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 id="2147483684" r:id="rId4"/>
    <p:sldMasterId id="2147483696" r:id="rId5"/>
  </p:sldMasterIdLst>
  <p:notesMasterIdLst>
    <p:notesMasterId r:id="rId211"/>
  </p:notesMasterIdLst>
  <p:sldIdLst>
    <p:sldId id="512" r:id="rId6"/>
    <p:sldId id="275" r:id="rId7"/>
    <p:sldId id="257" r:id="rId8"/>
    <p:sldId id="329" r:id="rId9"/>
    <p:sldId id="328" r:id="rId10"/>
    <p:sldId id="330" r:id="rId11"/>
    <p:sldId id="331" r:id="rId12"/>
    <p:sldId id="284" r:id="rId13"/>
    <p:sldId id="332" r:id="rId14"/>
    <p:sldId id="333" r:id="rId15"/>
    <p:sldId id="334" r:id="rId16"/>
    <p:sldId id="336" r:id="rId17"/>
    <p:sldId id="335" r:id="rId18"/>
    <p:sldId id="337" r:id="rId19"/>
    <p:sldId id="356" r:id="rId20"/>
    <p:sldId id="338" r:id="rId21"/>
    <p:sldId id="513" r:id="rId22"/>
    <p:sldId id="270" r:id="rId23"/>
    <p:sldId id="340" r:id="rId24"/>
    <p:sldId id="266" r:id="rId25"/>
    <p:sldId id="341" r:id="rId26"/>
    <p:sldId id="259" r:id="rId27"/>
    <p:sldId id="272" r:id="rId28"/>
    <p:sldId id="327" r:id="rId29"/>
    <p:sldId id="286" r:id="rId30"/>
    <p:sldId id="520" r:id="rId31"/>
    <p:sldId id="521" r:id="rId32"/>
    <p:sldId id="271" r:id="rId33"/>
    <p:sldId id="339" r:id="rId34"/>
    <p:sldId id="273" r:id="rId35"/>
    <p:sldId id="274" r:id="rId36"/>
    <p:sldId id="342" r:id="rId37"/>
    <p:sldId id="343" r:id="rId38"/>
    <p:sldId id="344" r:id="rId39"/>
    <p:sldId id="282" r:id="rId40"/>
    <p:sldId id="283" r:id="rId41"/>
    <p:sldId id="267" r:id="rId42"/>
    <p:sldId id="345" r:id="rId43"/>
    <p:sldId id="276" r:id="rId44"/>
    <p:sldId id="268" r:id="rId45"/>
    <p:sldId id="289" r:id="rId46"/>
    <p:sldId id="346" r:id="rId47"/>
    <p:sldId id="530" r:id="rId48"/>
    <p:sldId id="531" r:id="rId49"/>
    <p:sldId id="532" r:id="rId50"/>
    <p:sldId id="533" r:id="rId51"/>
    <p:sldId id="425" r:id="rId52"/>
    <p:sldId id="426" r:id="rId53"/>
    <p:sldId id="427" r:id="rId54"/>
    <p:sldId id="428" r:id="rId55"/>
    <p:sldId id="429" r:id="rId56"/>
    <p:sldId id="430" r:id="rId57"/>
    <p:sldId id="432" r:id="rId58"/>
    <p:sldId id="347" r:id="rId59"/>
    <p:sldId id="348" r:id="rId60"/>
    <p:sldId id="269" r:id="rId61"/>
    <p:sldId id="277" r:id="rId62"/>
    <p:sldId id="278" r:id="rId63"/>
    <p:sldId id="349" r:id="rId64"/>
    <p:sldId id="350" r:id="rId65"/>
    <p:sldId id="324" r:id="rId66"/>
    <p:sldId id="325" r:id="rId67"/>
    <p:sldId id="351" r:id="rId68"/>
    <p:sldId id="522" r:id="rId69"/>
    <p:sldId id="541" r:id="rId70"/>
    <p:sldId id="352" r:id="rId71"/>
    <p:sldId id="307" r:id="rId72"/>
    <p:sldId id="523" r:id="rId73"/>
    <p:sldId id="353" r:id="rId74"/>
    <p:sldId id="515" r:id="rId75"/>
    <p:sldId id="354" r:id="rId76"/>
    <p:sldId id="355" r:id="rId77"/>
    <p:sldId id="308" r:id="rId78"/>
    <p:sldId id="357" r:id="rId79"/>
    <p:sldId id="525" r:id="rId80"/>
    <p:sldId id="524" r:id="rId81"/>
    <p:sldId id="526" r:id="rId82"/>
    <p:sldId id="542" r:id="rId83"/>
    <p:sldId id="358" r:id="rId84"/>
    <p:sldId id="359" r:id="rId85"/>
    <p:sldId id="309" r:id="rId86"/>
    <p:sldId id="360" r:id="rId87"/>
    <p:sldId id="361" r:id="rId88"/>
    <p:sldId id="310" r:id="rId89"/>
    <p:sldId id="362" r:id="rId90"/>
    <p:sldId id="311" r:id="rId91"/>
    <p:sldId id="527" r:id="rId92"/>
    <p:sldId id="485" r:id="rId93"/>
    <p:sldId id="486" r:id="rId94"/>
    <p:sldId id="487" r:id="rId95"/>
    <p:sldId id="488" r:id="rId96"/>
    <p:sldId id="489" r:id="rId97"/>
    <p:sldId id="490" r:id="rId98"/>
    <p:sldId id="491" r:id="rId99"/>
    <p:sldId id="492" r:id="rId100"/>
    <p:sldId id="493" r:id="rId101"/>
    <p:sldId id="494" r:id="rId102"/>
    <p:sldId id="495" r:id="rId103"/>
    <p:sldId id="507" r:id="rId104"/>
    <p:sldId id="503" r:id="rId105"/>
    <p:sldId id="517" r:id="rId106"/>
    <p:sldId id="505" r:id="rId107"/>
    <p:sldId id="518" r:id="rId108"/>
    <p:sldId id="497" r:id="rId109"/>
    <p:sldId id="498" r:id="rId110"/>
    <p:sldId id="499" r:id="rId111"/>
    <p:sldId id="500" r:id="rId112"/>
    <p:sldId id="514" r:id="rId113"/>
    <p:sldId id="365" r:id="rId114"/>
    <p:sldId id="366" r:id="rId115"/>
    <p:sldId id="367" r:id="rId116"/>
    <p:sldId id="368" r:id="rId117"/>
    <p:sldId id="369" r:id="rId118"/>
    <p:sldId id="386" r:id="rId119"/>
    <p:sldId id="312" r:id="rId120"/>
    <p:sldId id="370" r:id="rId121"/>
    <p:sldId id="529" r:id="rId122"/>
    <p:sldId id="528" r:id="rId123"/>
    <p:sldId id="371" r:id="rId124"/>
    <p:sldId id="372" r:id="rId125"/>
    <p:sldId id="313" r:id="rId126"/>
    <p:sldId id="502" r:id="rId127"/>
    <p:sldId id="373" r:id="rId128"/>
    <p:sldId id="314" r:id="rId129"/>
    <p:sldId id="378" r:id="rId130"/>
    <p:sldId id="374" r:id="rId131"/>
    <p:sldId id="315" r:id="rId132"/>
    <p:sldId id="375" r:id="rId133"/>
    <p:sldId id="376" r:id="rId134"/>
    <p:sldId id="377" r:id="rId135"/>
    <p:sldId id="387" r:id="rId136"/>
    <p:sldId id="389" r:id="rId137"/>
    <p:sldId id="390" r:id="rId138"/>
    <p:sldId id="298" r:id="rId139"/>
    <p:sldId id="260" r:id="rId140"/>
    <p:sldId id="261" r:id="rId141"/>
    <p:sldId id="393" r:id="rId142"/>
    <p:sldId id="281" r:id="rId143"/>
    <p:sldId id="471" r:id="rId144"/>
    <p:sldId id="392" r:id="rId145"/>
    <p:sldId id="394" r:id="rId146"/>
    <p:sldId id="262" r:id="rId147"/>
    <p:sldId id="442" r:id="rId148"/>
    <p:sldId id="443" r:id="rId149"/>
    <p:sldId id="444" r:id="rId150"/>
    <p:sldId id="263" r:id="rId151"/>
    <p:sldId id="462" r:id="rId152"/>
    <p:sldId id="463" r:id="rId153"/>
    <p:sldId id="464" r:id="rId154"/>
    <p:sldId id="465" r:id="rId155"/>
    <p:sldId id="466" r:id="rId156"/>
    <p:sldId id="279" r:id="rId157"/>
    <p:sldId id="280" r:id="rId158"/>
    <p:sldId id="433" r:id="rId159"/>
    <p:sldId id="434" r:id="rId160"/>
    <p:sldId id="534" r:id="rId161"/>
    <p:sldId id="535" r:id="rId162"/>
    <p:sldId id="536" r:id="rId163"/>
    <p:sldId id="537" r:id="rId164"/>
    <p:sldId id="538" r:id="rId165"/>
    <p:sldId id="539" r:id="rId166"/>
    <p:sldId id="540" r:id="rId167"/>
    <p:sldId id="446" r:id="rId168"/>
    <p:sldId id="447" r:id="rId169"/>
    <p:sldId id="395" r:id="rId170"/>
    <p:sldId id="415" r:id="rId171"/>
    <p:sldId id="501" r:id="rId172"/>
    <p:sldId id="398" r:id="rId173"/>
    <p:sldId id="399" r:id="rId174"/>
    <p:sldId id="416" r:id="rId175"/>
    <p:sldId id="400" r:id="rId176"/>
    <p:sldId id="417" r:id="rId177"/>
    <p:sldId id="401" r:id="rId178"/>
    <p:sldId id="418" r:id="rId179"/>
    <p:sldId id="420" r:id="rId180"/>
    <p:sldId id="421" r:id="rId181"/>
    <p:sldId id="422" r:id="rId182"/>
    <p:sldId id="423" r:id="rId183"/>
    <p:sldId id="472" r:id="rId184"/>
    <p:sldId id="473" r:id="rId185"/>
    <p:sldId id="474" r:id="rId186"/>
    <p:sldId id="475" r:id="rId187"/>
    <p:sldId id="476" r:id="rId188"/>
    <p:sldId id="477" r:id="rId189"/>
    <p:sldId id="478" r:id="rId190"/>
    <p:sldId id="479" r:id="rId191"/>
    <p:sldId id="480" r:id="rId192"/>
    <p:sldId id="481" r:id="rId193"/>
    <p:sldId id="482" r:id="rId194"/>
    <p:sldId id="483" r:id="rId195"/>
    <p:sldId id="484" r:id="rId196"/>
    <p:sldId id="406" r:id="rId197"/>
    <p:sldId id="407" r:id="rId198"/>
    <p:sldId id="459" r:id="rId199"/>
    <p:sldId id="460" r:id="rId200"/>
    <p:sldId id="409" r:id="rId201"/>
    <p:sldId id="509" r:id="rId202"/>
    <p:sldId id="543" r:id="rId203"/>
    <p:sldId id="411" r:id="rId204"/>
    <p:sldId id="511" r:id="rId205"/>
    <p:sldId id="510" r:id="rId206"/>
    <p:sldId id="412" r:id="rId207"/>
    <p:sldId id="413" r:id="rId208"/>
    <p:sldId id="414" r:id="rId209"/>
    <p:sldId id="468" r:id="rId210"/>
  </p:sldIdLst>
  <p:sldSz cx="9144000" cy="6858000" type="screen4x3"/>
  <p:notesSz cx="6858000" cy="9296400"/>
  <p:custDataLst>
    <p:tags r:id="rId212"/>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9AD0"/>
    <a:srgbClr val="00759E"/>
    <a:srgbClr val="6077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AECF39-1E8F-4461-B00A-370E0FB4301A}" v="2" dt="2024-10-11T22:4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62753" autoAdjust="0"/>
  </p:normalViewPr>
  <p:slideViewPr>
    <p:cSldViewPr>
      <p:cViewPr varScale="1">
        <p:scale>
          <a:sx n="70" d="100"/>
          <a:sy n="70" d="100"/>
        </p:scale>
        <p:origin x="1836"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slide" Target="slides/slide200.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16" Type="http://schemas.openxmlformats.org/officeDocument/2006/relationships/tableStyles" Target="tableStyles.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206" Type="http://schemas.openxmlformats.org/officeDocument/2006/relationships/slide" Target="slides/slide201.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217" Type="http://schemas.microsoft.com/office/2016/11/relationships/changesInfo" Target="changesInfos/changesInfo1.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slide" Target="slides/slide188.xml"/><Relationship Id="rId207" Type="http://schemas.openxmlformats.org/officeDocument/2006/relationships/slide" Target="slides/slide202.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18" Type="http://schemas.microsoft.com/office/2015/10/relationships/revisionInfo" Target="revisionInfo.xml"/><Relationship Id="rId24" Type="http://schemas.openxmlformats.org/officeDocument/2006/relationships/slide" Target="slides/slide19.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31" Type="http://schemas.openxmlformats.org/officeDocument/2006/relationships/slide" Target="slides/slide126.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208" Type="http://schemas.openxmlformats.org/officeDocument/2006/relationships/slide" Target="slides/slide203.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slideMaster" Target="slideMasters/slideMaster3.xml"/><Relationship Id="rId214" Type="http://schemas.openxmlformats.org/officeDocument/2006/relationships/viewProps" Target="viewProps.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209" Type="http://schemas.openxmlformats.org/officeDocument/2006/relationships/slide" Target="slides/slide204.xml"/><Relationship Id="rId190" Type="http://schemas.openxmlformats.org/officeDocument/2006/relationships/slide" Target="slides/slide185.xml"/><Relationship Id="rId204" Type="http://schemas.openxmlformats.org/officeDocument/2006/relationships/slide" Target="slides/slide199.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slide" Target="slides/slide205.xml"/><Relationship Id="rId215" Type="http://schemas.openxmlformats.org/officeDocument/2006/relationships/theme" Target="theme/theme1.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notesMaster" Target="notesMasters/notesMaster1.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slide" Target="slides/slide192.xml"/><Relationship Id="rId201" Type="http://schemas.openxmlformats.org/officeDocument/2006/relationships/slide" Target="slides/slide196.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slideMaster" Target="slideMasters/slideMaster1.xml"/><Relationship Id="rId212" Type="http://schemas.openxmlformats.org/officeDocument/2006/relationships/tags" Target="tags/tag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202" Type="http://schemas.openxmlformats.org/officeDocument/2006/relationships/slide" Target="slides/slide197.xml"/><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1" Type="http://schemas.openxmlformats.org/officeDocument/2006/relationships/slide" Target="slides/slide66.xml"/><Relationship Id="rId92" Type="http://schemas.openxmlformats.org/officeDocument/2006/relationships/slide" Target="slides/slide87.xml"/><Relationship Id="rId213"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4.xml"/><Relationship Id="rId40" Type="http://schemas.openxmlformats.org/officeDocument/2006/relationships/slide" Target="slides/slide35.xml"/><Relationship Id="rId115" Type="http://schemas.openxmlformats.org/officeDocument/2006/relationships/slide" Target="slides/slide110.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99" Type="http://schemas.openxmlformats.org/officeDocument/2006/relationships/slide" Target="slides/slide194.xml"/><Relationship Id="rId203" Type="http://schemas.openxmlformats.org/officeDocument/2006/relationships/slide" Target="slides/slide198.xml"/><Relationship Id="rId19"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L Schiff" userId="3b914274-8e34-4064-b69d-a2f57e4634d1" providerId="ADAL" clId="{F1AECF39-1E8F-4461-B00A-370E0FB4301A}"/>
    <pc:docChg chg="undo custSel addSld modSld">
      <pc:chgData name="Adam L Schiff" userId="3b914274-8e34-4064-b69d-a2f57e4634d1" providerId="ADAL" clId="{F1AECF39-1E8F-4461-B00A-370E0FB4301A}" dt="2024-10-11T22:43:44.244" v="2796" actId="692"/>
      <pc:docMkLst>
        <pc:docMk/>
      </pc:docMkLst>
      <pc:sldChg chg="modSp mod">
        <pc:chgData name="Adam L Schiff" userId="3b914274-8e34-4064-b69d-a2f57e4634d1" providerId="ADAL" clId="{F1AECF39-1E8F-4461-B00A-370E0FB4301A}" dt="2024-10-11T19:43:55.256" v="19" actId="20577"/>
        <pc:sldMkLst>
          <pc:docMk/>
          <pc:sldMk cId="0" sldId="289"/>
        </pc:sldMkLst>
        <pc:spChg chg="mod">
          <ac:chgData name="Adam L Schiff" userId="3b914274-8e34-4064-b69d-a2f57e4634d1" providerId="ADAL" clId="{F1AECF39-1E8F-4461-B00A-370E0FB4301A}" dt="2024-10-11T19:43:55.256" v="19" actId="20577"/>
          <ac:spMkLst>
            <pc:docMk/>
            <pc:sldMk cId="0" sldId="289"/>
            <ac:spMk id="141315" creationId="{00000000-0000-0000-0000-000000000000}"/>
          </ac:spMkLst>
        </pc:spChg>
      </pc:sldChg>
      <pc:sldChg chg="modNotesTx">
        <pc:chgData name="Adam L Schiff" userId="3b914274-8e34-4064-b69d-a2f57e4634d1" providerId="ADAL" clId="{F1AECF39-1E8F-4461-B00A-370E0FB4301A}" dt="2024-10-11T20:26:04.253" v="505" actId="20577"/>
        <pc:sldMkLst>
          <pc:docMk/>
          <pc:sldMk cId="0" sldId="308"/>
        </pc:sldMkLst>
      </pc:sldChg>
      <pc:sldChg chg="modSp mod">
        <pc:chgData name="Adam L Schiff" userId="3b914274-8e34-4064-b69d-a2f57e4634d1" providerId="ADAL" clId="{F1AECF39-1E8F-4461-B00A-370E0FB4301A}" dt="2024-10-11T21:53:46.862" v="1952" actId="27636"/>
        <pc:sldMkLst>
          <pc:docMk/>
          <pc:sldMk cId="0" sldId="315"/>
        </pc:sldMkLst>
        <pc:spChg chg="mod">
          <ac:chgData name="Adam L Schiff" userId="3b914274-8e34-4064-b69d-a2f57e4634d1" providerId="ADAL" clId="{F1AECF39-1E8F-4461-B00A-370E0FB4301A}" dt="2024-10-11T21:53:46.862" v="1952" actId="27636"/>
          <ac:spMkLst>
            <pc:docMk/>
            <pc:sldMk cId="0" sldId="315"/>
            <ac:spMk id="3" creationId="{00000000-0000-0000-0000-000000000000}"/>
          </ac:spMkLst>
        </pc:spChg>
      </pc:sldChg>
      <pc:sldChg chg="modSp mod">
        <pc:chgData name="Adam L Schiff" userId="3b914274-8e34-4064-b69d-a2f57e4634d1" providerId="ADAL" clId="{F1AECF39-1E8F-4461-B00A-370E0FB4301A}" dt="2024-10-11T19:40:39.029" v="0" actId="1076"/>
        <pc:sldMkLst>
          <pc:docMk/>
          <pc:sldMk cId="0" sldId="333"/>
        </pc:sldMkLst>
        <pc:spChg chg="mod">
          <ac:chgData name="Adam L Schiff" userId="3b914274-8e34-4064-b69d-a2f57e4634d1" providerId="ADAL" clId="{F1AECF39-1E8F-4461-B00A-370E0FB4301A}" dt="2024-10-11T19:40:39.029" v="0" actId="1076"/>
          <ac:spMkLst>
            <pc:docMk/>
            <pc:sldMk cId="0" sldId="333"/>
            <ac:spMk id="3" creationId="{00000000-0000-0000-0000-000000000000}"/>
          </ac:spMkLst>
        </pc:spChg>
      </pc:sldChg>
      <pc:sldChg chg="modNotesTx">
        <pc:chgData name="Adam L Schiff" userId="3b914274-8e34-4064-b69d-a2f57e4634d1" providerId="ADAL" clId="{F1AECF39-1E8F-4461-B00A-370E0FB4301A}" dt="2024-10-11T19:40:59.645" v="4" actId="6549"/>
        <pc:sldMkLst>
          <pc:docMk/>
          <pc:sldMk cId="0" sldId="335"/>
        </pc:sldMkLst>
      </pc:sldChg>
      <pc:sldChg chg="modNotesTx">
        <pc:chgData name="Adam L Schiff" userId="3b914274-8e34-4064-b69d-a2f57e4634d1" providerId="ADAL" clId="{F1AECF39-1E8F-4461-B00A-370E0FB4301A}" dt="2024-10-11T19:51:01.625" v="154" actId="20577"/>
        <pc:sldMkLst>
          <pc:docMk/>
          <pc:sldMk cId="0" sldId="351"/>
        </pc:sldMkLst>
      </pc:sldChg>
      <pc:sldChg chg="modSp mod">
        <pc:chgData name="Adam L Schiff" userId="3b914274-8e34-4064-b69d-a2f57e4634d1" providerId="ADAL" clId="{F1AECF39-1E8F-4461-B00A-370E0FB4301A}" dt="2024-10-11T19:47:52.400" v="44" actId="20577"/>
        <pc:sldMkLst>
          <pc:docMk/>
          <pc:sldMk cId="0" sldId="430"/>
        </pc:sldMkLst>
        <pc:spChg chg="mod">
          <ac:chgData name="Adam L Schiff" userId="3b914274-8e34-4064-b69d-a2f57e4634d1" providerId="ADAL" clId="{F1AECF39-1E8F-4461-B00A-370E0FB4301A}" dt="2024-10-11T19:47:52.400" v="44" actId="20577"/>
          <ac:spMkLst>
            <pc:docMk/>
            <pc:sldMk cId="0" sldId="430"/>
            <ac:spMk id="3" creationId="{00000000-0000-0000-0000-000000000000}"/>
          </ac:spMkLst>
        </pc:spChg>
      </pc:sldChg>
      <pc:sldChg chg="modNotesTx">
        <pc:chgData name="Adam L Schiff" userId="3b914274-8e34-4064-b69d-a2f57e4634d1" providerId="ADAL" clId="{F1AECF39-1E8F-4461-B00A-370E0FB4301A}" dt="2024-10-11T21:54:08.644" v="1959" actId="20577"/>
        <pc:sldMkLst>
          <pc:docMk/>
          <pc:sldMk cId="0" sldId="433"/>
        </pc:sldMkLst>
      </pc:sldChg>
      <pc:sldChg chg="modSp mod modNotesTx">
        <pc:chgData name="Adam L Schiff" userId="3b914274-8e34-4064-b69d-a2f57e4634d1" providerId="ADAL" clId="{F1AECF39-1E8F-4461-B00A-370E0FB4301A}" dt="2024-10-11T21:54:43.446" v="2010" actId="20577"/>
        <pc:sldMkLst>
          <pc:docMk/>
          <pc:sldMk cId="0" sldId="434"/>
        </pc:sldMkLst>
        <pc:spChg chg="mod">
          <ac:chgData name="Adam L Schiff" userId="3b914274-8e34-4064-b69d-a2f57e4634d1" providerId="ADAL" clId="{F1AECF39-1E8F-4461-B00A-370E0FB4301A}" dt="2024-10-11T21:54:22.260" v="1960" actId="20577"/>
          <ac:spMkLst>
            <pc:docMk/>
            <pc:sldMk cId="0" sldId="434"/>
            <ac:spMk id="3" creationId="{00000000-0000-0000-0000-000000000000}"/>
          </ac:spMkLst>
        </pc:spChg>
      </pc:sldChg>
      <pc:sldChg chg="modSp mod modNotesTx">
        <pc:chgData name="Adam L Schiff" userId="3b914274-8e34-4064-b69d-a2f57e4634d1" providerId="ADAL" clId="{F1AECF39-1E8F-4461-B00A-370E0FB4301A}" dt="2024-10-11T21:51:31.184" v="1948" actId="20577"/>
        <pc:sldMkLst>
          <pc:docMk/>
          <pc:sldMk cId="0" sldId="442"/>
        </pc:sldMkLst>
        <pc:spChg chg="mod">
          <ac:chgData name="Adam L Schiff" userId="3b914274-8e34-4064-b69d-a2f57e4634d1" providerId="ADAL" clId="{F1AECF39-1E8F-4461-B00A-370E0FB4301A}" dt="2024-10-11T21:51:00.405" v="1903" actId="14100"/>
          <ac:spMkLst>
            <pc:docMk/>
            <pc:sldMk cId="0" sldId="442"/>
            <ac:spMk id="278530" creationId="{00000000-0000-0000-0000-000000000000}"/>
          </ac:spMkLst>
        </pc:spChg>
      </pc:sldChg>
      <pc:sldChg chg="modNotesTx">
        <pc:chgData name="Adam L Schiff" userId="3b914274-8e34-4064-b69d-a2f57e4634d1" providerId="ADAL" clId="{F1AECF39-1E8F-4461-B00A-370E0FB4301A}" dt="2024-10-11T21:56:41.355" v="2080" actId="20577"/>
        <pc:sldMkLst>
          <pc:docMk/>
          <pc:sldMk cId="0" sldId="446"/>
        </pc:sldMkLst>
      </pc:sldChg>
      <pc:sldChg chg="modSp mod modNotesTx">
        <pc:chgData name="Adam L Schiff" userId="3b914274-8e34-4064-b69d-a2f57e4634d1" providerId="ADAL" clId="{F1AECF39-1E8F-4461-B00A-370E0FB4301A}" dt="2024-10-11T21:57:25.954" v="2111" actId="20577"/>
        <pc:sldMkLst>
          <pc:docMk/>
          <pc:sldMk cId="0" sldId="447"/>
        </pc:sldMkLst>
        <pc:spChg chg="mod">
          <ac:chgData name="Adam L Schiff" userId="3b914274-8e34-4064-b69d-a2f57e4634d1" providerId="ADAL" clId="{F1AECF39-1E8F-4461-B00A-370E0FB4301A}" dt="2024-10-11T21:57:25.954" v="2111" actId="20577"/>
          <ac:spMkLst>
            <pc:docMk/>
            <pc:sldMk cId="0" sldId="447"/>
            <ac:spMk id="321538" creationId="{00000000-0000-0000-0000-000000000000}"/>
          </ac:spMkLst>
        </pc:spChg>
      </pc:sldChg>
      <pc:sldChg chg="modSp mod">
        <pc:chgData name="Adam L Schiff" userId="3b914274-8e34-4064-b69d-a2f57e4634d1" providerId="ADAL" clId="{F1AECF39-1E8F-4461-B00A-370E0FB4301A}" dt="2024-10-11T21:53:46.614" v="1950" actId="27636"/>
        <pc:sldMkLst>
          <pc:docMk/>
          <pc:sldMk cId="4078570371" sldId="478"/>
        </pc:sldMkLst>
        <pc:spChg chg="mod">
          <ac:chgData name="Adam L Schiff" userId="3b914274-8e34-4064-b69d-a2f57e4634d1" providerId="ADAL" clId="{F1AECF39-1E8F-4461-B00A-370E0FB4301A}" dt="2024-10-11T21:53:46.614" v="1950" actId="27636"/>
          <ac:spMkLst>
            <pc:docMk/>
            <pc:sldMk cId="4078570371" sldId="478"/>
            <ac:spMk id="3" creationId="{00000000-0000-0000-0000-000000000000}"/>
          </ac:spMkLst>
        </pc:spChg>
      </pc:sldChg>
      <pc:sldChg chg="modSp mod">
        <pc:chgData name="Adam L Schiff" userId="3b914274-8e34-4064-b69d-a2f57e4634d1" providerId="ADAL" clId="{F1AECF39-1E8F-4461-B00A-370E0FB4301A}" dt="2024-10-11T21:53:46.649" v="1951" actId="27636"/>
        <pc:sldMkLst>
          <pc:docMk/>
          <pc:sldMk cId="1284353590" sldId="479"/>
        </pc:sldMkLst>
        <pc:spChg chg="mod">
          <ac:chgData name="Adam L Schiff" userId="3b914274-8e34-4064-b69d-a2f57e4634d1" providerId="ADAL" clId="{F1AECF39-1E8F-4461-B00A-370E0FB4301A}" dt="2024-10-11T21:53:46.649" v="1951" actId="27636"/>
          <ac:spMkLst>
            <pc:docMk/>
            <pc:sldMk cId="1284353590" sldId="479"/>
            <ac:spMk id="3" creationId="{00000000-0000-0000-0000-000000000000}"/>
          </ac:spMkLst>
        </pc:spChg>
      </pc:sldChg>
      <pc:sldChg chg="modNotesTx">
        <pc:chgData name="Adam L Schiff" userId="3b914274-8e34-4064-b69d-a2f57e4634d1" providerId="ADAL" clId="{F1AECF39-1E8F-4461-B00A-370E0FB4301A}" dt="2024-10-11T21:25:35.354" v="1471" actId="20577"/>
        <pc:sldMkLst>
          <pc:docMk/>
          <pc:sldMk cId="242462767" sldId="485"/>
        </pc:sldMkLst>
      </pc:sldChg>
      <pc:sldChg chg="modNotesTx">
        <pc:chgData name="Adam L Schiff" userId="3b914274-8e34-4064-b69d-a2f57e4634d1" providerId="ADAL" clId="{F1AECF39-1E8F-4461-B00A-370E0FB4301A}" dt="2024-10-11T21:26:00.922" v="1472" actId="20577"/>
        <pc:sldMkLst>
          <pc:docMk/>
          <pc:sldMk cId="1169991962" sldId="486"/>
        </pc:sldMkLst>
      </pc:sldChg>
      <pc:sldChg chg="modNotesTx">
        <pc:chgData name="Adam L Schiff" userId="3b914274-8e34-4064-b69d-a2f57e4634d1" providerId="ADAL" clId="{F1AECF39-1E8F-4461-B00A-370E0FB4301A}" dt="2024-10-11T21:26:08.237" v="1473" actId="20577"/>
        <pc:sldMkLst>
          <pc:docMk/>
          <pc:sldMk cId="2915011904" sldId="487"/>
        </pc:sldMkLst>
      </pc:sldChg>
      <pc:sldChg chg="modNotesTx">
        <pc:chgData name="Adam L Schiff" userId="3b914274-8e34-4064-b69d-a2f57e4634d1" providerId="ADAL" clId="{F1AECF39-1E8F-4461-B00A-370E0FB4301A}" dt="2024-10-11T21:26:54.667" v="1474" actId="20577"/>
        <pc:sldMkLst>
          <pc:docMk/>
          <pc:sldMk cId="3005331749" sldId="494"/>
        </pc:sldMkLst>
      </pc:sldChg>
      <pc:sldChg chg="modSp mod modNotesTx">
        <pc:chgData name="Adam L Schiff" userId="3b914274-8e34-4064-b69d-a2f57e4634d1" providerId="ADAL" clId="{F1AECF39-1E8F-4461-B00A-370E0FB4301A}" dt="2024-10-11T21:28:07.946" v="1555" actId="20577"/>
        <pc:sldMkLst>
          <pc:docMk/>
          <pc:sldMk cId="2899641458" sldId="495"/>
        </pc:sldMkLst>
        <pc:spChg chg="mod">
          <ac:chgData name="Adam L Schiff" userId="3b914274-8e34-4064-b69d-a2f57e4634d1" providerId="ADAL" clId="{F1AECF39-1E8F-4461-B00A-370E0FB4301A}" dt="2024-10-11T21:27:47.056" v="1530" actId="20577"/>
          <ac:spMkLst>
            <pc:docMk/>
            <pc:sldMk cId="2899641458" sldId="495"/>
            <ac:spMk id="3" creationId="{00000000-0000-0000-0000-000000000000}"/>
          </ac:spMkLst>
        </pc:spChg>
      </pc:sldChg>
      <pc:sldChg chg="modSp mod modNotesTx">
        <pc:chgData name="Adam L Schiff" userId="3b914274-8e34-4064-b69d-a2f57e4634d1" providerId="ADAL" clId="{F1AECF39-1E8F-4461-B00A-370E0FB4301A}" dt="2024-10-11T21:43:30.775" v="1634" actId="20577"/>
        <pc:sldMkLst>
          <pc:docMk/>
          <pc:sldMk cId="2005520398" sldId="498"/>
        </pc:sldMkLst>
        <pc:spChg chg="mod">
          <ac:chgData name="Adam L Schiff" userId="3b914274-8e34-4064-b69d-a2f57e4634d1" providerId="ADAL" clId="{F1AECF39-1E8F-4461-B00A-370E0FB4301A}" dt="2024-10-11T21:43:30.775" v="1634" actId="20577"/>
          <ac:spMkLst>
            <pc:docMk/>
            <pc:sldMk cId="2005520398" sldId="498"/>
            <ac:spMk id="3" creationId="{00000000-0000-0000-0000-000000000000}"/>
          </ac:spMkLst>
        </pc:spChg>
      </pc:sldChg>
      <pc:sldChg chg="modNotesTx">
        <pc:chgData name="Adam L Schiff" userId="3b914274-8e34-4064-b69d-a2f57e4634d1" providerId="ADAL" clId="{F1AECF39-1E8F-4461-B00A-370E0FB4301A}" dt="2024-10-11T21:46:16.620" v="1872" actId="20577"/>
        <pc:sldMkLst>
          <pc:docMk/>
          <pc:sldMk cId="4136394894" sldId="499"/>
        </pc:sldMkLst>
      </pc:sldChg>
      <pc:sldChg chg="addSp delSp modSp mod">
        <pc:chgData name="Adam L Schiff" userId="3b914274-8e34-4064-b69d-a2f57e4634d1" providerId="ADAL" clId="{F1AECF39-1E8F-4461-B00A-370E0FB4301A}" dt="2024-10-11T21:03:28.213" v="780" actId="1076"/>
        <pc:sldMkLst>
          <pc:docMk/>
          <pc:sldMk cId="599106294" sldId="526"/>
        </pc:sldMkLst>
        <pc:spChg chg="add mod">
          <ac:chgData name="Adam L Schiff" userId="3b914274-8e34-4064-b69d-a2f57e4634d1" providerId="ADAL" clId="{F1AECF39-1E8F-4461-B00A-370E0FB4301A}" dt="2024-10-11T21:03:28.213" v="780" actId="1076"/>
          <ac:spMkLst>
            <pc:docMk/>
            <pc:sldMk cId="599106294" sldId="526"/>
            <ac:spMk id="6" creationId="{84D8BEAF-8FDE-B269-62F5-C5AC040D6617}"/>
          </ac:spMkLst>
        </pc:spChg>
        <pc:spChg chg="del">
          <ac:chgData name="Adam L Schiff" userId="3b914274-8e34-4064-b69d-a2f57e4634d1" providerId="ADAL" clId="{F1AECF39-1E8F-4461-B00A-370E0FB4301A}" dt="2024-10-11T20:59:16.981" v="729" actId="478"/>
          <ac:spMkLst>
            <pc:docMk/>
            <pc:sldMk cId="599106294" sldId="526"/>
            <ac:spMk id="13" creationId="{54BAA976-E03C-435A-9397-37759D03031A}"/>
          </ac:spMkLst>
        </pc:spChg>
        <pc:picChg chg="add mod">
          <ac:chgData name="Adam L Schiff" userId="3b914274-8e34-4064-b69d-a2f57e4634d1" providerId="ADAL" clId="{F1AECF39-1E8F-4461-B00A-370E0FB4301A}" dt="2024-10-11T21:01:02.947" v="744" actId="14100"/>
          <ac:picMkLst>
            <pc:docMk/>
            <pc:sldMk cId="599106294" sldId="526"/>
            <ac:picMk id="5" creationId="{68233113-4414-A93F-9A2A-EDD75CF30C2E}"/>
          </ac:picMkLst>
        </pc:picChg>
        <pc:picChg chg="del">
          <ac:chgData name="Adam L Schiff" userId="3b914274-8e34-4064-b69d-a2f57e4634d1" providerId="ADAL" clId="{F1AECF39-1E8F-4461-B00A-370E0FB4301A}" dt="2024-10-11T20:59:15.144" v="728" actId="478"/>
          <ac:picMkLst>
            <pc:docMk/>
            <pc:sldMk cId="599106294" sldId="526"/>
            <ac:picMk id="12" creationId="{3560244B-47F0-4351-A0ED-28DE2A804045}"/>
          </ac:picMkLst>
        </pc:picChg>
      </pc:sldChg>
      <pc:sldChg chg="modNotesTx">
        <pc:chgData name="Adam L Schiff" userId="3b914274-8e34-4064-b69d-a2f57e4634d1" providerId="ADAL" clId="{F1AECF39-1E8F-4461-B00A-370E0FB4301A}" dt="2024-10-11T21:21:46.742" v="1244" actId="20577"/>
        <pc:sldMkLst>
          <pc:docMk/>
          <pc:sldMk cId="2679193926" sldId="527"/>
        </pc:sldMkLst>
      </pc:sldChg>
      <pc:sldChg chg="modSp mod modNotesTx">
        <pc:chgData name="Adam L Schiff" userId="3b914274-8e34-4064-b69d-a2f57e4634d1" providerId="ADAL" clId="{F1AECF39-1E8F-4461-B00A-370E0FB4301A}" dt="2024-10-11T19:45:34.007" v="39" actId="20577"/>
        <pc:sldMkLst>
          <pc:docMk/>
          <pc:sldMk cId="2431421062" sldId="530"/>
        </pc:sldMkLst>
        <pc:spChg chg="mod">
          <ac:chgData name="Adam L Schiff" userId="3b914274-8e34-4064-b69d-a2f57e4634d1" providerId="ADAL" clId="{F1AECF39-1E8F-4461-B00A-370E0FB4301A}" dt="2024-10-11T19:45:10.393" v="20" actId="1076"/>
          <ac:spMkLst>
            <pc:docMk/>
            <pc:sldMk cId="2431421062" sldId="530"/>
            <ac:spMk id="3" creationId="{3175DFA1-DFEF-FE87-19E7-49AF9C43450E}"/>
          </ac:spMkLst>
        </pc:spChg>
      </pc:sldChg>
      <pc:sldChg chg="modNotesTx">
        <pc:chgData name="Adam L Schiff" userId="3b914274-8e34-4064-b69d-a2f57e4634d1" providerId="ADAL" clId="{F1AECF39-1E8F-4461-B00A-370E0FB4301A}" dt="2024-10-11T19:45:46.562" v="40"/>
        <pc:sldMkLst>
          <pc:docMk/>
          <pc:sldMk cId="2260961036" sldId="531"/>
        </pc:sldMkLst>
      </pc:sldChg>
      <pc:sldChg chg="modNotesTx">
        <pc:chgData name="Adam L Schiff" userId="3b914274-8e34-4064-b69d-a2f57e4634d1" providerId="ADAL" clId="{F1AECF39-1E8F-4461-B00A-370E0FB4301A}" dt="2024-10-11T19:46:15.413" v="41"/>
        <pc:sldMkLst>
          <pc:docMk/>
          <pc:sldMk cId="1433949524" sldId="533"/>
        </pc:sldMkLst>
      </pc:sldChg>
      <pc:sldChg chg="modNotesTx">
        <pc:chgData name="Adam L Schiff" userId="3b914274-8e34-4064-b69d-a2f57e4634d1" providerId="ADAL" clId="{F1AECF39-1E8F-4461-B00A-370E0FB4301A}" dt="2024-10-11T21:54:56.050" v="2025" actId="20577"/>
        <pc:sldMkLst>
          <pc:docMk/>
          <pc:sldMk cId="2367705444" sldId="534"/>
        </pc:sldMkLst>
      </pc:sldChg>
      <pc:sldChg chg="modNotesTx">
        <pc:chgData name="Adam L Schiff" userId="3b914274-8e34-4064-b69d-a2f57e4634d1" providerId="ADAL" clId="{F1AECF39-1E8F-4461-B00A-370E0FB4301A}" dt="2024-10-11T21:55:25.507" v="2037" actId="20577"/>
        <pc:sldMkLst>
          <pc:docMk/>
          <pc:sldMk cId="2643123999" sldId="535"/>
        </pc:sldMkLst>
      </pc:sldChg>
      <pc:sldChg chg="modNotesTx">
        <pc:chgData name="Adam L Schiff" userId="3b914274-8e34-4064-b69d-a2f57e4634d1" providerId="ADAL" clId="{F1AECF39-1E8F-4461-B00A-370E0FB4301A}" dt="2024-10-11T21:55:43.366" v="2038"/>
        <pc:sldMkLst>
          <pc:docMk/>
          <pc:sldMk cId="1854185046" sldId="536"/>
        </pc:sldMkLst>
      </pc:sldChg>
      <pc:sldChg chg="modNotesTx">
        <pc:chgData name="Adam L Schiff" userId="3b914274-8e34-4064-b69d-a2f57e4634d1" providerId="ADAL" clId="{F1AECF39-1E8F-4461-B00A-370E0FB4301A}" dt="2024-10-11T21:55:55.169" v="2039"/>
        <pc:sldMkLst>
          <pc:docMk/>
          <pc:sldMk cId="112502400" sldId="537"/>
        </pc:sldMkLst>
      </pc:sldChg>
      <pc:sldChg chg="modNotesTx">
        <pc:chgData name="Adam L Schiff" userId="3b914274-8e34-4064-b69d-a2f57e4634d1" providerId="ADAL" clId="{F1AECF39-1E8F-4461-B00A-370E0FB4301A}" dt="2024-10-11T21:56:06.473" v="2040"/>
        <pc:sldMkLst>
          <pc:docMk/>
          <pc:sldMk cId="1022600221" sldId="538"/>
        </pc:sldMkLst>
      </pc:sldChg>
      <pc:sldChg chg="modNotesTx">
        <pc:chgData name="Adam L Schiff" userId="3b914274-8e34-4064-b69d-a2f57e4634d1" providerId="ADAL" clId="{F1AECF39-1E8F-4461-B00A-370E0FB4301A}" dt="2024-10-11T21:56:13.037" v="2041"/>
        <pc:sldMkLst>
          <pc:docMk/>
          <pc:sldMk cId="1342170290" sldId="539"/>
        </pc:sldMkLst>
      </pc:sldChg>
      <pc:sldChg chg="modNotesTx">
        <pc:chgData name="Adam L Schiff" userId="3b914274-8e34-4064-b69d-a2f57e4634d1" providerId="ADAL" clId="{F1AECF39-1E8F-4461-B00A-370E0FB4301A}" dt="2024-10-11T21:56:18.731" v="2042"/>
        <pc:sldMkLst>
          <pc:docMk/>
          <pc:sldMk cId="826390438" sldId="540"/>
        </pc:sldMkLst>
      </pc:sldChg>
      <pc:sldChg chg="addSp delSp modSp add mod modNotesTx">
        <pc:chgData name="Adam L Schiff" userId="3b914274-8e34-4064-b69d-a2f57e4634d1" providerId="ADAL" clId="{F1AECF39-1E8F-4461-B00A-370E0FB4301A}" dt="2024-10-11T20:22:59.688" v="433" actId="1076"/>
        <pc:sldMkLst>
          <pc:docMk/>
          <pc:sldMk cId="1545666201" sldId="541"/>
        </pc:sldMkLst>
        <pc:spChg chg="add mod">
          <ac:chgData name="Adam L Schiff" userId="3b914274-8e34-4064-b69d-a2f57e4634d1" providerId="ADAL" clId="{F1AECF39-1E8F-4461-B00A-370E0FB4301A}" dt="2024-10-11T20:22:59.688" v="433" actId="1076"/>
          <ac:spMkLst>
            <pc:docMk/>
            <pc:sldMk cId="1545666201" sldId="541"/>
            <ac:spMk id="6" creationId="{FD41F824-8017-37A3-3614-5C191BBDB4AD}"/>
          </ac:spMkLst>
        </pc:spChg>
        <pc:spChg chg="del">
          <ac:chgData name="Adam L Schiff" userId="3b914274-8e34-4064-b69d-a2f57e4634d1" providerId="ADAL" clId="{F1AECF39-1E8F-4461-B00A-370E0FB4301A}" dt="2024-10-11T19:51:46.555" v="157" actId="478"/>
          <ac:spMkLst>
            <pc:docMk/>
            <pc:sldMk cId="1545666201" sldId="541"/>
            <ac:spMk id="9" creationId="{DBFEC8D6-37EA-4BCC-9572-8523D544F042}"/>
          </ac:spMkLst>
        </pc:spChg>
        <pc:picChg chg="add mod">
          <ac:chgData name="Adam L Schiff" userId="3b914274-8e34-4064-b69d-a2f57e4634d1" providerId="ADAL" clId="{F1AECF39-1E8F-4461-B00A-370E0FB4301A}" dt="2024-10-11T20:20:18.753" v="291" actId="1076"/>
          <ac:picMkLst>
            <pc:docMk/>
            <pc:sldMk cId="1545666201" sldId="541"/>
            <ac:picMk id="5" creationId="{55D1BBA8-20E6-36F7-4A6D-D9A17E028425}"/>
          </ac:picMkLst>
        </pc:picChg>
        <pc:picChg chg="del">
          <ac:chgData name="Adam L Schiff" userId="3b914274-8e34-4064-b69d-a2f57e4634d1" providerId="ADAL" clId="{F1AECF39-1E8F-4461-B00A-370E0FB4301A}" dt="2024-10-11T19:51:41.735" v="156" actId="478"/>
          <ac:picMkLst>
            <pc:docMk/>
            <pc:sldMk cId="1545666201" sldId="541"/>
            <ac:picMk id="8" creationId="{9875C67A-039E-40D8-9FF7-23EB744EA2D8}"/>
          </ac:picMkLst>
        </pc:picChg>
      </pc:sldChg>
      <pc:sldChg chg="addSp delSp modSp new mod modNotesTx">
        <pc:chgData name="Adam L Schiff" userId="3b914274-8e34-4064-b69d-a2f57e4634d1" providerId="ADAL" clId="{F1AECF39-1E8F-4461-B00A-370E0FB4301A}" dt="2024-10-11T21:17:55.223" v="912" actId="20577"/>
        <pc:sldMkLst>
          <pc:docMk/>
          <pc:sldMk cId="360048121" sldId="542"/>
        </pc:sldMkLst>
        <pc:spChg chg="add del mod">
          <ac:chgData name="Adam L Schiff" userId="3b914274-8e34-4064-b69d-a2f57e4634d1" providerId="ADAL" clId="{F1AECF39-1E8F-4461-B00A-370E0FB4301A}" dt="2024-10-11T21:14:46.581" v="782" actId="478"/>
          <ac:spMkLst>
            <pc:docMk/>
            <pc:sldMk cId="360048121" sldId="542"/>
            <ac:spMk id="6" creationId="{233A89B4-4516-51C2-800C-3BCF37DAD4DA}"/>
          </ac:spMkLst>
        </pc:spChg>
        <pc:spChg chg="add mod">
          <ac:chgData name="Adam L Schiff" userId="3b914274-8e34-4064-b69d-a2f57e4634d1" providerId="ADAL" clId="{F1AECF39-1E8F-4461-B00A-370E0FB4301A}" dt="2024-10-11T21:16:40.388" v="792" actId="14100"/>
          <ac:spMkLst>
            <pc:docMk/>
            <pc:sldMk cId="360048121" sldId="542"/>
            <ac:spMk id="9" creationId="{E762810C-AB9E-25AD-DC61-A73A7D243CE8}"/>
          </ac:spMkLst>
        </pc:spChg>
        <pc:picChg chg="add del">
          <ac:chgData name="Adam L Schiff" userId="3b914274-8e34-4064-b69d-a2f57e4634d1" providerId="ADAL" clId="{F1AECF39-1E8F-4461-B00A-370E0FB4301A}" dt="2024-10-11T21:14:45.239" v="781" actId="478"/>
          <ac:picMkLst>
            <pc:docMk/>
            <pc:sldMk cId="360048121" sldId="542"/>
            <ac:picMk id="5" creationId="{226C90D4-0696-615C-146C-59BE3E4719FE}"/>
          </ac:picMkLst>
        </pc:picChg>
        <pc:picChg chg="add">
          <ac:chgData name="Adam L Schiff" userId="3b914274-8e34-4064-b69d-a2f57e4634d1" providerId="ADAL" clId="{F1AECF39-1E8F-4461-B00A-370E0FB4301A}" dt="2024-10-11T21:15:51.017" v="783" actId="22"/>
          <ac:picMkLst>
            <pc:docMk/>
            <pc:sldMk cId="360048121" sldId="542"/>
            <ac:picMk id="8" creationId="{09989216-8786-EB1D-FE35-EE9617EC2FA7}"/>
          </ac:picMkLst>
        </pc:picChg>
      </pc:sldChg>
      <pc:sldChg chg="addSp delSp modSp new mod modNotesTx">
        <pc:chgData name="Adam L Schiff" userId="3b914274-8e34-4064-b69d-a2f57e4634d1" providerId="ADAL" clId="{F1AECF39-1E8F-4461-B00A-370E0FB4301A}" dt="2024-10-11T22:43:44.244" v="2796" actId="692"/>
        <pc:sldMkLst>
          <pc:docMk/>
          <pc:sldMk cId="2707250778" sldId="543"/>
        </pc:sldMkLst>
        <pc:spChg chg="del mod">
          <ac:chgData name="Adam L Schiff" userId="3b914274-8e34-4064-b69d-a2f57e4634d1" providerId="ADAL" clId="{F1AECF39-1E8F-4461-B00A-370E0FB4301A}" dt="2024-10-11T22:40:38.946" v="2767" actId="21"/>
          <ac:spMkLst>
            <pc:docMk/>
            <pc:sldMk cId="2707250778" sldId="543"/>
            <ac:spMk id="2" creationId="{04DE025F-3FF7-B5EE-295E-3E781F6949F4}"/>
          </ac:spMkLst>
        </pc:spChg>
        <pc:spChg chg="del">
          <ac:chgData name="Adam L Schiff" userId="3b914274-8e34-4064-b69d-a2f57e4634d1" providerId="ADAL" clId="{F1AECF39-1E8F-4461-B00A-370E0FB4301A}" dt="2024-10-11T22:31:10.337" v="2733" actId="22"/>
          <ac:spMkLst>
            <pc:docMk/>
            <pc:sldMk cId="2707250778" sldId="543"/>
            <ac:spMk id="3" creationId="{0E25E136-1A2B-8DDB-5F19-4855C1B5CB60}"/>
          </ac:spMkLst>
        </pc:spChg>
        <pc:spChg chg="add del mod">
          <ac:chgData name="Adam L Schiff" userId="3b914274-8e34-4064-b69d-a2f57e4634d1" providerId="ADAL" clId="{F1AECF39-1E8F-4461-B00A-370E0FB4301A}" dt="2024-10-11T22:32:45.742" v="2736" actId="22"/>
          <ac:spMkLst>
            <pc:docMk/>
            <pc:sldMk cId="2707250778" sldId="543"/>
            <ac:spMk id="9" creationId="{2D843DC9-71AD-9AA3-3835-BE65273A01A2}"/>
          </ac:spMkLst>
        </pc:spChg>
        <pc:spChg chg="add del mod">
          <ac:chgData name="Adam L Schiff" userId="3b914274-8e34-4064-b69d-a2f57e4634d1" providerId="ADAL" clId="{F1AECF39-1E8F-4461-B00A-370E0FB4301A}" dt="2024-10-11T22:37:25.734" v="2762" actId="478"/>
          <ac:spMkLst>
            <pc:docMk/>
            <pc:sldMk cId="2707250778" sldId="543"/>
            <ac:spMk id="12" creationId="{628D503F-60CA-60BB-BB12-E966296E4918}"/>
          </ac:spMkLst>
        </pc:spChg>
        <pc:spChg chg="add del mod">
          <ac:chgData name="Adam L Schiff" userId="3b914274-8e34-4064-b69d-a2f57e4634d1" providerId="ADAL" clId="{F1AECF39-1E8F-4461-B00A-370E0FB4301A}" dt="2024-10-11T22:37:28.954" v="2763" actId="478"/>
          <ac:spMkLst>
            <pc:docMk/>
            <pc:sldMk cId="2707250778" sldId="543"/>
            <ac:spMk id="13" creationId="{A5F0584C-B877-8F5A-D4BD-694580479EB2}"/>
          </ac:spMkLst>
        </pc:spChg>
        <pc:spChg chg="add del mod">
          <ac:chgData name="Adam L Schiff" userId="3b914274-8e34-4064-b69d-a2f57e4634d1" providerId="ADAL" clId="{F1AECF39-1E8F-4461-B00A-370E0FB4301A}" dt="2024-10-11T22:37:30.657" v="2764" actId="22"/>
          <ac:spMkLst>
            <pc:docMk/>
            <pc:sldMk cId="2707250778" sldId="543"/>
            <ac:spMk id="15" creationId="{78B347F7-4F3F-605B-9955-7049359AA1A6}"/>
          </ac:spMkLst>
        </pc:spChg>
        <pc:spChg chg="add mod">
          <ac:chgData name="Adam L Schiff" userId="3b914274-8e34-4064-b69d-a2f57e4634d1" providerId="ADAL" clId="{F1AECF39-1E8F-4461-B00A-370E0FB4301A}" dt="2024-10-11T22:40:28.963" v="2765" actId="478"/>
          <ac:spMkLst>
            <pc:docMk/>
            <pc:sldMk cId="2707250778" sldId="543"/>
            <ac:spMk id="19" creationId="{33476BB7-2733-7F2A-DB49-B05964BC4A27}"/>
          </ac:spMkLst>
        </pc:spChg>
        <pc:spChg chg="add del mod">
          <ac:chgData name="Adam L Schiff" userId="3b914274-8e34-4064-b69d-a2f57e4634d1" providerId="ADAL" clId="{F1AECF39-1E8F-4461-B00A-370E0FB4301A}" dt="2024-10-11T22:40:45.102" v="2768" actId="478"/>
          <ac:spMkLst>
            <pc:docMk/>
            <pc:sldMk cId="2707250778" sldId="543"/>
            <ac:spMk id="23" creationId="{41A82E3D-BA53-B589-1192-89C3A9B933D1}"/>
          </ac:spMkLst>
        </pc:spChg>
        <pc:spChg chg="add mod">
          <ac:chgData name="Adam L Schiff" userId="3b914274-8e34-4064-b69d-a2f57e4634d1" providerId="ADAL" clId="{F1AECF39-1E8F-4461-B00A-370E0FB4301A}" dt="2024-10-11T22:41:26.686" v="2775" actId="1076"/>
          <ac:spMkLst>
            <pc:docMk/>
            <pc:sldMk cId="2707250778" sldId="543"/>
            <ac:spMk id="24" creationId="{04DE025F-3FF7-B5EE-295E-3E781F6949F4}"/>
          </ac:spMkLst>
        </pc:spChg>
        <pc:spChg chg="add mod">
          <ac:chgData name="Adam L Schiff" userId="3b914274-8e34-4064-b69d-a2f57e4634d1" providerId="ADAL" clId="{F1AECF39-1E8F-4461-B00A-370E0FB4301A}" dt="2024-10-11T22:43:40.427" v="2795" actId="692"/>
          <ac:spMkLst>
            <pc:docMk/>
            <pc:sldMk cId="2707250778" sldId="543"/>
            <ac:spMk id="25" creationId="{0E556224-5C6B-7832-A5AC-54166B308391}"/>
          </ac:spMkLst>
        </pc:spChg>
        <pc:spChg chg="add mod">
          <ac:chgData name="Adam L Schiff" userId="3b914274-8e34-4064-b69d-a2f57e4634d1" providerId="ADAL" clId="{F1AECF39-1E8F-4461-B00A-370E0FB4301A}" dt="2024-10-11T22:43:44.244" v="2796" actId="692"/>
          <ac:spMkLst>
            <pc:docMk/>
            <pc:sldMk cId="2707250778" sldId="543"/>
            <ac:spMk id="26" creationId="{EC1C45FE-B860-D9BF-5065-99C13A2A13A7}"/>
          </ac:spMkLst>
        </pc:spChg>
        <pc:picChg chg="add del mod ord">
          <ac:chgData name="Adam L Schiff" userId="3b914274-8e34-4064-b69d-a2f57e4634d1" providerId="ADAL" clId="{F1AECF39-1E8F-4461-B00A-370E0FB4301A}" dt="2024-10-11T22:31:37.300" v="2735" actId="478"/>
          <ac:picMkLst>
            <pc:docMk/>
            <pc:sldMk cId="2707250778" sldId="543"/>
            <ac:picMk id="7" creationId="{3B940BF9-BD4A-C89F-9B74-B36F929AD366}"/>
          </ac:picMkLst>
        </pc:picChg>
        <pc:picChg chg="add del mod ord">
          <ac:chgData name="Adam L Schiff" userId="3b914274-8e34-4064-b69d-a2f57e4634d1" providerId="ADAL" clId="{F1AECF39-1E8F-4461-B00A-370E0FB4301A}" dt="2024-10-11T22:37:20.895" v="2761" actId="478"/>
          <ac:picMkLst>
            <pc:docMk/>
            <pc:sldMk cId="2707250778" sldId="543"/>
            <ac:picMk id="11" creationId="{191525B7-B4A2-3DEF-336C-26A8BCA90143}"/>
          </ac:picMkLst>
        </pc:picChg>
        <pc:picChg chg="add del mod ord">
          <ac:chgData name="Adam L Schiff" userId="3b914274-8e34-4064-b69d-a2f57e4634d1" providerId="ADAL" clId="{F1AECF39-1E8F-4461-B00A-370E0FB4301A}" dt="2024-10-11T22:40:28.963" v="2765" actId="478"/>
          <ac:picMkLst>
            <pc:docMk/>
            <pc:sldMk cId="2707250778" sldId="543"/>
            <ac:picMk id="17" creationId="{7F5BAAF2-6FDF-3065-E21C-BE70295D114E}"/>
          </ac:picMkLst>
        </pc:picChg>
        <pc:picChg chg="add">
          <ac:chgData name="Adam L Schiff" userId="3b914274-8e34-4064-b69d-a2f57e4634d1" providerId="ADAL" clId="{F1AECF39-1E8F-4461-B00A-370E0FB4301A}" dt="2024-10-11T22:40:29.587" v="2766" actId="22"/>
          <ac:picMkLst>
            <pc:docMk/>
            <pc:sldMk cId="2707250778" sldId="543"/>
            <ac:picMk id="21" creationId="{9F5592AE-4500-235F-2EAA-24E47EFE2FB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903" cy="464345"/>
          </a:xfrm>
          <a:prstGeom prst="rect">
            <a:avLst/>
          </a:prstGeom>
        </p:spPr>
        <p:txBody>
          <a:bodyPr vert="horz" lIns="92305" tIns="46153" rIns="92305" bIns="46153"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548" y="0"/>
            <a:ext cx="2971903" cy="464345"/>
          </a:xfrm>
          <a:prstGeom prst="rect">
            <a:avLst/>
          </a:prstGeom>
        </p:spPr>
        <p:txBody>
          <a:bodyPr vert="horz" lIns="92305" tIns="46153" rIns="92305" bIns="46153" rtlCol="0"/>
          <a:lstStyle>
            <a:lvl1pPr algn="r" fontAlgn="auto">
              <a:spcBef>
                <a:spcPts val="0"/>
              </a:spcBef>
              <a:spcAft>
                <a:spcPts val="0"/>
              </a:spcAft>
              <a:defRPr sz="1200">
                <a:latin typeface="+mn-lt"/>
                <a:cs typeface="+mn-cs"/>
              </a:defRPr>
            </a:lvl1pPr>
          </a:lstStyle>
          <a:p>
            <a:pPr>
              <a:defRPr/>
            </a:pPr>
            <a:fld id="{9446AE11-0C0D-481C-A289-CD506B7E9686}" type="datetimeFigureOut">
              <a:rPr lang="en-US"/>
              <a:pPr>
                <a:defRPr/>
              </a:pPr>
              <a:t>7/30/2025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305" tIns="46153" rIns="92305" bIns="46153" rtlCol="0" anchor="ctr"/>
          <a:lstStyle/>
          <a:p>
            <a:pPr lvl="0"/>
            <a:endParaRPr lang="en-US" noProof="0"/>
          </a:p>
        </p:txBody>
      </p:sp>
      <p:sp>
        <p:nvSpPr>
          <p:cNvPr id="5" name="Notes Placeholder 4"/>
          <p:cNvSpPr>
            <a:spLocks noGrp="1"/>
          </p:cNvSpPr>
          <p:nvPr>
            <p:ph type="body" sz="quarter" idx="3"/>
          </p:nvPr>
        </p:nvSpPr>
        <p:spPr>
          <a:xfrm>
            <a:off x="686420" y="4415236"/>
            <a:ext cx="5485160" cy="4183855"/>
          </a:xfrm>
          <a:prstGeom prst="rect">
            <a:avLst/>
          </a:prstGeom>
        </p:spPr>
        <p:txBody>
          <a:bodyPr vert="horz" lIns="92305" tIns="46153" rIns="92305" bIns="46153"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30471"/>
            <a:ext cx="2971903" cy="464345"/>
          </a:xfrm>
          <a:prstGeom prst="rect">
            <a:avLst/>
          </a:prstGeom>
        </p:spPr>
        <p:txBody>
          <a:bodyPr vert="horz" lIns="92305" tIns="46153" rIns="92305" bIns="46153"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548" y="8830471"/>
            <a:ext cx="2971903" cy="464345"/>
          </a:xfrm>
          <a:prstGeom prst="rect">
            <a:avLst/>
          </a:prstGeom>
        </p:spPr>
        <p:txBody>
          <a:bodyPr vert="horz" lIns="92305" tIns="46153" rIns="92305" bIns="46153" rtlCol="0" anchor="b"/>
          <a:lstStyle>
            <a:lvl1pPr algn="r" fontAlgn="auto">
              <a:spcBef>
                <a:spcPts val="0"/>
              </a:spcBef>
              <a:spcAft>
                <a:spcPts val="0"/>
              </a:spcAft>
              <a:defRPr sz="1200">
                <a:latin typeface="+mn-lt"/>
                <a:cs typeface="+mn-cs"/>
              </a:defRPr>
            </a:lvl1pPr>
          </a:lstStyle>
          <a:p>
            <a:pPr>
              <a:defRPr/>
            </a:pPr>
            <a:fld id="{4ABCEA78-DC82-400C-97BD-320EE5675128}" type="slidenum">
              <a:rPr lang="en-US"/>
              <a:pPr>
                <a:defRPr/>
              </a:pPr>
              <a:t>‹#›</a:t>
            </a:fld>
            <a:endParaRPr lang="en-US"/>
          </a:p>
        </p:txBody>
      </p:sp>
    </p:spTree>
    <p:extLst>
      <p:ext uri="{BB962C8B-B14F-4D97-AF65-F5344CB8AC3E}">
        <p14:creationId xmlns:p14="http://schemas.microsoft.com/office/powerpoint/2010/main" val="38198302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access.rdatoolkit.org/document.php?id=rdachp2&amp;target=rda2-8828#rda2-8828"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access.rdatoolkit.org/document.php?id=rdachp2&amp;target=rda2-4004#rda2-4004"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loc.gov/standards/sourcelist/subject.html"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3" Type="http://schemas.openxmlformats.org/officeDocument/2006/relationships/hyperlink" Target="http://classificationweb.net/LCDGT/" TargetMode="External"/><Relationship Id="rId2" Type="http://schemas.openxmlformats.org/officeDocument/2006/relationships/slide" Target="../slides/slide98.xml"/><Relationship Id="rId1" Type="http://schemas.openxmlformats.org/officeDocument/2006/relationships/notesMaster" Target="../notesMasters/notesMaster1.xml"/><Relationship Id="rId4" Type="http://schemas.openxmlformats.org/officeDocument/2006/relationships/hyperlink" Target="http://id.loc.gov/" TargetMode="Externa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3C48F5-34A9-4F91-8FFD-6EDA2BDCD9D1}" type="slidenum">
              <a:rPr lang="en-US">
                <a:cs typeface="Arial" charset="0"/>
              </a:rPr>
              <a:pPr fontAlgn="base">
                <a:spcBef>
                  <a:spcPct val="0"/>
                </a:spcBef>
                <a:spcAft>
                  <a:spcPct val="0"/>
                </a:spcAft>
                <a:defRPr/>
              </a:pPr>
              <a:t>1</a:t>
            </a:fld>
            <a:endParaRPr lang="en-US">
              <a:cs typeface="Arial" charset="0"/>
            </a:endParaRPr>
          </a:p>
        </p:txBody>
      </p:sp>
      <p:sp>
        <p:nvSpPr>
          <p:cNvPr id="2" name="Date Placeholder 1"/>
          <p:cNvSpPr>
            <a:spLocks noGrp="1"/>
          </p:cNvSpPr>
          <p:nvPr>
            <p:ph type="dt" idx="11"/>
          </p:nvPr>
        </p:nvSpPr>
        <p:spPr/>
        <p:txBody>
          <a:bodyPr/>
          <a:lstStyle/>
          <a:p>
            <a:pPr>
              <a:defRPr/>
            </a:pPr>
            <a:fld id="{E99AD465-4FEE-447E-819B-F8F03DE36D21}" type="datetime1">
              <a:rPr lang="en-US" smtClean="0"/>
              <a:t>7/30/2025</a:t>
            </a:fld>
            <a:endParaRPr lang="en-US"/>
          </a:p>
        </p:txBody>
      </p:sp>
    </p:spTree>
    <p:extLst>
      <p:ext uri="{BB962C8B-B14F-4D97-AF65-F5344CB8AC3E}">
        <p14:creationId xmlns:p14="http://schemas.microsoft.com/office/powerpoint/2010/main" val="191705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a:t>
            </a:r>
          </a:p>
        </p:txBody>
      </p:sp>
      <p:sp>
        <p:nvSpPr>
          <p:cNvPr id="65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3169DE-70B1-4F10-96B5-3A97E5454329}" type="slidenum">
              <a:rPr lang="en-US">
                <a:cs typeface="Arial" charset="0"/>
              </a:rPr>
              <a:pPr fontAlgn="base">
                <a:spcBef>
                  <a:spcPct val="0"/>
                </a:spcBef>
                <a:spcAft>
                  <a:spcPct val="0"/>
                </a:spcAft>
                <a:defRPr/>
              </a:pPr>
              <a:t>2</a:t>
            </a:fld>
            <a:endParaRPr lang="en-US">
              <a:cs typeface="Arial" charset="0"/>
            </a:endParaRPr>
          </a:p>
        </p:txBody>
      </p:sp>
    </p:spTree>
    <p:extLst>
      <p:ext uri="{BB962C8B-B14F-4D97-AF65-F5344CB8AC3E}">
        <p14:creationId xmlns:p14="http://schemas.microsoft.com/office/powerpoint/2010/main" val="3163118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In this module, we use the attributes of works and expressions recorded according to the instructions in Chapters 5 and 6 to create authorized and variant access points for works and expressions.  Some types of works and expressions require specialized instructions and are most pertinent to select communities; constraints of time and expertise cause us to pass over those topics.</a:t>
            </a:r>
          </a:p>
          <a:p>
            <a:pPr eaLnBrk="1" hangingPunct="1">
              <a:spcBef>
                <a:spcPct val="0"/>
              </a:spcBef>
            </a:pPr>
            <a:endParaRPr lang="en-US" dirty="0"/>
          </a:p>
          <a:p>
            <a:pPr eaLnBrk="1" hangingPunct="1">
              <a:spcBef>
                <a:spcPct val="0"/>
              </a:spcBef>
            </a:pPr>
            <a:endParaRPr lang="en-US" dirty="0"/>
          </a:p>
        </p:txBody>
      </p:sp>
      <p:sp>
        <p:nvSpPr>
          <p:cNvPr id="67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1EA902-840F-42F9-91D4-B02AA0DDAD67}" type="slidenum">
              <a:rPr lang="en-US">
                <a:cs typeface="Arial" charset="0"/>
              </a:rPr>
              <a:pPr fontAlgn="base">
                <a:spcBef>
                  <a:spcPct val="0"/>
                </a:spcBef>
                <a:spcAft>
                  <a:spcPct val="0"/>
                </a:spcAft>
                <a:defRPr/>
              </a:pPr>
              <a:t>3</a:t>
            </a:fld>
            <a:endParaRPr lang="en-US">
              <a:cs typeface="Arial" charset="0"/>
            </a:endParaRPr>
          </a:p>
        </p:txBody>
      </p:sp>
    </p:spTree>
    <p:extLst>
      <p:ext uri="{BB962C8B-B14F-4D97-AF65-F5344CB8AC3E}">
        <p14:creationId xmlns:p14="http://schemas.microsoft.com/office/powerpoint/2010/main" val="2451288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for revised RDA language</a:t>
            </a:r>
          </a:p>
          <a:p>
            <a:pPr eaLnBrk="1" hangingPunct="1">
              <a:spcBef>
                <a:spcPct val="0"/>
              </a:spcBef>
            </a:pPr>
            <a:endParaRPr lang="en-US" dirty="0"/>
          </a:p>
          <a:p>
            <a:pPr eaLnBrk="1" hangingPunct="1">
              <a:spcBef>
                <a:spcPct val="0"/>
              </a:spcBef>
            </a:pPr>
            <a:r>
              <a:rPr lang="en-US" dirty="0"/>
              <a:t>Presenter: have class think of examples of works and expressions.</a:t>
            </a:r>
          </a:p>
          <a:p>
            <a:pPr eaLnBrk="1" hangingPunct="1">
              <a:spcBef>
                <a:spcPct val="0"/>
              </a:spcBef>
            </a:pPr>
            <a:endParaRPr lang="en-US" dirty="0"/>
          </a:p>
        </p:txBody>
      </p:sp>
      <p:sp>
        <p:nvSpPr>
          <p:cNvPr id="69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33C7B1-CE58-4FD3-A566-8E3E49601850}" type="slidenum">
              <a:rPr lang="en-US">
                <a:cs typeface="Arial" charset="0"/>
              </a:rPr>
              <a:pPr fontAlgn="base">
                <a:spcBef>
                  <a:spcPct val="0"/>
                </a:spcBef>
                <a:spcAft>
                  <a:spcPct val="0"/>
                </a:spcAft>
                <a:defRPr/>
              </a:pPr>
              <a:t>4</a:t>
            </a:fld>
            <a:endParaRPr lang="en-US">
              <a:cs typeface="Arial" charset="0"/>
            </a:endParaRPr>
          </a:p>
        </p:txBody>
      </p:sp>
    </p:spTree>
    <p:extLst>
      <p:ext uri="{BB962C8B-B14F-4D97-AF65-F5344CB8AC3E}">
        <p14:creationId xmlns:p14="http://schemas.microsoft.com/office/powerpoint/2010/main" val="4238560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14, 2016: updated</a:t>
            </a:r>
            <a:r>
              <a:rPr lang="en-US" baseline="0" dirty="0"/>
              <a:t> for revised RDA language</a:t>
            </a:r>
            <a:endParaRPr lang="en-US" dirty="0"/>
          </a:p>
          <a:p>
            <a:pPr eaLnBrk="1" hangingPunct="1">
              <a:spcBef>
                <a:spcPct val="0"/>
              </a:spcBef>
            </a:pPr>
            <a:endParaRPr lang="en-US" dirty="0"/>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B15EDA-7F7B-4D0D-840D-3AE2CF0DB47D}" type="slidenum">
              <a:rPr lang="en-US">
                <a:cs typeface="Arial" charset="0"/>
              </a:rPr>
              <a:pPr fontAlgn="base">
                <a:spcBef>
                  <a:spcPct val="0"/>
                </a:spcBef>
                <a:spcAft>
                  <a:spcPct val="0"/>
                </a:spcAft>
                <a:defRPr/>
              </a:pPr>
              <a:t>5</a:t>
            </a:fld>
            <a:endParaRPr lang="en-US">
              <a:cs typeface="Arial" charset="0"/>
            </a:endParaRPr>
          </a:p>
        </p:txBody>
      </p:sp>
    </p:spTree>
    <p:extLst>
      <p:ext uri="{BB962C8B-B14F-4D97-AF65-F5344CB8AC3E}">
        <p14:creationId xmlns:p14="http://schemas.microsoft.com/office/powerpoint/2010/main" val="2808263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14, 2016: corrected date of translation</a:t>
            </a:r>
          </a:p>
          <a:p>
            <a:pPr eaLnBrk="1" hangingPunct="1">
              <a:spcBef>
                <a:spcPct val="0"/>
              </a:spcBef>
            </a:pPr>
            <a:endParaRPr lang="en-US" dirty="0"/>
          </a:p>
          <a:p>
            <a:pPr eaLnBrk="1" hangingPunct="1">
              <a:spcBef>
                <a:spcPct val="0"/>
              </a:spcBef>
            </a:pPr>
            <a:r>
              <a:rPr lang="en-US" dirty="0"/>
              <a:t>“</a:t>
            </a:r>
            <a:r>
              <a:rPr lang="en-US" dirty="0" err="1"/>
              <a:t>Piedra</a:t>
            </a:r>
            <a:r>
              <a:rPr lang="en-US" dirty="0"/>
              <a:t> de Sol” is an example of a work. It is a poem written by Octavio Paz in 1957.</a:t>
            </a:r>
          </a:p>
          <a:p>
            <a:pPr eaLnBrk="1" hangingPunct="1">
              <a:spcBef>
                <a:spcPct val="0"/>
              </a:spcBef>
            </a:pPr>
            <a:endParaRPr lang="en-US" dirty="0"/>
          </a:p>
          <a:p>
            <a:pPr eaLnBrk="1" hangingPunct="1">
              <a:spcBef>
                <a:spcPct val="0"/>
              </a:spcBef>
            </a:pPr>
            <a:r>
              <a:rPr lang="en-US" dirty="0"/>
              <a:t>The publication (manifestation) to the left contains an example of an expression: the first Spanish expression of the work.</a:t>
            </a:r>
          </a:p>
          <a:p>
            <a:pPr eaLnBrk="1" hangingPunct="1">
              <a:spcBef>
                <a:spcPct val="0"/>
              </a:spcBef>
            </a:pPr>
            <a:endParaRPr lang="en-US" dirty="0"/>
          </a:p>
          <a:p>
            <a:pPr eaLnBrk="1" hangingPunct="1">
              <a:spcBef>
                <a:spcPct val="0"/>
              </a:spcBef>
            </a:pPr>
            <a:r>
              <a:rPr lang="en-US" dirty="0"/>
              <a:t>The publication (manifestation) to the right, published in 1963, contains </a:t>
            </a:r>
            <a:r>
              <a:rPr lang="en-US" i="1" dirty="0"/>
              <a:t>two</a:t>
            </a:r>
            <a:r>
              <a:rPr lang="en-US" dirty="0"/>
              <a:t> expressions: the original Spanish text and an English translation. </a:t>
            </a:r>
          </a:p>
          <a:p>
            <a:pPr eaLnBrk="1" hangingPunct="1">
              <a:spcBef>
                <a:spcPct val="0"/>
              </a:spcBef>
            </a:pPr>
            <a:endParaRPr lang="en-US" dirty="0"/>
          </a:p>
          <a:p>
            <a:pPr eaLnBrk="1" hangingPunct="1">
              <a:spcBef>
                <a:spcPct val="0"/>
              </a:spcBef>
            </a:pPr>
            <a:r>
              <a:rPr lang="en-US" dirty="0"/>
              <a:t>Note: The Spanish text is identical in these two publications, so they each contain the </a:t>
            </a:r>
            <a:r>
              <a:rPr lang="en-US" i="1" dirty="0"/>
              <a:t>same</a:t>
            </a:r>
            <a:r>
              <a:rPr lang="en-US" dirty="0"/>
              <a:t> Spanish expression. Represented on this slide are </a:t>
            </a:r>
            <a:r>
              <a:rPr lang="en-US" i="1" dirty="0"/>
              <a:t>two</a:t>
            </a:r>
            <a:r>
              <a:rPr lang="en-US" dirty="0"/>
              <a:t> expressions. The Spanish expression is in both publications; the English expression is only in the publication to the right.</a:t>
            </a:r>
          </a:p>
          <a:p>
            <a:pPr eaLnBrk="1" hangingPunct="1">
              <a:spcBef>
                <a:spcPct val="0"/>
              </a:spcBef>
            </a:pPr>
            <a:endParaRPr lang="en-US" dirty="0"/>
          </a:p>
        </p:txBody>
      </p:sp>
      <p:sp>
        <p:nvSpPr>
          <p:cNvPr id="73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569D7B-8330-4E1D-BD80-F6A7C1B0A39B}" type="slidenum">
              <a:rPr lang="en-US">
                <a:cs typeface="Arial" charset="0"/>
              </a:rPr>
              <a:pPr fontAlgn="base">
                <a:spcBef>
                  <a:spcPct val="0"/>
                </a:spcBef>
                <a:spcAft>
                  <a:spcPct val="0"/>
                </a:spcAft>
                <a:defRPr/>
              </a:pPr>
              <a:t>6</a:t>
            </a:fld>
            <a:endParaRPr lang="en-US">
              <a:cs typeface="Arial" charset="0"/>
            </a:endParaRPr>
          </a:p>
        </p:txBody>
      </p:sp>
    </p:spTree>
    <p:extLst>
      <p:ext uri="{BB962C8B-B14F-4D97-AF65-F5344CB8AC3E}">
        <p14:creationId xmlns:p14="http://schemas.microsoft.com/office/powerpoint/2010/main" val="1790566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This diagram might make this a little clearer. There is </a:t>
            </a:r>
            <a:r>
              <a:rPr lang="en-US" i="1" dirty="0"/>
              <a:t>one</a:t>
            </a:r>
            <a:r>
              <a:rPr lang="en-US" dirty="0"/>
              <a:t> Spanish expression. The same expression is in both publications (to the left of the screen). The publication titled “Sun stone” </a:t>
            </a:r>
            <a:r>
              <a:rPr lang="en-US" i="1" dirty="0"/>
              <a:t>also</a:t>
            </a:r>
            <a:r>
              <a:rPr lang="en-US" dirty="0"/>
              <a:t> has an English expression in it (to the right of the screen). This diagram shows how this might work in an entity-relationship database: we’d have </a:t>
            </a:r>
            <a:r>
              <a:rPr lang="en-US" i="1" dirty="0"/>
              <a:t>one</a:t>
            </a:r>
            <a:r>
              <a:rPr lang="en-US" dirty="0"/>
              <a:t> description of the work, </a:t>
            </a:r>
            <a:r>
              <a:rPr lang="en-US" i="1" dirty="0"/>
              <a:t>one </a:t>
            </a:r>
            <a:r>
              <a:rPr lang="en-US" dirty="0"/>
              <a:t>description of the (original) Spanish expression, and </a:t>
            </a:r>
            <a:r>
              <a:rPr lang="en-US" i="1" dirty="0"/>
              <a:t>one</a:t>
            </a:r>
            <a:r>
              <a:rPr lang="en-US" dirty="0"/>
              <a:t> description of this English expression, all linked by relationship links.</a:t>
            </a:r>
          </a:p>
          <a:p>
            <a:pPr eaLnBrk="1" hangingPunct="1">
              <a:spcBef>
                <a:spcPct val="0"/>
              </a:spcBef>
            </a:pPr>
            <a:endParaRPr lang="en-US" dirty="0"/>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B9C217-3E3E-4BD9-966A-AAF039AA1B54}" type="slidenum">
              <a:rPr lang="en-US" smtClean="0">
                <a:latin typeface="Arial" charset="0"/>
                <a:cs typeface="Arial" charset="0"/>
              </a:rPr>
              <a:pPr fontAlgn="base">
                <a:spcBef>
                  <a:spcPct val="0"/>
                </a:spcBef>
                <a:spcAft>
                  <a:spcPct val="0"/>
                </a:spcAft>
              </a:pPr>
              <a:t>7</a:t>
            </a:fld>
            <a:endParaRPr lang="en-US">
              <a:latin typeface="Arial" charset="0"/>
              <a:cs typeface="Arial" charset="0"/>
            </a:endParaRPr>
          </a:p>
        </p:txBody>
      </p:sp>
    </p:spTree>
    <p:extLst>
      <p:ext uri="{BB962C8B-B14F-4D97-AF65-F5344CB8AC3E}">
        <p14:creationId xmlns:p14="http://schemas.microsoft.com/office/powerpoint/2010/main" val="289432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a:t>
            </a:r>
            <a:r>
              <a:rPr lang="en-US" baseline="0" dirty="0"/>
              <a:t> updated speaker notes to reflect current language in DCM Z1</a:t>
            </a:r>
          </a:p>
          <a:p>
            <a:pPr eaLnBrk="1" hangingPunct="1">
              <a:spcBef>
                <a:spcPct val="0"/>
              </a:spcBef>
            </a:pPr>
            <a:endParaRPr lang="en-US" dirty="0"/>
          </a:p>
          <a:p>
            <a:r>
              <a:rPr lang="en-US" dirty="0"/>
              <a:t>The introduction to Chapter Z1 of the Descriptive Cataloging Manual, after laying out the conditions under which LC will create name-title or title authority records, states that “</a:t>
            </a:r>
            <a:r>
              <a:rPr lang="en-CA" dirty="0"/>
              <a:t>LC/PCC catalogers may contribute name authority records for works or expressions as needed for cataloging.”</a:t>
            </a:r>
          </a:p>
          <a:p>
            <a:endParaRPr lang="en-US" dirty="0"/>
          </a:p>
          <a:p>
            <a:pPr eaLnBrk="1" hangingPunct="1">
              <a:spcBef>
                <a:spcPct val="0"/>
              </a:spcBef>
            </a:pPr>
            <a:r>
              <a:rPr lang="en-US" dirty="0"/>
              <a:t>BIBCO requires all access points in a BSR (BIBCO Standard Record) to be supported by authority records.</a:t>
            </a:r>
          </a:p>
          <a:p>
            <a:pPr eaLnBrk="1" hangingPunct="1">
              <a:spcBef>
                <a:spcPct val="0"/>
              </a:spcBef>
            </a:pPr>
            <a:endParaRPr lang="en-US" dirty="0"/>
          </a:p>
        </p:txBody>
      </p:sp>
      <p:sp>
        <p:nvSpPr>
          <p:cNvPr id="77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6CA787-5BAA-42B1-B803-6B31A67668B6}" type="slidenum">
              <a:rPr lang="en-US">
                <a:cs typeface="Arial" charset="0"/>
              </a:rPr>
              <a:pPr fontAlgn="base">
                <a:spcBef>
                  <a:spcPct val="0"/>
                </a:spcBef>
                <a:spcAft>
                  <a:spcPct val="0"/>
                </a:spcAft>
                <a:defRPr/>
              </a:pPr>
              <a:t>8</a:t>
            </a:fld>
            <a:endParaRPr lang="en-US">
              <a:cs typeface="Arial" charset="0"/>
            </a:endParaRPr>
          </a:p>
        </p:txBody>
      </p:sp>
    </p:spTree>
    <p:extLst>
      <p:ext uri="{BB962C8B-B14F-4D97-AF65-F5344CB8AC3E}">
        <p14:creationId xmlns:p14="http://schemas.microsoft.com/office/powerpoint/2010/main" val="3044488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79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82356F-1590-4F02-8528-46311255F768}" type="slidenum">
              <a:rPr lang="en-US">
                <a:cs typeface="Arial" charset="0"/>
              </a:rPr>
              <a:pPr fontAlgn="base">
                <a:spcBef>
                  <a:spcPct val="0"/>
                </a:spcBef>
                <a:spcAft>
                  <a:spcPct val="0"/>
                </a:spcAft>
                <a:defRPr/>
              </a:pPr>
              <a:t>9</a:t>
            </a:fld>
            <a:endParaRPr lang="en-US">
              <a:cs typeface="Arial" charset="0"/>
            </a:endParaRPr>
          </a:p>
        </p:txBody>
      </p:sp>
    </p:spTree>
    <p:extLst>
      <p:ext uri="{BB962C8B-B14F-4D97-AF65-F5344CB8AC3E}">
        <p14:creationId xmlns:p14="http://schemas.microsoft.com/office/powerpoint/2010/main" val="2258074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a:t>
            </a:r>
            <a:r>
              <a:rPr lang="en-US" baseline="0" dirty="0"/>
              <a:t> 2017: added RDA instruction number to slide, updated to reflect current RDA language</a:t>
            </a:r>
            <a:endParaRPr lang="en-US" dirty="0"/>
          </a:p>
          <a:p>
            <a:pPr eaLnBrk="1" hangingPunct="1">
              <a:spcBef>
                <a:spcPct val="0"/>
              </a:spcBef>
            </a:pPr>
            <a:endParaRPr lang="en-US" dirty="0"/>
          </a:p>
          <a:p>
            <a:pPr eaLnBrk="1" hangingPunct="1">
              <a:spcBef>
                <a:spcPct val="0"/>
              </a:spcBef>
            </a:pPr>
            <a:r>
              <a:rPr lang="en-US" dirty="0"/>
              <a:t>Open to 0.6.6, looking for the core elements for works (click through as they find them)</a:t>
            </a:r>
          </a:p>
          <a:p>
            <a:pPr eaLnBrk="1" hangingPunct="1">
              <a:spcBef>
                <a:spcPct val="0"/>
              </a:spcBef>
            </a:pPr>
            <a:endParaRPr lang="en-US" dirty="0"/>
          </a:p>
          <a:p>
            <a:pPr eaLnBrk="1" hangingPunct="1">
              <a:spcBef>
                <a:spcPct val="0"/>
              </a:spcBef>
            </a:pPr>
            <a:r>
              <a:rPr lang="en-US" dirty="0"/>
              <a:t>Note again that core elements are required, but do not necessarily wind up in the authorized access point for the work.</a:t>
            </a:r>
          </a:p>
          <a:p>
            <a:pPr eaLnBrk="1" hangingPunct="1">
              <a:spcBef>
                <a:spcPct val="0"/>
              </a:spcBef>
            </a:pPr>
            <a:endParaRPr lang="en-US" dirty="0"/>
          </a:p>
          <a:p>
            <a:pPr eaLnBrk="1" hangingPunct="1">
              <a:spcBef>
                <a:spcPct val="0"/>
              </a:spcBef>
            </a:pPr>
            <a:r>
              <a:rPr lang="en-US" dirty="0"/>
              <a:t>Reminder: We are not covering music or legal works in this module.</a:t>
            </a:r>
          </a:p>
        </p:txBody>
      </p:sp>
      <p:sp>
        <p:nvSpPr>
          <p:cNvPr id="819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380D47-FF16-4C7F-B0C2-169FD0ECF38E}" type="slidenum">
              <a:rPr lang="en-US">
                <a:cs typeface="Arial" charset="0"/>
              </a:rPr>
              <a:pPr fontAlgn="base">
                <a:spcBef>
                  <a:spcPct val="0"/>
                </a:spcBef>
                <a:spcAft>
                  <a:spcPct val="0"/>
                </a:spcAft>
                <a:defRPr/>
              </a:pPr>
              <a:t>10</a:t>
            </a:fld>
            <a:endParaRPr lang="en-US">
              <a:cs typeface="Arial" charset="0"/>
            </a:endParaRPr>
          </a:p>
        </p:txBody>
      </p:sp>
    </p:spTree>
    <p:extLst>
      <p:ext uri="{BB962C8B-B14F-4D97-AF65-F5344CB8AC3E}">
        <p14:creationId xmlns:p14="http://schemas.microsoft.com/office/powerpoint/2010/main" val="3058918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a:t>
            </a:r>
            <a:r>
              <a:rPr lang="en-US" baseline="0" dirty="0"/>
              <a:t> 2017: added RDA instruction number to slide, updated to reflect current RDA language</a:t>
            </a:r>
          </a:p>
          <a:p>
            <a:pPr eaLnBrk="1" hangingPunct="1">
              <a:spcBef>
                <a:spcPct val="0"/>
              </a:spcBef>
            </a:pPr>
            <a:endParaRPr lang="en-US" dirty="0"/>
          </a:p>
          <a:p>
            <a:pPr eaLnBrk="1" hangingPunct="1">
              <a:spcBef>
                <a:spcPct val="0"/>
              </a:spcBef>
            </a:pPr>
            <a:r>
              <a:rPr lang="en-US" dirty="0"/>
              <a:t>Click to display points as located.</a:t>
            </a:r>
          </a:p>
        </p:txBody>
      </p:sp>
      <p:sp>
        <p:nvSpPr>
          <p:cNvPr id="839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52FB09-FF70-4591-B68F-E927A1282253}" type="slidenum">
              <a:rPr lang="en-US">
                <a:cs typeface="Arial" charset="0"/>
              </a:rPr>
              <a:pPr fontAlgn="base">
                <a:spcBef>
                  <a:spcPct val="0"/>
                </a:spcBef>
                <a:spcAft>
                  <a:spcPct val="0"/>
                </a:spcAft>
                <a:defRPr/>
              </a:pPr>
              <a:t>11</a:t>
            </a:fld>
            <a:endParaRPr lang="en-US">
              <a:cs typeface="Arial" charset="0"/>
            </a:endParaRPr>
          </a:p>
        </p:txBody>
      </p:sp>
    </p:spTree>
    <p:extLst>
      <p:ext uri="{BB962C8B-B14F-4D97-AF65-F5344CB8AC3E}">
        <p14:creationId xmlns:p14="http://schemas.microsoft.com/office/powerpoint/2010/main" val="3863854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860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FA6719-D04A-44AF-9D4F-2EDB92BC4BBF}" type="slidenum">
              <a:rPr lang="en-US">
                <a:cs typeface="Arial" charset="0"/>
              </a:rPr>
              <a:pPr fontAlgn="base">
                <a:spcBef>
                  <a:spcPct val="0"/>
                </a:spcBef>
                <a:spcAft>
                  <a:spcPct val="0"/>
                </a:spcAft>
                <a:defRPr/>
              </a:pPr>
              <a:t>12</a:t>
            </a:fld>
            <a:endParaRPr lang="en-US">
              <a:cs typeface="Arial" charset="0"/>
            </a:endParaRPr>
          </a:p>
        </p:txBody>
      </p:sp>
    </p:spTree>
    <p:extLst>
      <p:ext uri="{BB962C8B-B14F-4D97-AF65-F5344CB8AC3E}">
        <p14:creationId xmlns:p14="http://schemas.microsoft.com/office/powerpoint/2010/main" val="1972497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RDA instruction number and language</a:t>
            </a:r>
          </a:p>
          <a:p>
            <a:pPr eaLnBrk="1" hangingPunct="1">
              <a:spcBef>
                <a:spcPct val="0"/>
              </a:spcBef>
            </a:pPr>
            <a:endParaRPr lang="en-US" dirty="0"/>
          </a:p>
          <a:p>
            <a:pPr eaLnBrk="1" hangingPunct="1">
              <a:spcBef>
                <a:spcPct val="0"/>
              </a:spcBef>
            </a:pPr>
            <a:r>
              <a:rPr lang="en-US" dirty="0"/>
              <a:t>Open to 0.6.6, find the core elements for expressions.  Click to display points as located.</a:t>
            </a:r>
          </a:p>
          <a:p>
            <a:pPr eaLnBrk="1" hangingPunct="1">
              <a:spcBef>
                <a:spcPct val="0"/>
              </a:spcBef>
            </a:pPr>
            <a:endParaRPr lang="en-US" dirty="0"/>
          </a:p>
          <a:p>
            <a:pPr eaLnBrk="1" hangingPunct="1">
              <a:spcBef>
                <a:spcPct val="0"/>
              </a:spcBef>
            </a:pPr>
            <a:r>
              <a:rPr lang="en-US" dirty="0"/>
              <a:t>This module does not cover cartographic works.  Presenter—if asked about recording scale in expression authority records, note that no explicit field for scale has been defined in the MARC authority format, and that it’s unclear whether the data would be recorded in subfield $g or $s of a 1XX access point. </a:t>
            </a:r>
          </a:p>
        </p:txBody>
      </p:sp>
      <p:sp>
        <p:nvSpPr>
          <p:cNvPr id="880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76732D-9763-422C-80E1-66DE83989047}" type="slidenum">
              <a:rPr lang="en-US">
                <a:cs typeface="Arial" charset="0"/>
              </a:rPr>
              <a:pPr fontAlgn="base">
                <a:spcBef>
                  <a:spcPct val="0"/>
                </a:spcBef>
                <a:spcAft>
                  <a:spcPct val="0"/>
                </a:spcAft>
                <a:defRPr/>
              </a:pPr>
              <a:t>13</a:t>
            </a:fld>
            <a:endParaRPr lang="en-US">
              <a:cs typeface="Arial" charset="0"/>
            </a:endParaRPr>
          </a:p>
        </p:txBody>
      </p:sp>
    </p:spTree>
    <p:extLst>
      <p:ext uri="{BB962C8B-B14F-4D97-AF65-F5344CB8AC3E}">
        <p14:creationId xmlns:p14="http://schemas.microsoft.com/office/powerpoint/2010/main" val="2868517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Everyone go to RDA 5.8</a:t>
            </a:r>
          </a:p>
        </p:txBody>
      </p:sp>
      <p:sp>
        <p:nvSpPr>
          <p:cNvPr id="901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7751BB-3D46-450F-B888-0AB8589AE285}" type="slidenum">
              <a:rPr lang="en-US">
                <a:cs typeface="Arial" charset="0"/>
              </a:rPr>
              <a:pPr fontAlgn="base">
                <a:spcBef>
                  <a:spcPct val="0"/>
                </a:spcBef>
                <a:spcAft>
                  <a:spcPct val="0"/>
                </a:spcAft>
                <a:defRPr/>
              </a:pPr>
              <a:t>14</a:t>
            </a:fld>
            <a:endParaRPr lang="en-US">
              <a:cs typeface="Arial" charset="0"/>
            </a:endParaRPr>
          </a:p>
        </p:txBody>
      </p:sp>
    </p:spTree>
    <p:extLst>
      <p:ext uri="{BB962C8B-B14F-4D97-AF65-F5344CB8AC3E}">
        <p14:creationId xmlns:p14="http://schemas.microsoft.com/office/powerpoint/2010/main" val="3504850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E1B4D-A433-4987-85DD-46E540DCD406}" type="slidenum">
              <a:rPr lang="en-US">
                <a:cs typeface="Arial" charset="0"/>
              </a:rPr>
              <a:pPr fontAlgn="base">
                <a:spcBef>
                  <a:spcPct val="0"/>
                </a:spcBef>
                <a:spcAft>
                  <a:spcPct val="0"/>
                </a:spcAft>
                <a:defRPr/>
              </a:pPr>
              <a:t>15</a:t>
            </a:fld>
            <a:endParaRPr lang="en-US">
              <a:cs typeface="Arial" charset="0"/>
            </a:endParaRPr>
          </a:p>
        </p:txBody>
      </p:sp>
    </p:spTree>
    <p:extLst>
      <p:ext uri="{BB962C8B-B14F-4D97-AF65-F5344CB8AC3E}">
        <p14:creationId xmlns:p14="http://schemas.microsoft.com/office/powerpoint/2010/main" val="4207291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Two examples. These 670s show the important information that needs to be recorded for works and expressions: presentations of the title, names of creators, names of contributors (e.g. translators).</a:t>
            </a:r>
          </a:p>
        </p:txBody>
      </p:sp>
      <p:sp>
        <p:nvSpPr>
          <p:cNvPr id="942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FEC1ED-EACA-4239-978A-040DF0822DAF}" type="slidenum">
              <a:rPr lang="en-US">
                <a:cs typeface="Arial" charset="0"/>
              </a:rPr>
              <a:pPr fontAlgn="base">
                <a:spcBef>
                  <a:spcPct val="0"/>
                </a:spcBef>
                <a:spcAft>
                  <a:spcPct val="0"/>
                </a:spcAft>
                <a:defRPr/>
              </a:pPr>
              <a:t>16</a:t>
            </a:fld>
            <a:endParaRPr lang="en-US">
              <a:cs typeface="Arial" charset="0"/>
            </a:endParaRPr>
          </a:p>
        </p:txBody>
      </p:sp>
    </p:spTree>
    <p:extLst>
      <p:ext uri="{BB962C8B-B14F-4D97-AF65-F5344CB8AC3E}">
        <p14:creationId xmlns:p14="http://schemas.microsoft.com/office/powerpoint/2010/main" val="351507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3C48F5-34A9-4F91-8FFD-6EDA2BDCD9D1}" type="slidenum">
              <a:rPr lang="en-US">
                <a:cs typeface="Arial" charset="0"/>
              </a:rPr>
              <a:pPr fontAlgn="base">
                <a:spcBef>
                  <a:spcPct val="0"/>
                </a:spcBef>
                <a:spcAft>
                  <a:spcPct val="0"/>
                </a:spcAft>
                <a:defRPr/>
              </a:pPr>
              <a:t>17</a:t>
            </a:fld>
            <a:endParaRPr lang="en-US">
              <a:cs typeface="Arial" charset="0"/>
            </a:endParaRPr>
          </a:p>
        </p:txBody>
      </p:sp>
      <p:sp>
        <p:nvSpPr>
          <p:cNvPr id="2" name="Date Placeholder 1"/>
          <p:cNvSpPr>
            <a:spLocks noGrp="1"/>
          </p:cNvSpPr>
          <p:nvPr>
            <p:ph type="dt" idx="11"/>
          </p:nvPr>
        </p:nvSpPr>
        <p:spPr/>
        <p:txBody>
          <a:bodyPr/>
          <a:lstStyle/>
          <a:p>
            <a:pPr>
              <a:defRPr/>
            </a:pPr>
            <a:fld id="{E99AD465-4FEE-447E-819B-F8F03DE36D21}" type="datetime1">
              <a:rPr lang="en-US" smtClean="0"/>
              <a:t>7/30/2025</a:t>
            </a:fld>
            <a:endParaRPr lang="en-US"/>
          </a:p>
        </p:txBody>
      </p:sp>
    </p:spTree>
    <p:extLst>
      <p:ext uri="{BB962C8B-B14F-4D97-AF65-F5344CB8AC3E}">
        <p14:creationId xmlns:p14="http://schemas.microsoft.com/office/powerpoint/2010/main" val="3080326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Note the three-step procedure: title of the work</a:t>
            </a:r>
            <a:r>
              <a:rPr lang="en-US" dirty="0">
                <a:sym typeface="Wingdings" pitchFamily="2" charset="2"/>
              </a:rPr>
              <a:t> preferred title authorized access point. Note too that RDA divides titles into preferred titles and variant titles.  </a:t>
            </a:r>
          </a:p>
          <a:p>
            <a:pPr eaLnBrk="1" hangingPunct="1">
              <a:spcBef>
                <a:spcPct val="0"/>
              </a:spcBef>
            </a:pPr>
            <a:endParaRPr lang="en-US" dirty="0">
              <a:sym typeface="Wingdings" pitchFamily="2" charset="2"/>
            </a:endParaRPr>
          </a:p>
          <a:p>
            <a:pPr eaLnBrk="1" hangingPunct="1">
              <a:spcBef>
                <a:spcPct val="0"/>
              </a:spcBef>
            </a:pP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71EF56-FD6D-4AE7-9D94-E5DB566F0C74}" type="slidenum">
              <a:rPr lang="en-US">
                <a:cs typeface="Arial" charset="0"/>
              </a:rPr>
              <a:pPr fontAlgn="base">
                <a:spcBef>
                  <a:spcPct val="0"/>
                </a:spcBef>
                <a:spcAft>
                  <a:spcPct val="0"/>
                </a:spcAft>
                <a:defRPr/>
              </a:pPr>
              <a:t>18</a:t>
            </a:fld>
            <a:endParaRPr lang="en-US">
              <a:cs typeface="Arial" charset="0"/>
            </a:endParaRPr>
          </a:p>
        </p:txBody>
      </p:sp>
    </p:spTree>
    <p:extLst>
      <p:ext uri="{BB962C8B-B14F-4D97-AF65-F5344CB8AC3E}">
        <p14:creationId xmlns:p14="http://schemas.microsoft.com/office/powerpoint/2010/main" val="3467425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Review 1.7; LOOK at A.3-A.4 together.</a:t>
            </a:r>
          </a:p>
          <a:p>
            <a:pPr eaLnBrk="1" hangingPunct="1">
              <a:spcBef>
                <a:spcPct val="0"/>
              </a:spcBef>
            </a:pPr>
            <a:endParaRPr lang="en-US" dirty="0"/>
          </a:p>
          <a:p>
            <a:pPr eaLnBrk="1" hangingPunct="1">
              <a:spcBef>
                <a:spcPct val="0"/>
              </a:spcBef>
            </a:pPr>
            <a:r>
              <a:rPr lang="en-US" dirty="0">
                <a:sym typeface="Wingdings" pitchFamily="2" charset="2"/>
              </a:rPr>
              <a:t>The instructions here on Capitalization, Numbers, Diacritical Marks, Initial Articles Spacing of Initials and Acronyms, and Abbreviations are intended to “set up” the candidates for preferred title.  Note the LC/PCC PS for the alternative in 6.2.1.7.  Unlike AACR2, where 25.C2 called for initial articles to be omitted unless intended to be filed on, RDA posits initial articles as being part of the title, preferred or variant; the alternative may be serving as a bridge until more agencies make use of software that can allow initial articles to be disregarded in the filing of name-title access points—or until character strings are no longer the principal means of conveying the name of a work or expression. </a:t>
            </a:r>
            <a:endParaRPr lang="en-US" dirty="0"/>
          </a:p>
        </p:txBody>
      </p:sp>
      <p:sp>
        <p:nvSpPr>
          <p:cNvPr id="100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EDD616-19DE-4501-BA92-53A1610108CE}" type="slidenum">
              <a:rPr lang="en-US">
                <a:cs typeface="Arial" charset="0"/>
              </a:rPr>
              <a:pPr fontAlgn="base">
                <a:spcBef>
                  <a:spcPct val="0"/>
                </a:spcBef>
                <a:spcAft>
                  <a:spcPct val="0"/>
                </a:spcAft>
                <a:defRPr/>
              </a:pPr>
              <a:t>19</a:t>
            </a:fld>
            <a:endParaRPr lang="en-US">
              <a:cs typeface="Arial" charset="0"/>
            </a:endParaRPr>
          </a:p>
        </p:txBody>
      </p:sp>
    </p:spTree>
    <p:extLst>
      <p:ext uri="{BB962C8B-B14F-4D97-AF65-F5344CB8AC3E}">
        <p14:creationId xmlns:p14="http://schemas.microsoft.com/office/powerpoint/2010/main" val="2190608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p:spPr>
      </p:sp>
      <p:sp>
        <p:nvSpPr>
          <p:cNvPr id="103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Updated December 16, 2019: updated first bullet; added example in second bullet; added to speaker notes</a:t>
            </a:r>
          </a:p>
          <a:p>
            <a:pPr eaLnBrk="1" hangingPunct="1">
              <a:spcBef>
                <a:spcPct val="0"/>
              </a:spcBef>
            </a:pPr>
            <a:endParaRPr lang="en-US" dirty="0"/>
          </a:p>
          <a:p>
            <a:pPr eaLnBrk="1" hangingPunct="1">
              <a:spcBef>
                <a:spcPct val="0"/>
              </a:spcBef>
            </a:pPr>
            <a:r>
              <a:rPr lang="en-US" dirty="0"/>
              <a:t>LC-PCC PS for 6.2.2.8: </a:t>
            </a:r>
            <a:r>
              <a:rPr lang="en-US" i="1" dirty="0"/>
              <a:t>PCC practice</a:t>
            </a:r>
            <a:r>
              <a:rPr lang="en-US" dirty="0"/>
              <a:t>: When creating the authorized access point in a series authority record for a multipart monograph, a serial, or an integrating resource, correct the inaccuracy.</a:t>
            </a:r>
          </a:p>
          <a:p>
            <a:pPr eaLnBrk="1" hangingPunct="1">
              <a:spcBef>
                <a:spcPct val="0"/>
              </a:spcBef>
            </a:pPr>
            <a:endParaRPr lang="en-US" dirty="0"/>
          </a:p>
          <a:p>
            <a:pPr eaLnBrk="1" hangingPunct="1">
              <a:spcBef>
                <a:spcPct val="0"/>
              </a:spcBef>
            </a:pPr>
            <a:r>
              <a:rPr lang="en-US" dirty="0"/>
              <a:t>It isn’t clear (yet) whether we correct inaccuracies in titles proper of non-series.  (See also 2.3.1.4 for transcribing titles of manifestations:.</a:t>
            </a:r>
            <a:r>
              <a:rPr lang="en-US" b="1" i="1" dirty="0"/>
              <a:t> Inaccuracies.</a:t>
            </a:r>
            <a:r>
              <a:rPr lang="en-US" dirty="0"/>
              <a:t> For a serial or an integrating resource, correct obvious typographic errors in the title proper. Make a note recording the title as it appears on the source of information (see </a:t>
            </a:r>
            <a:r>
              <a:rPr lang="en-US" dirty="0">
                <a:hlinkClick r:id="rId3"/>
              </a:rPr>
              <a:t>2.17.2.4</a:t>
            </a:r>
            <a:r>
              <a:rPr lang="en-US" dirty="0"/>
              <a:t>). In case of doubt about whether the spelling of a word is incorrect, transcribe the spelling as found. Record as a variant title (see </a:t>
            </a:r>
            <a:r>
              <a:rPr lang="en-US" dirty="0">
                <a:hlinkClick r:id="rId4"/>
              </a:rPr>
              <a:t>2.3.6</a:t>
            </a:r>
            <a:r>
              <a:rPr lang="en-US" dirty="0"/>
              <a:t>) the title of a serial or an integrating resource as it appears on the source of information, if considered important for access.)</a:t>
            </a:r>
          </a:p>
        </p:txBody>
      </p:sp>
      <p:sp>
        <p:nvSpPr>
          <p:cNvPr id="102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74480B-60A4-4374-AA91-22393462D4B9}" type="slidenum">
              <a:rPr lang="en-US">
                <a:cs typeface="Arial" charset="0"/>
              </a:rPr>
              <a:pPr fontAlgn="base">
                <a:spcBef>
                  <a:spcPct val="0"/>
                </a:spcBef>
                <a:spcAft>
                  <a:spcPct val="0"/>
                </a:spcAft>
                <a:defRPr/>
              </a:pPr>
              <a:t>20</a:t>
            </a:fld>
            <a:endParaRPr lang="en-US">
              <a:cs typeface="Arial" charset="0"/>
            </a:endParaRPr>
          </a:p>
        </p:txBody>
      </p:sp>
    </p:spTree>
    <p:extLst>
      <p:ext uri="{BB962C8B-B14F-4D97-AF65-F5344CB8AC3E}">
        <p14:creationId xmlns:p14="http://schemas.microsoft.com/office/powerpoint/2010/main" val="2675269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RDA</a:t>
            </a:r>
            <a:r>
              <a:rPr lang="en-US" baseline="0" dirty="0"/>
              <a:t> Appendix number in speaker notes</a:t>
            </a:r>
          </a:p>
          <a:p>
            <a:pPr eaLnBrk="1" hangingPunct="1">
              <a:spcBef>
                <a:spcPct val="0"/>
              </a:spcBef>
            </a:pPr>
            <a:endParaRPr lang="en-US" dirty="0"/>
          </a:p>
          <a:p>
            <a:pPr eaLnBrk="1" hangingPunct="1">
              <a:spcBef>
                <a:spcPct val="0"/>
              </a:spcBef>
            </a:pPr>
            <a:r>
              <a:rPr lang="en-US" b="1" dirty="0"/>
              <a:t>Refer to A.1; A.3; A.4; A.53.</a:t>
            </a:r>
          </a:p>
        </p:txBody>
      </p:sp>
      <p:sp>
        <p:nvSpPr>
          <p:cNvPr id="1054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77BECD-ABAE-41A0-989A-575AE931F6B2}" type="slidenum">
              <a:rPr lang="en-US" smtClean="0">
                <a:latin typeface="Arial" charset="0"/>
                <a:cs typeface="Arial" charset="0"/>
              </a:rPr>
              <a:pPr fontAlgn="base">
                <a:spcBef>
                  <a:spcPct val="0"/>
                </a:spcBef>
                <a:spcAft>
                  <a:spcPct val="0"/>
                </a:spcAft>
              </a:pPr>
              <a:t>21</a:t>
            </a:fld>
            <a:endParaRPr lang="en-US">
              <a:latin typeface="Arial" charset="0"/>
              <a:cs typeface="Arial" charset="0"/>
            </a:endParaRPr>
          </a:p>
        </p:txBody>
      </p:sp>
    </p:spTree>
    <p:extLst>
      <p:ext uri="{BB962C8B-B14F-4D97-AF65-F5344CB8AC3E}">
        <p14:creationId xmlns:p14="http://schemas.microsoft.com/office/powerpoint/2010/main" val="3837225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RDA follows AACR2 in using a dividing point for the date of creation of a work rather than that of its embodiment in a resource.  There are several likely reasons for this: 1) works created after 1500 are more likely to be disseminated through publication, which brings a greater standardization; 2) most works created before 1501 do not exist in embodiments that decisively convey the creator’s own name for the work.  In both cases, the principal aim is to choose as the preferred title a title by which a work is most commonly known.</a:t>
            </a:r>
          </a:p>
        </p:txBody>
      </p:sp>
      <p:sp>
        <p:nvSpPr>
          <p:cNvPr id="106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7C2CDB-3DBF-42C1-90F0-0157F0879196}" type="slidenum">
              <a:rPr lang="en-US">
                <a:cs typeface="Arial" charset="0"/>
              </a:rPr>
              <a:pPr fontAlgn="base">
                <a:spcBef>
                  <a:spcPct val="0"/>
                </a:spcBef>
                <a:spcAft>
                  <a:spcPct val="0"/>
                </a:spcAft>
                <a:defRPr/>
              </a:pPr>
              <a:t>22</a:t>
            </a:fld>
            <a:endParaRPr lang="en-US">
              <a:cs typeface="Arial" charset="0"/>
            </a:endParaRPr>
          </a:p>
        </p:txBody>
      </p:sp>
    </p:spTree>
    <p:extLst>
      <p:ext uri="{BB962C8B-B14F-4D97-AF65-F5344CB8AC3E}">
        <p14:creationId xmlns:p14="http://schemas.microsoft.com/office/powerpoint/2010/main" val="2051213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to reflect current RDA language</a:t>
            </a:r>
          </a:p>
        </p:txBody>
      </p:sp>
      <p:sp>
        <p:nvSpPr>
          <p:cNvPr id="108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BF02F9-5D32-463C-A7A0-B41D4E789E87}" type="slidenum">
              <a:rPr lang="en-US">
                <a:cs typeface="Arial" charset="0"/>
              </a:rPr>
              <a:pPr fontAlgn="base">
                <a:spcBef>
                  <a:spcPct val="0"/>
                </a:spcBef>
                <a:spcAft>
                  <a:spcPct val="0"/>
                </a:spcAft>
                <a:defRPr/>
              </a:pPr>
              <a:t>23</a:t>
            </a:fld>
            <a:endParaRPr lang="en-US">
              <a:cs typeface="Arial" charset="0"/>
            </a:endParaRPr>
          </a:p>
        </p:txBody>
      </p:sp>
    </p:spTree>
    <p:extLst>
      <p:ext uri="{BB962C8B-B14F-4D97-AF65-F5344CB8AC3E}">
        <p14:creationId xmlns:p14="http://schemas.microsoft.com/office/powerpoint/2010/main" val="2509764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bwMode="auto">
          <a:noFill/>
          <a:ln>
            <a:solidFill>
              <a:srgbClr val="000000"/>
            </a:solidFill>
            <a:miter lim="800000"/>
            <a:headEnd/>
            <a:tailEnd/>
          </a:ln>
        </p:spPr>
      </p:sp>
      <p:sp>
        <p:nvSpPr>
          <p:cNvPr id="111618"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dirty="0"/>
              <a:t>March 22, 2017: updated speaker</a:t>
            </a:r>
            <a:r>
              <a:rPr lang="en-US" baseline="0" dirty="0"/>
              <a:t> notes to reflect current RDA language</a:t>
            </a:r>
          </a:p>
          <a:p>
            <a:pPr defTabSz="922902" eaLnBrk="1" hangingPunct="1">
              <a:spcBef>
                <a:spcPct val="0"/>
              </a:spcBef>
            </a:pPr>
            <a:endParaRPr lang="en-US" dirty="0"/>
          </a:p>
          <a:p>
            <a:pPr defTabSz="922902" eaLnBrk="1" hangingPunct="1">
              <a:spcBef>
                <a:spcPct val="0"/>
              </a:spcBef>
            </a:pPr>
            <a:r>
              <a:rPr lang="en-US" dirty="0"/>
              <a:t>An example of the first condition would be the preferred title “Hamlet” for the play by William Shakespeare.  The play is commonly identified by the title “Hamlet,” as exemplified both by numbers of embodiments and by citations in reference sources.</a:t>
            </a:r>
          </a:p>
          <a:p>
            <a:pPr defTabSz="922902" eaLnBrk="1" hangingPunct="1">
              <a:spcBef>
                <a:spcPct val="0"/>
              </a:spcBef>
            </a:pPr>
            <a:endParaRPr lang="en-US" dirty="0"/>
          </a:p>
        </p:txBody>
      </p:sp>
      <p:sp>
        <p:nvSpPr>
          <p:cNvPr id="110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2A5BB3-E24F-49A4-B1E0-19503DA54A6C}" type="slidenum">
              <a:rPr lang="en-US">
                <a:cs typeface="Arial" charset="0"/>
              </a:rPr>
              <a:pPr fontAlgn="base">
                <a:spcBef>
                  <a:spcPct val="0"/>
                </a:spcBef>
                <a:spcAft>
                  <a:spcPct val="0"/>
                </a:spcAft>
                <a:defRPr/>
              </a:pPr>
              <a:t>24</a:t>
            </a:fld>
            <a:endParaRPr lang="en-US">
              <a:cs typeface="Arial" charset="0"/>
            </a:endParaRPr>
          </a:p>
        </p:txBody>
      </p:sp>
    </p:spTree>
    <p:extLst>
      <p:ext uri="{BB962C8B-B14F-4D97-AF65-F5344CB8AC3E}">
        <p14:creationId xmlns:p14="http://schemas.microsoft.com/office/powerpoint/2010/main" val="3912533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7, 2019: added</a:t>
            </a:r>
            <a:r>
              <a:rPr lang="en-US" baseline="0" dirty="0"/>
              <a:t> example of an alternative title</a:t>
            </a:r>
            <a:endParaRPr lang="en-US" dirty="0"/>
          </a:p>
          <a:p>
            <a:pPr eaLnBrk="1" hangingPunct="1">
              <a:spcBef>
                <a:spcPct val="0"/>
              </a:spcBef>
            </a:pPr>
            <a:endParaRPr lang="en-US" dirty="0"/>
          </a:p>
          <a:p>
            <a:pPr defTabSz="904067" eaLnBrk="1" hangingPunct="1">
              <a:spcBef>
                <a:spcPct val="0"/>
              </a:spcBef>
              <a:defRPr/>
            </a:pPr>
            <a:r>
              <a:rPr lang="en-US" dirty="0"/>
              <a:t>RDA 6.2.2.8:</a:t>
            </a:r>
            <a:r>
              <a:rPr lang="en-US" baseline="0" dirty="0"/>
              <a:t> </a:t>
            </a:r>
            <a:r>
              <a:rPr lang="en-CA" dirty="0"/>
              <a:t>Do not record an alternative title as part of a preferred title for work.</a:t>
            </a:r>
          </a:p>
        </p:txBody>
      </p:sp>
      <p:sp>
        <p:nvSpPr>
          <p:cNvPr id="112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9D5DDF-B8CD-4B27-A8AA-7B55ED407599}" type="slidenum">
              <a:rPr lang="en-US">
                <a:cs typeface="Arial" charset="0"/>
              </a:rPr>
              <a:pPr fontAlgn="base">
                <a:spcBef>
                  <a:spcPct val="0"/>
                </a:spcBef>
                <a:spcAft>
                  <a:spcPct val="0"/>
                </a:spcAft>
                <a:defRPr/>
              </a:pPr>
              <a:t>25</a:t>
            </a:fld>
            <a:endParaRPr lang="en-US">
              <a:cs typeface="Arial" charset="0"/>
            </a:endParaRPr>
          </a:p>
        </p:txBody>
      </p:sp>
    </p:spTree>
    <p:extLst>
      <p:ext uri="{BB962C8B-B14F-4D97-AF65-F5344CB8AC3E}">
        <p14:creationId xmlns:p14="http://schemas.microsoft.com/office/powerpoint/2010/main" val="322392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16, 2019</a:t>
            </a:r>
          </a:p>
          <a:p>
            <a:pPr eaLnBrk="1" hangingPunct="1">
              <a:spcBef>
                <a:spcPct val="0"/>
              </a:spcBef>
            </a:pPr>
            <a:endParaRPr lang="en-US" dirty="0"/>
          </a:p>
          <a:p>
            <a:pPr eaLnBrk="1" hangingPunct="1">
              <a:spcBef>
                <a:spcPct val="0"/>
              </a:spcBef>
            </a:pPr>
            <a:r>
              <a:rPr lang="en-US" dirty="0"/>
              <a:t>Since the title proper of a manifestation with an alternative title includes the alternative title, but the preferred title does not, that means that to name the work in a bibliographic record, a 240 field with the preferred title will be needed (for works with a creator), or a 130 will be needed (for works named by title only).</a:t>
            </a:r>
          </a:p>
          <a:p>
            <a:pPr eaLnBrk="1" hangingPunct="1">
              <a:spcBef>
                <a:spcPct val="0"/>
              </a:spcBef>
            </a:pPr>
            <a:endParaRPr lang="en-US" dirty="0"/>
          </a:p>
          <a:p>
            <a:pPr eaLnBrk="1" hangingPunct="1">
              <a:spcBef>
                <a:spcPct val="0"/>
              </a:spcBef>
            </a:pPr>
            <a:r>
              <a:rPr lang="en-US" dirty="0"/>
              <a:t>Example of work known by title alone:</a:t>
            </a:r>
          </a:p>
          <a:p>
            <a:pPr eaLnBrk="1" hangingPunct="1">
              <a:spcBef>
                <a:spcPct val="0"/>
              </a:spcBef>
            </a:pPr>
            <a:endParaRPr lang="en-US" dirty="0"/>
          </a:p>
          <a:p>
            <a:pPr eaLnBrk="1" hangingPunct="1">
              <a:spcBef>
                <a:spcPct val="0"/>
              </a:spcBef>
            </a:pPr>
            <a:r>
              <a:rPr lang="en-US" dirty="0"/>
              <a:t>130 0_ Diggers' story.</a:t>
            </a:r>
          </a:p>
          <a:p>
            <a:pPr eaLnBrk="1" hangingPunct="1">
              <a:spcBef>
                <a:spcPct val="0"/>
              </a:spcBef>
            </a:pPr>
            <a:r>
              <a:rPr lang="en-US" dirty="0"/>
              <a:t>245 14 The diggers' story, or, Tales and reminiscences of the golden coast / $c from Westland's earliest pioneers ; [edited] by Carl J. Pfaff.</a:t>
            </a:r>
          </a:p>
          <a:p>
            <a:pPr eaLnBrk="1" hangingPunct="1">
              <a:spcBef>
                <a:spcPct val="0"/>
              </a:spcBef>
            </a:pPr>
            <a:r>
              <a:rPr lang="en-US" dirty="0"/>
              <a:t>246 30 Diggers' story</a:t>
            </a:r>
          </a:p>
          <a:p>
            <a:pPr eaLnBrk="1" hangingPunct="1">
              <a:spcBef>
                <a:spcPct val="0"/>
              </a:spcBef>
            </a:pPr>
            <a:r>
              <a:rPr lang="en-US" dirty="0"/>
              <a:t>246 30 Reminiscences of the golden coast</a:t>
            </a:r>
            <a:endParaRPr lang="en-CA" dirty="0"/>
          </a:p>
        </p:txBody>
      </p:sp>
      <p:sp>
        <p:nvSpPr>
          <p:cNvPr id="112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9D5DDF-B8CD-4B27-A8AA-7B55ED407599}" type="slidenum">
              <a:rPr lang="en-US">
                <a:cs typeface="Arial" charset="0"/>
              </a:rPr>
              <a:pPr fontAlgn="base">
                <a:spcBef>
                  <a:spcPct val="0"/>
                </a:spcBef>
                <a:spcAft>
                  <a:spcPct val="0"/>
                </a:spcAft>
                <a:defRPr/>
              </a:pPr>
              <a:t>26</a:t>
            </a:fld>
            <a:endParaRPr lang="en-US">
              <a:cs typeface="Arial" charset="0"/>
            </a:endParaRPr>
          </a:p>
        </p:txBody>
      </p:sp>
    </p:spTree>
    <p:extLst>
      <p:ext uri="{BB962C8B-B14F-4D97-AF65-F5344CB8AC3E}">
        <p14:creationId xmlns:p14="http://schemas.microsoft.com/office/powerpoint/2010/main" val="22489796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16, 2019</a:t>
            </a:r>
          </a:p>
          <a:p>
            <a:pPr eaLnBrk="1" hangingPunct="1">
              <a:spcBef>
                <a:spcPct val="0"/>
              </a:spcBef>
            </a:pPr>
            <a:endParaRPr lang="en-US" dirty="0"/>
          </a:p>
          <a:p>
            <a:pPr eaLnBrk="1" hangingPunct="1">
              <a:spcBef>
                <a:spcPct val="0"/>
              </a:spcBef>
            </a:pPr>
            <a:r>
              <a:rPr lang="en-US" dirty="0"/>
              <a:t>Since the title proper of a manifestation with an alternative title includes the alternative title, but the preferred title does not, that means that to name the work in a bibliographic record, a 240 field with the preferred title will be needed (for works with a creator), or a 130 will be needed (for works named by title only).</a:t>
            </a:r>
          </a:p>
          <a:p>
            <a:pPr eaLnBrk="1" hangingPunct="1">
              <a:spcBef>
                <a:spcPct val="0"/>
              </a:spcBef>
            </a:pPr>
            <a:endParaRPr lang="en-US" dirty="0"/>
          </a:p>
          <a:p>
            <a:pPr eaLnBrk="1" hangingPunct="1">
              <a:spcBef>
                <a:spcPct val="0"/>
              </a:spcBef>
            </a:pPr>
            <a:r>
              <a:rPr lang="en-US" dirty="0"/>
              <a:t>Example of work known by title alone:</a:t>
            </a:r>
          </a:p>
          <a:p>
            <a:pPr eaLnBrk="1" hangingPunct="1">
              <a:spcBef>
                <a:spcPct val="0"/>
              </a:spcBef>
            </a:pPr>
            <a:endParaRPr lang="en-US" dirty="0"/>
          </a:p>
          <a:p>
            <a:pPr eaLnBrk="1" hangingPunct="1">
              <a:spcBef>
                <a:spcPct val="0"/>
              </a:spcBef>
            </a:pPr>
            <a:r>
              <a:rPr lang="en-US" dirty="0"/>
              <a:t>130 0_ Diggers' story.</a:t>
            </a:r>
          </a:p>
          <a:p>
            <a:pPr eaLnBrk="1" hangingPunct="1">
              <a:spcBef>
                <a:spcPct val="0"/>
              </a:spcBef>
            </a:pPr>
            <a:r>
              <a:rPr lang="en-US" dirty="0"/>
              <a:t>245 14 The diggers' story, or, Tales and reminiscences of the golden coast / $c from Westland's earliest pioneers ; [edited] by Carl J. Pfaff.</a:t>
            </a:r>
          </a:p>
          <a:p>
            <a:pPr eaLnBrk="1" hangingPunct="1">
              <a:spcBef>
                <a:spcPct val="0"/>
              </a:spcBef>
            </a:pPr>
            <a:r>
              <a:rPr lang="en-US" dirty="0"/>
              <a:t>246 30 Diggers' story</a:t>
            </a:r>
          </a:p>
          <a:p>
            <a:pPr eaLnBrk="1" hangingPunct="1">
              <a:spcBef>
                <a:spcPct val="0"/>
              </a:spcBef>
            </a:pPr>
            <a:r>
              <a:rPr lang="en-US" dirty="0"/>
              <a:t>246 30 Reminiscences of the golden coast</a:t>
            </a:r>
            <a:endParaRPr lang="en-CA" dirty="0"/>
          </a:p>
        </p:txBody>
      </p:sp>
      <p:sp>
        <p:nvSpPr>
          <p:cNvPr id="112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9D5DDF-B8CD-4B27-A8AA-7B55ED407599}" type="slidenum">
              <a:rPr lang="en-US">
                <a:cs typeface="Arial" charset="0"/>
              </a:rPr>
              <a:pPr fontAlgn="base">
                <a:spcBef>
                  <a:spcPct val="0"/>
                </a:spcBef>
                <a:spcAft>
                  <a:spcPct val="0"/>
                </a:spcAft>
                <a:defRPr/>
              </a:pPr>
              <a:t>27</a:t>
            </a:fld>
            <a:endParaRPr lang="en-US">
              <a:cs typeface="Arial" charset="0"/>
            </a:endParaRPr>
          </a:p>
        </p:txBody>
      </p:sp>
    </p:spTree>
    <p:extLst>
      <p:ext uri="{BB962C8B-B14F-4D97-AF65-F5344CB8AC3E}">
        <p14:creationId xmlns:p14="http://schemas.microsoft.com/office/powerpoint/2010/main" val="1857222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dirty="0"/>
              <a:t>March 22, 2017: updated to reflect current RDA language,</a:t>
            </a:r>
            <a:r>
              <a:rPr lang="en-US" baseline="0" dirty="0"/>
              <a:t> revised speaker notes</a:t>
            </a:r>
            <a:endParaRPr lang="en-US" dirty="0"/>
          </a:p>
          <a:p>
            <a:pPr defTabSz="922902" eaLnBrk="1" hangingPunct="1">
              <a:spcBef>
                <a:spcPct val="0"/>
              </a:spcBef>
            </a:pPr>
            <a:endParaRPr lang="en-US" dirty="0"/>
          </a:p>
          <a:p>
            <a:pPr defTabSz="922902" eaLnBrk="1" hangingPunct="1">
              <a:spcBef>
                <a:spcPct val="0"/>
              </a:spcBef>
            </a:pPr>
            <a:r>
              <a:rPr lang="en-US" dirty="0"/>
              <a:t>LC-PCC PS 6.2.2.6.1: For individual works of art, the preference for English-language reference sources is tempered by the advice to avoid a reference source that gives all titles in the same language.</a:t>
            </a:r>
          </a:p>
        </p:txBody>
      </p:sp>
      <p:sp>
        <p:nvSpPr>
          <p:cNvPr id="114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65A09F-495F-4F9E-BC21-2FF01F169A8A}" type="slidenum">
              <a:rPr lang="en-US">
                <a:cs typeface="Arial" charset="0"/>
              </a:rPr>
              <a:pPr fontAlgn="base">
                <a:spcBef>
                  <a:spcPct val="0"/>
                </a:spcBef>
                <a:spcAft>
                  <a:spcPct val="0"/>
                </a:spcAft>
                <a:defRPr/>
              </a:pPr>
              <a:t>28</a:t>
            </a:fld>
            <a:endParaRPr lang="en-US">
              <a:cs typeface="Arial" charset="0"/>
            </a:endParaRPr>
          </a:p>
        </p:txBody>
      </p:sp>
    </p:spTree>
    <p:extLst>
      <p:ext uri="{BB962C8B-B14F-4D97-AF65-F5344CB8AC3E}">
        <p14:creationId xmlns:p14="http://schemas.microsoft.com/office/powerpoint/2010/main" val="4028062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a:t>
            </a:r>
            <a:r>
              <a:rPr lang="en-US" baseline="0" dirty="0"/>
              <a:t> RDA language in speaker notes</a:t>
            </a:r>
          </a:p>
          <a:p>
            <a:pPr eaLnBrk="1" hangingPunct="1">
              <a:spcBef>
                <a:spcPct val="0"/>
              </a:spcBef>
            </a:pPr>
            <a:endParaRPr lang="en-US" dirty="0"/>
          </a:p>
          <a:p>
            <a:pPr eaLnBrk="1" hangingPunct="1">
              <a:spcBef>
                <a:spcPct val="0"/>
              </a:spcBef>
            </a:pPr>
            <a:r>
              <a:rPr lang="en-US" dirty="0"/>
              <a:t>“</a:t>
            </a:r>
            <a:r>
              <a:rPr lang="en-US" dirty="0" err="1"/>
              <a:t>Piedra</a:t>
            </a:r>
            <a:r>
              <a:rPr lang="en-US" dirty="0"/>
              <a:t> de sol” is the title in the original language by which the work is commonly identified.</a:t>
            </a:r>
          </a:p>
        </p:txBody>
      </p:sp>
      <p:sp>
        <p:nvSpPr>
          <p:cNvPr id="116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90F318-4B81-4CFE-A3DC-56F9E03A1803}" type="slidenum">
              <a:rPr lang="en-US">
                <a:cs typeface="Arial" charset="0"/>
              </a:rPr>
              <a:pPr fontAlgn="base">
                <a:spcBef>
                  <a:spcPct val="0"/>
                </a:spcBef>
                <a:spcAft>
                  <a:spcPct val="0"/>
                </a:spcAft>
                <a:defRPr/>
              </a:pPr>
              <a:t>29</a:t>
            </a:fld>
            <a:endParaRPr lang="en-US">
              <a:cs typeface="Arial" charset="0"/>
            </a:endParaRPr>
          </a:p>
        </p:txBody>
      </p:sp>
    </p:spTree>
    <p:extLst>
      <p:ext uri="{BB962C8B-B14F-4D97-AF65-F5344CB8AC3E}">
        <p14:creationId xmlns:p14="http://schemas.microsoft.com/office/powerpoint/2010/main" val="3800114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to reflect current RDA language</a:t>
            </a:r>
          </a:p>
          <a:p>
            <a:pPr eaLnBrk="1" hangingPunct="1">
              <a:spcBef>
                <a:spcPct val="0"/>
              </a:spcBef>
            </a:pPr>
            <a:endParaRPr lang="en-US" dirty="0"/>
          </a:p>
          <a:p>
            <a:pPr eaLnBrk="1" hangingPunct="1">
              <a:spcBef>
                <a:spcPct val="0"/>
              </a:spcBef>
            </a:pPr>
            <a:r>
              <a:rPr lang="en-US" dirty="0"/>
              <a:t>Notice that reference sources take priority over embodiments of the work, although we still choose a title in the original language in most cases.  This reinforces the “commonly-identified” criterion as being the overarching principle behind the instructions.</a:t>
            </a:r>
          </a:p>
        </p:txBody>
      </p:sp>
      <p:sp>
        <p:nvSpPr>
          <p:cNvPr id="118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68A374-DE2B-4656-BC88-B6801BE7D389}" type="slidenum">
              <a:rPr lang="en-US">
                <a:cs typeface="Arial" charset="0"/>
              </a:rPr>
              <a:pPr fontAlgn="base">
                <a:spcBef>
                  <a:spcPct val="0"/>
                </a:spcBef>
                <a:spcAft>
                  <a:spcPct val="0"/>
                </a:spcAft>
                <a:defRPr/>
              </a:pPr>
              <a:t>30</a:t>
            </a:fld>
            <a:endParaRPr lang="en-US">
              <a:cs typeface="Arial" charset="0"/>
            </a:endParaRPr>
          </a:p>
        </p:txBody>
      </p:sp>
    </p:spTree>
    <p:extLst>
      <p:ext uri="{BB962C8B-B14F-4D97-AF65-F5344CB8AC3E}">
        <p14:creationId xmlns:p14="http://schemas.microsoft.com/office/powerpoint/2010/main" val="38438512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bwMode="auto">
          <a:noFill/>
          <a:ln>
            <a:solidFill>
              <a:srgbClr val="000000"/>
            </a:solidFill>
            <a:miter lim="800000"/>
            <a:headEnd/>
            <a:tailEnd/>
          </a:ln>
        </p:spPr>
      </p:sp>
      <p:sp>
        <p:nvSpPr>
          <p:cNvPr id="1218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a:t>
            </a:r>
            <a:r>
              <a:rPr lang="en-US" baseline="0" dirty="0"/>
              <a:t> 2017: anonymous works are no longer an exception in RDA, but the practice is reflected in the LC-PCC PS; revised speaker notes</a:t>
            </a:r>
          </a:p>
          <a:p>
            <a:pPr eaLnBrk="1" hangingPunct="1">
              <a:spcBef>
                <a:spcPct val="0"/>
              </a:spcBef>
            </a:pPr>
            <a:r>
              <a:rPr lang="en-US" baseline="0" dirty="0"/>
              <a:t>September 8, 2017: minor wording change in notes, 1st paragraph</a:t>
            </a:r>
          </a:p>
          <a:p>
            <a:pPr eaLnBrk="1" hangingPunct="1">
              <a:spcBef>
                <a:spcPct val="0"/>
              </a:spcBef>
            </a:pPr>
            <a:endParaRPr lang="en-US" dirty="0"/>
          </a:p>
          <a:p>
            <a:pPr defTabSz="904067" eaLnBrk="1" hangingPunct="1">
              <a:spcBef>
                <a:spcPct val="0"/>
              </a:spcBef>
              <a:defRPr/>
            </a:pPr>
            <a:r>
              <a:rPr lang="en-US" dirty="0"/>
              <a:t>The LC-PCC PS to 6.2.2.5 designates English as the preferred language.  Neither RDA nor the LC-PCC PS attempts to quantify “well-established.” Take this as a matter of cataloger judgment. If there is more than one English title, choose the title by which, in your opinion, the work is commonly identified.</a:t>
            </a:r>
          </a:p>
          <a:p>
            <a:pPr eaLnBrk="1" hangingPunct="1">
              <a:spcBef>
                <a:spcPct val="0"/>
              </a:spcBef>
            </a:pPr>
            <a:r>
              <a:rPr lang="en-US" dirty="0"/>
              <a:t>    </a:t>
            </a:r>
          </a:p>
          <a:p>
            <a:pPr eaLnBrk="1" hangingPunct="1">
              <a:spcBef>
                <a:spcPct val="0"/>
              </a:spcBef>
            </a:pPr>
            <a:endParaRPr lang="en-US" dirty="0"/>
          </a:p>
          <a:p>
            <a:pPr eaLnBrk="1" hangingPunct="1">
              <a:spcBef>
                <a:spcPct val="0"/>
              </a:spcBef>
            </a:pPr>
            <a:r>
              <a:rPr lang="en-US" dirty="0"/>
              <a:t>For Anonymous works, a reminder that the “preferred script” for NACO is the Latin alphabet.  Also, if multiple English-language versions of a title exist, with none “established,” the title in the original language is chosen.</a:t>
            </a:r>
          </a:p>
        </p:txBody>
      </p:sp>
      <p:sp>
        <p:nvSpPr>
          <p:cNvPr id="1208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F1C65-9FA0-4B2C-BD44-79D76D6BA7AF}" type="slidenum">
              <a:rPr lang="en-US">
                <a:cs typeface="Arial" charset="0"/>
              </a:rPr>
              <a:pPr fontAlgn="base">
                <a:spcBef>
                  <a:spcPct val="0"/>
                </a:spcBef>
                <a:spcAft>
                  <a:spcPct val="0"/>
                </a:spcAft>
                <a:defRPr/>
              </a:pPr>
              <a:t>31</a:t>
            </a:fld>
            <a:endParaRPr lang="en-US">
              <a:cs typeface="Arial" charset="0"/>
            </a:endParaRPr>
          </a:p>
        </p:txBody>
      </p:sp>
    </p:spTree>
    <p:extLst>
      <p:ext uri="{BB962C8B-B14F-4D97-AF65-F5344CB8AC3E}">
        <p14:creationId xmlns:p14="http://schemas.microsoft.com/office/powerpoint/2010/main" val="247706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updated speaker notes</a:t>
            </a:r>
          </a:p>
          <a:p>
            <a:pPr eaLnBrk="1" hangingPunct="1">
              <a:spcBef>
                <a:spcPct val="0"/>
              </a:spcBef>
            </a:pPr>
            <a:endParaRPr lang="en-US" dirty="0"/>
          </a:p>
          <a:p>
            <a:pPr eaLnBrk="1" hangingPunct="1">
              <a:spcBef>
                <a:spcPct val="0"/>
              </a:spcBef>
            </a:pPr>
            <a:r>
              <a:rPr lang="en-US" dirty="0"/>
              <a:t>A pre-1501 Greek work—as an exception, we choose a well-established title in English as the preferred title. We can consult reference works to determine the well-established English title.</a:t>
            </a:r>
          </a:p>
          <a:p>
            <a:pPr eaLnBrk="1" hangingPunct="1">
              <a:spcBef>
                <a:spcPct val="0"/>
              </a:spcBef>
            </a:pPr>
            <a:endParaRPr lang="en-US" dirty="0"/>
          </a:p>
          <a:p>
            <a:pPr eaLnBrk="1" hangingPunct="1">
              <a:spcBef>
                <a:spcPct val="0"/>
              </a:spcBef>
            </a:pPr>
            <a:r>
              <a:rPr lang="en-US" b="1" dirty="0"/>
              <a:t>Exercise: Begin a worksheet (or open an OCLC </a:t>
            </a:r>
            <a:r>
              <a:rPr lang="en-US" b="1" dirty="0" err="1"/>
              <a:t>workform</a:t>
            </a:r>
            <a:r>
              <a:rPr lang="en-US" b="1" dirty="0"/>
              <a:t>) for this work. Record a 670 for each source as we look at the slides.</a:t>
            </a:r>
          </a:p>
        </p:txBody>
      </p:sp>
      <p:sp>
        <p:nvSpPr>
          <p:cNvPr id="1228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457967-DB65-4AD3-BA08-BA25ACF306F1}" type="slidenum">
              <a:rPr lang="en-US">
                <a:cs typeface="Arial" charset="0"/>
              </a:rPr>
              <a:pPr fontAlgn="base">
                <a:spcBef>
                  <a:spcPct val="0"/>
                </a:spcBef>
                <a:spcAft>
                  <a:spcPct val="0"/>
                </a:spcAft>
                <a:defRPr/>
              </a:pPr>
              <a:t>32</a:t>
            </a:fld>
            <a:endParaRPr lang="en-US">
              <a:cs typeface="Arial" charset="0"/>
            </a:endParaRPr>
          </a:p>
        </p:txBody>
      </p:sp>
    </p:spTree>
    <p:extLst>
      <p:ext uri="{BB962C8B-B14F-4D97-AF65-F5344CB8AC3E}">
        <p14:creationId xmlns:p14="http://schemas.microsoft.com/office/powerpoint/2010/main" val="7963414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updated speaker notes</a:t>
            </a:r>
          </a:p>
          <a:p>
            <a:pPr eaLnBrk="1" hangingPunct="1">
              <a:spcBef>
                <a:spcPct val="0"/>
              </a:spcBef>
            </a:pPr>
            <a:endParaRPr lang="en-US" dirty="0"/>
          </a:p>
          <a:p>
            <a:pPr eaLnBrk="1" hangingPunct="1">
              <a:spcBef>
                <a:spcPct val="0"/>
              </a:spcBef>
            </a:pPr>
            <a:r>
              <a:rPr lang="en-US" dirty="0"/>
              <a:t>A pre-1501 Greek work—as an exception, we choose a well-established title in English as the preferred title. We can consult reference works to determine the well-established English title.</a:t>
            </a:r>
          </a:p>
        </p:txBody>
      </p:sp>
      <p:sp>
        <p:nvSpPr>
          <p:cNvPr id="124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DF510F-1A7F-4BBC-B166-574C30AAA5B7}" type="slidenum">
              <a:rPr lang="en-US">
                <a:cs typeface="Arial" charset="0"/>
              </a:rPr>
              <a:pPr fontAlgn="base">
                <a:spcBef>
                  <a:spcPct val="0"/>
                </a:spcBef>
                <a:spcAft>
                  <a:spcPct val="0"/>
                </a:spcAft>
                <a:defRPr/>
              </a:pPr>
              <a:t>33</a:t>
            </a:fld>
            <a:endParaRPr lang="en-US">
              <a:cs typeface="Arial" charset="0"/>
            </a:endParaRPr>
          </a:p>
        </p:txBody>
      </p:sp>
    </p:spTree>
    <p:extLst>
      <p:ext uri="{BB962C8B-B14F-4D97-AF65-F5344CB8AC3E}">
        <p14:creationId xmlns:p14="http://schemas.microsoft.com/office/powerpoint/2010/main" val="28031810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updated speaker notes</a:t>
            </a:r>
          </a:p>
          <a:p>
            <a:pPr eaLnBrk="1" hangingPunct="1">
              <a:spcBef>
                <a:spcPct val="0"/>
              </a:spcBef>
            </a:pPr>
            <a:endParaRPr lang="en-US" dirty="0"/>
          </a:p>
          <a:p>
            <a:pPr eaLnBrk="1" hangingPunct="1">
              <a:spcBef>
                <a:spcPct val="0"/>
              </a:spcBef>
            </a:pPr>
            <a:r>
              <a:rPr lang="en-US" dirty="0"/>
              <a:t>A pre-1501 Greek work—as an exception, we choose a well-established title in English as the preferred title. We can consult reference works to determine the well-established English title.</a:t>
            </a:r>
          </a:p>
          <a:p>
            <a:pPr eaLnBrk="1" hangingPunct="1">
              <a:spcBef>
                <a:spcPct val="0"/>
              </a:spcBef>
            </a:pPr>
            <a:endParaRPr lang="en-US" dirty="0"/>
          </a:p>
          <a:p>
            <a:pPr eaLnBrk="1" hangingPunct="1">
              <a:spcBef>
                <a:spcPct val="0"/>
              </a:spcBef>
            </a:pPr>
            <a:r>
              <a:rPr lang="en-US" dirty="0"/>
              <a:t>This reference work refers in the main body of the article as Iliad. Because “Iliad” is the well-established English title, that is the title we choose as the preferred title of this work.</a:t>
            </a:r>
          </a:p>
        </p:txBody>
      </p:sp>
      <p:sp>
        <p:nvSpPr>
          <p:cNvPr id="1269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58A270-22A0-45F5-9480-E93A60557D21}" type="slidenum">
              <a:rPr lang="en-US">
                <a:cs typeface="Arial" charset="0"/>
              </a:rPr>
              <a:pPr fontAlgn="base">
                <a:spcBef>
                  <a:spcPct val="0"/>
                </a:spcBef>
                <a:spcAft>
                  <a:spcPct val="0"/>
                </a:spcAft>
                <a:defRPr/>
              </a:pPr>
              <a:t>34</a:t>
            </a:fld>
            <a:endParaRPr lang="en-US">
              <a:cs typeface="Arial" charset="0"/>
            </a:endParaRPr>
          </a:p>
        </p:txBody>
      </p:sp>
    </p:spTree>
    <p:extLst>
      <p:ext uri="{BB962C8B-B14F-4D97-AF65-F5344CB8AC3E}">
        <p14:creationId xmlns:p14="http://schemas.microsoft.com/office/powerpoint/2010/main" val="28700801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bwMode="auto">
          <a:noFill/>
          <a:ln>
            <a:solidFill>
              <a:srgbClr val="000000"/>
            </a:solidFill>
            <a:miter lim="800000"/>
            <a:headEnd/>
            <a:tailEnd/>
          </a:ln>
        </p:spPr>
      </p:sp>
      <p:sp>
        <p:nvSpPr>
          <p:cNvPr id="1300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rewrote</a:t>
            </a:r>
            <a:r>
              <a:rPr lang="en-US" baseline="0" dirty="0"/>
              <a:t> for general RDA instruction, removed cycles, revised speaker notes</a:t>
            </a:r>
          </a:p>
          <a:p>
            <a:pPr eaLnBrk="1" hangingPunct="1">
              <a:spcBef>
                <a:spcPct val="0"/>
              </a:spcBef>
            </a:pPr>
            <a:endParaRPr lang="en-US" dirty="0"/>
          </a:p>
          <a:p>
            <a:pPr eaLnBrk="1" hangingPunct="1">
              <a:spcBef>
                <a:spcPct val="0"/>
              </a:spcBef>
            </a:pPr>
            <a:r>
              <a:rPr lang="en-US" dirty="0"/>
              <a:t>Apply the instructions</a:t>
            </a:r>
            <a:r>
              <a:rPr lang="en-US" baseline="0" dirty="0"/>
              <a:t> at RDA 6.2.2.6 for:</a:t>
            </a:r>
          </a:p>
          <a:p>
            <a:pPr eaLnBrk="1" hangingPunct="1">
              <a:spcBef>
                <a:spcPct val="0"/>
              </a:spcBef>
            </a:pPr>
            <a:r>
              <a:rPr lang="en-US" u="none" baseline="0" dirty="0"/>
              <a:t>1) Works created after 1500 if</a:t>
            </a:r>
            <a:r>
              <a:rPr lang="en-CA" baseline="0" dirty="0"/>
              <a:t> </a:t>
            </a:r>
            <a:r>
              <a:rPr lang="en-CA" dirty="0"/>
              <a:t>the title proper of the original edition is not available or the original edition does not have a title proper and reference sources do not contain a title in the original language.</a:t>
            </a:r>
          </a:p>
          <a:p>
            <a:pPr eaLnBrk="1" hangingPunct="1">
              <a:spcBef>
                <a:spcPct val="0"/>
              </a:spcBef>
            </a:pPr>
            <a:r>
              <a:rPr lang="en-CA" dirty="0"/>
              <a:t>2) </a:t>
            </a:r>
            <a:r>
              <a:rPr lang="en-CA" u="none" dirty="0"/>
              <a:t>Works created</a:t>
            </a:r>
            <a:r>
              <a:rPr lang="en-CA" u="none" baseline="0" dirty="0"/>
              <a:t> before 1500 i</a:t>
            </a:r>
            <a:r>
              <a:rPr lang="en-CA" dirty="0"/>
              <a:t>f a title in the original language is not available in modern reference sources or in manifestations embodying the work because there is no original language or such a title cannot be found.</a:t>
            </a:r>
            <a:endParaRPr lang="en-CA" u="sng" dirty="0"/>
          </a:p>
          <a:p>
            <a:pPr eaLnBrk="1" hangingPunct="1">
              <a:spcBef>
                <a:spcPct val="0"/>
              </a:spcBef>
            </a:pPr>
            <a:endParaRPr lang="en-CA" u="sng" dirty="0"/>
          </a:p>
          <a:p>
            <a:pPr eaLnBrk="1" hangingPunct="1">
              <a:spcBef>
                <a:spcPct val="0"/>
              </a:spcBef>
            </a:pPr>
            <a:r>
              <a:rPr lang="en-CA" u="none" dirty="0"/>
              <a:t>Situations</a:t>
            </a:r>
            <a:r>
              <a:rPr lang="en-CA" u="none" baseline="0" dirty="0"/>
              <a:t> when this may occur:</a:t>
            </a:r>
          </a:p>
          <a:p>
            <a:pPr defTabSz="904067" eaLnBrk="1" hangingPunct="1">
              <a:spcBef>
                <a:spcPct val="0"/>
              </a:spcBef>
              <a:defRPr/>
            </a:pPr>
            <a:r>
              <a:rPr lang="en-CA" u="none" baseline="0" dirty="0"/>
              <a:t>- </a:t>
            </a:r>
            <a:r>
              <a:rPr lang="en-CA" dirty="0"/>
              <a:t>manifestations embodying the work do not contain titles (e.g., some manuscripts, sculptures, choreographic works) </a:t>
            </a:r>
          </a:p>
          <a:p>
            <a:pPr defTabSz="904067" eaLnBrk="1" hangingPunct="1">
              <a:spcBef>
                <a:spcPct val="0"/>
              </a:spcBef>
              <a:defRPr/>
            </a:pPr>
            <a:r>
              <a:rPr lang="en-US" u="none" dirty="0"/>
              <a:t>- </a:t>
            </a:r>
            <a:r>
              <a:rPr lang="en-CA" dirty="0"/>
              <a:t>manifestations embodying the work are not available (e.g., no manifestations of the work are known to exist)</a:t>
            </a:r>
          </a:p>
          <a:p>
            <a:pPr defTabSz="904067" eaLnBrk="1" hangingPunct="1">
              <a:spcBef>
                <a:spcPct val="0"/>
              </a:spcBef>
              <a:defRPr/>
            </a:pPr>
            <a:r>
              <a:rPr lang="en-US" u="none" dirty="0"/>
              <a:t>- </a:t>
            </a:r>
            <a:r>
              <a:rPr lang="en-CA" dirty="0"/>
              <a:t>reference sources do not contain a title for the work in the original language.</a:t>
            </a:r>
          </a:p>
          <a:p>
            <a:pPr eaLnBrk="1" hangingPunct="1">
              <a:spcBef>
                <a:spcPct val="0"/>
              </a:spcBef>
            </a:pPr>
            <a:endParaRPr lang="en-US" dirty="0"/>
          </a:p>
          <a:p>
            <a:pPr eaLnBrk="1" hangingPunct="1">
              <a:spcBef>
                <a:spcPct val="0"/>
              </a:spcBef>
            </a:pPr>
            <a:r>
              <a:rPr lang="en-US" dirty="0"/>
              <a:t>What constitutes a “well-established” title is again a matter of cataloger judgment.</a:t>
            </a:r>
          </a:p>
        </p:txBody>
      </p:sp>
      <p:sp>
        <p:nvSpPr>
          <p:cNvPr id="129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FC54F7-4D49-4D3D-B0C4-604F549A48D7}" type="slidenum">
              <a:rPr lang="en-US">
                <a:cs typeface="Arial" charset="0"/>
              </a:rPr>
              <a:pPr fontAlgn="base">
                <a:spcBef>
                  <a:spcPct val="0"/>
                </a:spcBef>
                <a:spcAft>
                  <a:spcPct val="0"/>
                </a:spcAft>
                <a:defRPr/>
              </a:pPr>
              <a:t>35</a:t>
            </a:fld>
            <a:endParaRPr lang="en-US">
              <a:cs typeface="Arial" charset="0"/>
            </a:endParaRPr>
          </a:p>
        </p:txBody>
      </p:sp>
    </p:spTree>
    <p:extLst>
      <p:ext uri="{BB962C8B-B14F-4D97-AF65-F5344CB8AC3E}">
        <p14:creationId xmlns:p14="http://schemas.microsoft.com/office/powerpoint/2010/main" val="21179007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12, 2015</a:t>
            </a:r>
          </a:p>
        </p:txBody>
      </p:sp>
      <p:sp>
        <p:nvSpPr>
          <p:cNvPr id="1310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6463FC-1A5A-4E45-B48C-80283266FEDF}" type="slidenum">
              <a:rPr lang="en-US">
                <a:cs typeface="Arial" charset="0"/>
              </a:rPr>
              <a:pPr fontAlgn="base">
                <a:spcBef>
                  <a:spcPct val="0"/>
                </a:spcBef>
                <a:spcAft>
                  <a:spcPct val="0"/>
                </a:spcAft>
                <a:defRPr/>
              </a:pPr>
              <a:t>36</a:t>
            </a:fld>
            <a:endParaRPr lang="en-US">
              <a:cs typeface="Arial" charset="0"/>
            </a:endParaRPr>
          </a:p>
        </p:txBody>
      </p:sp>
    </p:spTree>
    <p:extLst>
      <p:ext uri="{BB962C8B-B14F-4D97-AF65-F5344CB8AC3E}">
        <p14:creationId xmlns:p14="http://schemas.microsoft.com/office/powerpoint/2010/main" val="6825433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a:t>
            </a:r>
            <a:r>
              <a:rPr lang="en-US" baseline="0" dirty="0"/>
              <a:t> updated second exception—applies to religious works, not legal works</a:t>
            </a:r>
          </a:p>
          <a:p>
            <a:pPr eaLnBrk="1" hangingPunct="1">
              <a:spcBef>
                <a:spcPct val="0"/>
              </a:spcBef>
            </a:pPr>
            <a:endParaRPr lang="en-US" baseline="0" dirty="0"/>
          </a:p>
          <a:p>
            <a:pPr eaLnBrk="1" hangingPunct="1">
              <a:spcBef>
                <a:spcPct val="0"/>
              </a:spcBef>
            </a:pPr>
            <a:r>
              <a:rPr lang="en-US" dirty="0"/>
              <a:t>See RDA 6.27.2.2 for the placement of the title of</a:t>
            </a:r>
            <a:r>
              <a:rPr lang="en-US" baseline="0" dirty="0"/>
              <a:t> the part in the authorized access point. This slide is only concerned with the preferred title of the part.</a:t>
            </a:r>
            <a:endParaRPr lang="en-US" dirty="0"/>
          </a:p>
          <a:p>
            <a:pPr eaLnBrk="1" hangingPunct="1">
              <a:spcBef>
                <a:spcPct val="0"/>
              </a:spcBef>
            </a:pPr>
            <a:endParaRPr lang="en-US" dirty="0"/>
          </a:p>
          <a:p>
            <a:pPr eaLnBrk="1" hangingPunct="1">
              <a:spcBef>
                <a:spcPct val="0"/>
              </a:spcBef>
            </a:pPr>
            <a:r>
              <a:rPr lang="en-US" dirty="0"/>
              <a:t>Under the first bullet: The first example is the second book of the trilogy Lord of the rings, by J.R.R. </a:t>
            </a:r>
            <a:r>
              <a:rPr lang="en-US" dirty="0" err="1"/>
              <a:t>Tolkein</a:t>
            </a:r>
            <a:r>
              <a:rPr lang="en-US" dirty="0"/>
              <a:t>.  The second example is an episode from the television program The Simpsons. </a:t>
            </a:r>
          </a:p>
          <a:p>
            <a:pPr eaLnBrk="1" hangingPunct="1">
              <a:spcBef>
                <a:spcPct val="0"/>
              </a:spcBef>
            </a:pPr>
            <a:endParaRPr lang="en-US" dirty="0"/>
          </a:p>
          <a:p>
            <a:pPr eaLnBrk="1" hangingPunct="1">
              <a:spcBef>
                <a:spcPct val="0"/>
              </a:spcBef>
            </a:pPr>
            <a:r>
              <a:rPr lang="en-US" dirty="0"/>
              <a:t>Note that the instructions distinguish between part titles and part designations.  Designations are defined as “a general term, with or without  a numeric or alphabetic designation.”  </a:t>
            </a:r>
          </a:p>
          <a:p>
            <a:pPr eaLnBrk="1" hangingPunct="1">
              <a:spcBef>
                <a:spcPct val="0"/>
              </a:spcBef>
            </a:pPr>
            <a:endParaRPr lang="en-US" dirty="0"/>
          </a:p>
          <a:p>
            <a:pPr eaLnBrk="1" hangingPunct="1">
              <a:spcBef>
                <a:spcPct val="0"/>
              </a:spcBef>
            </a:pPr>
            <a:r>
              <a:rPr lang="en-US" dirty="0"/>
              <a:t>The instructions for part titles are the basic instructions found at 6.2.1.  The instructions for designations call for recording the designation as found, but recording any numeric designation as a numeral.  </a:t>
            </a:r>
          </a:p>
          <a:p>
            <a:pPr eaLnBrk="1" hangingPunct="1">
              <a:spcBef>
                <a:spcPct val="0"/>
              </a:spcBef>
            </a:pPr>
            <a:endParaRPr lang="en-US" dirty="0"/>
          </a:p>
          <a:p>
            <a:pPr eaLnBrk="1" hangingPunct="1">
              <a:spcBef>
                <a:spcPct val="0"/>
              </a:spcBef>
            </a:pPr>
            <a:r>
              <a:rPr lang="en-US" dirty="0"/>
              <a:t>The general rule calls for part designation to be recorded as the preferred title only when it is the only way in which the part is identified</a:t>
            </a:r>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3CDD0B-39E0-4319-90DF-D5BE3913CD85}" type="slidenum">
              <a:rPr lang="en-US">
                <a:cs typeface="Arial" charset="0"/>
              </a:rPr>
              <a:pPr fontAlgn="base">
                <a:spcBef>
                  <a:spcPct val="0"/>
                </a:spcBef>
                <a:spcAft>
                  <a:spcPct val="0"/>
                </a:spcAft>
                <a:defRPr/>
              </a:pPr>
              <a:t>37</a:t>
            </a:fld>
            <a:endParaRPr lang="en-US">
              <a:cs typeface="Arial" charset="0"/>
            </a:endParaRPr>
          </a:p>
        </p:txBody>
      </p:sp>
    </p:spTree>
    <p:extLst>
      <p:ext uri="{BB962C8B-B14F-4D97-AF65-F5344CB8AC3E}">
        <p14:creationId xmlns:p14="http://schemas.microsoft.com/office/powerpoint/2010/main" val="2944373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a:t>
            </a:r>
            <a:r>
              <a:rPr lang="en-US" baseline="0" dirty="0"/>
              <a:t> 2017: reformatted slide</a:t>
            </a:r>
          </a:p>
          <a:p>
            <a:pPr eaLnBrk="1" hangingPunct="1">
              <a:spcBef>
                <a:spcPct val="0"/>
              </a:spcBef>
            </a:pPr>
            <a:endParaRPr lang="en-US" b="1" dirty="0"/>
          </a:p>
          <a:p>
            <a:pPr eaLnBrk="1" hangingPunct="1">
              <a:spcBef>
                <a:spcPct val="0"/>
              </a:spcBef>
            </a:pPr>
            <a:r>
              <a:rPr lang="en-US" b="1" dirty="0"/>
              <a:t>REMEMBER none of these is the complete authorized access point. We shall see that the authorized access point begins with the authorized access point for the creator, which is a link to the description of that person/family/corporate body. We’re JUST recording the title attribute here.</a:t>
            </a:r>
          </a:p>
        </p:txBody>
      </p:sp>
      <p:sp>
        <p:nvSpPr>
          <p:cNvPr id="1361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1BEEE8-D69B-4C77-A1C9-CD4AC7D900EF}" type="slidenum">
              <a:rPr lang="en-US" smtClean="0">
                <a:latin typeface="Arial" charset="0"/>
                <a:cs typeface="Arial" charset="0"/>
              </a:rPr>
              <a:pPr fontAlgn="base">
                <a:spcBef>
                  <a:spcPct val="0"/>
                </a:spcBef>
                <a:spcAft>
                  <a:spcPct val="0"/>
                </a:spcAft>
              </a:pPr>
              <a:t>38</a:t>
            </a:fld>
            <a:endParaRPr lang="en-US">
              <a:latin typeface="Arial" charset="0"/>
              <a:cs typeface="Arial" charset="0"/>
            </a:endParaRPr>
          </a:p>
        </p:txBody>
      </p:sp>
    </p:spTree>
    <p:extLst>
      <p:ext uri="{BB962C8B-B14F-4D97-AF65-F5344CB8AC3E}">
        <p14:creationId xmlns:p14="http://schemas.microsoft.com/office/powerpoint/2010/main" val="10756639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a:t>
            </a:r>
            <a:r>
              <a:rPr lang="en-US" baseline="0"/>
              <a:t> 12, 2015</a:t>
            </a:r>
          </a:p>
          <a:p>
            <a:pPr eaLnBrk="1" hangingPunct="1">
              <a:spcBef>
                <a:spcPct val="0"/>
              </a:spcBef>
            </a:pPr>
            <a:endParaRPr lang="en-US" b="1"/>
          </a:p>
          <a:p>
            <a:pPr eaLnBrk="1" hangingPunct="1">
              <a:spcBef>
                <a:spcPct val="0"/>
              </a:spcBef>
            </a:pPr>
            <a:r>
              <a:rPr lang="en-US"/>
              <a:t>Note the example in RDA (reproduced here) only gives the preferred title for the </a:t>
            </a:r>
            <a:r>
              <a:rPr lang="en-US" i="1"/>
              <a:t>part</a:t>
            </a:r>
            <a:r>
              <a:rPr lang="en-US"/>
              <a:t>, not the full access point (which begins with the preferred title for the work as a whole).</a:t>
            </a:r>
          </a:p>
        </p:txBody>
      </p:sp>
      <p:sp>
        <p:nvSpPr>
          <p:cNvPr id="137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5D5C8F-74CC-4A82-BE09-9F3803B56C5E}" type="slidenum">
              <a:rPr lang="en-US">
                <a:cs typeface="Arial" charset="0"/>
              </a:rPr>
              <a:pPr fontAlgn="base">
                <a:spcBef>
                  <a:spcPct val="0"/>
                </a:spcBef>
                <a:spcAft>
                  <a:spcPct val="0"/>
                </a:spcAft>
                <a:defRPr/>
              </a:pPr>
              <a:t>39</a:t>
            </a:fld>
            <a:endParaRPr lang="en-US">
              <a:cs typeface="Arial" charset="0"/>
            </a:endParaRPr>
          </a:p>
        </p:txBody>
      </p:sp>
    </p:spTree>
    <p:extLst>
      <p:ext uri="{BB962C8B-B14F-4D97-AF65-F5344CB8AC3E}">
        <p14:creationId xmlns:p14="http://schemas.microsoft.com/office/powerpoint/2010/main" val="4054940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a:t>
            </a:r>
            <a:r>
              <a:rPr lang="en-US" baseline="0" dirty="0"/>
              <a:t> to reflect current RDA language</a:t>
            </a:r>
            <a:endParaRPr lang="en-US" dirty="0"/>
          </a:p>
          <a:p>
            <a:pPr eaLnBrk="1" hangingPunct="1">
              <a:spcBef>
                <a:spcPct val="0"/>
              </a:spcBef>
            </a:pPr>
            <a:endParaRPr lang="en-US" dirty="0"/>
          </a:p>
          <a:p>
            <a:pPr eaLnBrk="1" hangingPunct="1">
              <a:spcBef>
                <a:spcPct val="0"/>
              </a:spcBef>
            </a:pPr>
            <a:r>
              <a:rPr lang="en-US" dirty="0"/>
              <a:t>Agent = </a:t>
            </a:r>
            <a:r>
              <a:rPr lang="en-US" dirty="0">
                <a:latin typeface="Calibri" pitchFamily="34" charset="0"/>
              </a:rPr>
              <a:t>Person, Family, or Corporate Body</a:t>
            </a:r>
            <a:endParaRPr lang="en-US" dirty="0"/>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8D62B6-2CE6-406E-B1F0-DC92D701409E}" type="slidenum">
              <a:rPr lang="en-US">
                <a:cs typeface="Arial" charset="0"/>
              </a:rPr>
              <a:pPr fontAlgn="base">
                <a:spcBef>
                  <a:spcPct val="0"/>
                </a:spcBef>
                <a:spcAft>
                  <a:spcPct val="0"/>
                </a:spcAft>
                <a:defRPr/>
              </a:pPr>
              <a:t>40</a:t>
            </a:fld>
            <a:endParaRPr lang="en-US">
              <a:cs typeface="Arial" charset="0"/>
            </a:endParaRPr>
          </a:p>
        </p:txBody>
      </p:sp>
    </p:spTree>
    <p:extLst>
      <p:ext uri="{BB962C8B-B14F-4D97-AF65-F5344CB8AC3E}">
        <p14:creationId xmlns:p14="http://schemas.microsoft.com/office/powerpoint/2010/main" val="19290425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bwMode="auto">
          <a:noFill/>
          <a:ln>
            <a:solidFill>
              <a:srgbClr val="000000"/>
            </a:solidFill>
            <a:miter lim="800000"/>
            <a:headEnd/>
            <a:tailEnd/>
          </a:ln>
        </p:spPr>
      </p:sp>
      <p:sp>
        <p:nvSpPr>
          <p:cNvPr id="1423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deleted LC practice</a:t>
            </a:r>
            <a:r>
              <a:rPr lang="en-US" baseline="0" dirty="0"/>
              <a:t> in speaker notes—added to next slide</a:t>
            </a:r>
            <a:endParaRPr lang="en-US" dirty="0"/>
          </a:p>
        </p:txBody>
      </p:sp>
      <p:sp>
        <p:nvSpPr>
          <p:cNvPr id="141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DDED2-5E61-4788-A3AB-1059F75156CC}" type="slidenum">
              <a:rPr lang="en-US">
                <a:cs typeface="Arial" charset="0"/>
              </a:rPr>
              <a:pPr fontAlgn="base">
                <a:spcBef>
                  <a:spcPct val="0"/>
                </a:spcBef>
                <a:spcAft>
                  <a:spcPct val="0"/>
                </a:spcAft>
                <a:defRPr/>
              </a:pPr>
              <a:t>41</a:t>
            </a:fld>
            <a:endParaRPr lang="en-US">
              <a:cs typeface="Arial" charset="0"/>
            </a:endParaRPr>
          </a:p>
        </p:txBody>
      </p:sp>
    </p:spTree>
    <p:extLst>
      <p:ext uri="{BB962C8B-B14F-4D97-AF65-F5344CB8AC3E}">
        <p14:creationId xmlns:p14="http://schemas.microsoft.com/office/powerpoint/2010/main" val="24639929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16, 2019</a:t>
            </a:r>
            <a:r>
              <a:rPr lang="en-US" baseline="0" dirty="0"/>
              <a:t>: updated notes to include information on LC pilot</a:t>
            </a:r>
          </a:p>
          <a:p>
            <a:pPr eaLnBrk="1" hangingPunct="1">
              <a:spcBef>
                <a:spcPct val="0"/>
              </a:spcBef>
            </a:pPr>
            <a:r>
              <a:rPr lang="en-US" baseline="0" dirty="0"/>
              <a:t>May 15, 2024 updated to take account of recent change in PCC policy for selections. Next slide explains new PCC policy</a:t>
            </a:r>
            <a:endParaRPr lang="en-US" dirty="0"/>
          </a:p>
          <a:p>
            <a:pPr eaLnBrk="1" hangingPunct="1">
              <a:spcBef>
                <a:spcPct val="0"/>
              </a:spcBef>
            </a:pPr>
            <a:endParaRPr lang="en-US" b="1" dirty="0"/>
          </a:p>
          <a:p>
            <a:pPr eaLnBrk="1" hangingPunct="1">
              <a:spcBef>
                <a:spcPct val="0"/>
              </a:spcBef>
            </a:pPr>
            <a:endParaRPr lang="en-US" b="1" dirty="0"/>
          </a:p>
          <a:p>
            <a:pPr eaLnBrk="1" hangingPunct="1">
              <a:spcBef>
                <a:spcPct val="0"/>
              </a:spcBef>
            </a:pPr>
            <a:r>
              <a:rPr lang="en-US" dirty="0"/>
              <a:t>Note carefully “Works. Selections.” This is a major change from AACR2. “Selections” cannot stand alone as a preferred title.</a:t>
            </a:r>
          </a:p>
        </p:txBody>
      </p:sp>
      <p:sp>
        <p:nvSpPr>
          <p:cNvPr id="144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D075DF-4125-47AB-82B7-268187168B29}" type="slidenum">
              <a:rPr lang="en-US" smtClean="0">
                <a:latin typeface="Arial" charset="0"/>
                <a:cs typeface="Arial" charset="0"/>
              </a:rPr>
              <a:pPr fontAlgn="base">
                <a:spcBef>
                  <a:spcPct val="0"/>
                </a:spcBef>
                <a:spcAft>
                  <a:spcPct val="0"/>
                </a:spcAft>
              </a:pPr>
              <a:t>42</a:t>
            </a:fld>
            <a:endParaRPr lang="en-US">
              <a:latin typeface="Arial" charset="0"/>
              <a:cs typeface="Arial" charset="0"/>
            </a:endParaRPr>
          </a:p>
        </p:txBody>
      </p:sp>
    </p:spTree>
    <p:extLst>
      <p:ext uri="{BB962C8B-B14F-4D97-AF65-F5344CB8AC3E}">
        <p14:creationId xmlns:p14="http://schemas.microsoft.com/office/powerpoint/2010/main" val="26540430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43</a:t>
            </a:fld>
            <a:endParaRPr lang="en-US"/>
          </a:p>
        </p:txBody>
      </p:sp>
    </p:spTree>
    <p:extLst>
      <p:ext uri="{BB962C8B-B14F-4D97-AF65-F5344CB8AC3E}">
        <p14:creationId xmlns:p14="http://schemas.microsoft.com/office/powerpoint/2010/main" val="17393006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44</a:t>
            </a:fld>
            <a:endParaRPr lang="en-US"/>
          </a:p>
        </p:txBody>
      </p:sp>
    </p:spTree>
    <p:extLst>
      <p:ext uri="{BB962C8B-B14F-4D97-AF65-F5344CB8AC3E}">
        <p14:creationId xmlns:p14="http://schemas.microsoft.com/office/powerpoint/2010/main" val="30782777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45</a:t>
            </a:fld>
            <a:endParaRPr lang="en-US"/>
          </a:p>
        </p:txBody>
      </p:sp>
    </p:spTree>
    <p:extLst>
      <p:ext uri="{BB962C8B-B14F-4D97-AF65-F5344CB8AC3E}">
        <p14:creationId xmlns:p14="http://schemas.microsoft.com/office/powerpoint/2010/main" val="34469474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46</a:t>
            </a:fld>
            <a:endParaRPr lang="en-US"/>
          </a:p>
        </p:txBody>
      </p:sp>
    </p:spTree>
    <p:extLst>
      <p:ext uri="{BB962C8B-B14F-4D97-AF65-F5344CB8AC3E}">
        <p14:creationId xmlns:p14="http://schemas.microsoft.com/office/powerpoint/2010/main" val="3459837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p:txBody>
      </p:sp>
      <p:sp>
        <p:nvSpPr>
          <p:cNvPr id="145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E4C08A-CA4E-424B-B5BE-C4631AF75603}" type="slidenum">
              <a:rPr lang="en-US">
                <a:cs typeface="Arial" charset="0"/>
              </a:rPr>
              <a:pPr fontAlgn="base">
                <a:spcBef>
                  <a:spcPct val="0"/>
                </a:spcBef>
                <a:spcAft>
                  <a:spcPct val="0"/>
                </a:spcAft>
                <a:defRPr/>
              </a:pPr>
              <a:t>47</a:t>
            </a:fld>
            <a:endParaRPr lang="en-US">
              <a:cs typeface="Arial" charset="0"/>
            </a:endParaRPr>
          </a:p>
        </p:txBody>
      </p:sp>
    </p:spTree>
    <p:extLst>
      <p:ext uri="{BB962C8B-B14F-4D97-AF65-F5344CB8AC3E}">
        <p14:creationId xmlns:p14="http://schemas.microsoft.com/office/powerpoint/2010/main" val="9602870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147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DCD9EE-C810-4416-B72C-5F1E447E8A64}" type="slidenum">
              <a:rPr lang="en-US">
                <a:cs typeface="Arial" charset="0"/>
              </a:rPr>
              <a:pPr fontAlgn="base">
                <a:spcBef>
                  <a:spcPct val="0"/>
                </a:spcBef>
                <a:spcAft>
                  <a:spcPct val="0"/>
                </a:spcAft>
                <a:defRPr/>
              </a:pPr>
              <a:t>48</a:t>
            </a:fld>
            <a:endParaRPr lang="en-US">
              <a:cs typeface="Arial" charset="0"/>
            </a:endParaRPr>
          </a:p>
        </p:txBody>
      </p:sp>
    </p:spTree>
    <p:extLst>
      <p:ext uri="{BB962C8B-B14F-4D97-AF65-F5344CB8AC3E}">
        <p14:creationId xmlns:p14="http://schemas.microsoft.com/office/powerpoint/2010/main" val="19980709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bwMode="auto">
          <a:noFill/>
          <a:ln>
            <a:solidFill>
              <a:srgbClr val="000000"/>
            </a:solidFill>
            <a:miter lim="800000"/>
            <a:headEnd/>
            <a:tailEnd/>
          </a:ln>
        </p:spPr>
      </p:sp>
      <p:sp>
        <p:nvSpPr>
          <p:cNvPr id="150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language</a:t>
            </a:r>
          </a:p>
        </p:txBody>
      </p:sp>
      <p:sp>
        <p:nvSpPr>
          <p:cNvPr id="149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9B77EB-A089-46CE-B39A-7353781D4BDB}" type="slidenum">
              <a:rPr lang="en-US">
                <a:cs typeface="Arial" charset="0"/>
              </a:rPr>
              <a:pPr fontAlgn="base">
                <a:spcBef>
                  <a:spcPct val="0"/>
                </a:spcBef>
                <a:spcAft>
                  <a:spcPct val="0"/>
                </a:spcAft>
                <a:defRPr/>
              </a:pPr>
              <a:t>49</a:t>
            </a:fld>
            <a:endParaRPr lang="en-US">
              <a:cs typeface="Arial" charset="0"/>
            </a:endParaRPr>
          </a:p>
        </p:txBody>
      </p:sp>
    </p:spTree>
    <p:extLst>
      <p:ext uri="{BB962C8B-B14F-4D97-AF65-F5344CB8AC3E}">
        <p14:creationId xmlns:p14="http://schemas.microsoft.com/office/powerpoint/2010/main" val="36408286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Slide Image Placeholder 1"/>
          <p:cNvSpPr>
            <a:spLocks noGrp="1" noRot="1" noChangeAspect="1"/>
          </p:cNvSpPr>
          <p:nvPr>
            <p:ph type="sldImg"/>
          </p:nvPr>
        </p:nvSpPr>
        <p:spPr bwMode="auto">
          <a:noFill/>
          <a:ln>
            <a:solidFill>
              <a:srgbClr val="000000"/>
            </a:solidFill>
            <a:miter lim="800000"/>
            <a:headEnd/>
            <a:tailEnd/>
          </a:ln>
        </p:spPr>
      </p:sp>
      <p:sp>
        <p:nvSpPr>
          <p:cNvPr id="152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a:t>
            </a:r>
            <a:r>
              <a:rPr lang="en-US" baseline="0"/>
              <a:t> 12, 2015</a:t>
            </a:r>
          </a:p>
          <a:p>
            <a:pPr eaLnBrk="1" hangingPunct="1">
              <a:spcBef>
                <a:spcPct val="0"/>
              </a:spcBef>
            </a:pPr>
            <a:endParaRPr lang="en-US" b="1"/>
          </a:p>
          <a:p>
            <a:pPr eaLnBrk="1" hangingPunct="1">
              <a:spcBef>
                <a:spcPct val="0"/>
              </a:spcBef>
            </a:pPr>
            <a:endParaRPr lang="en-US"/>
          </a:p>
        </p:txBody>
      </p:sp>
      <p:sp>
        <p:nvSpPr>
          <p:cNvPr id="151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1DDA54-62AA-4B6E-BDBA-0C70EA560708}" type="slidenum">
              <a:rPr lang="en-US">
                <a:cs typeface="Arial" charset="0"/>
              </a:rPr>
              <a:pPr fontAlgn="base">
                <a:spcBef>
                  <a:spcPct val="0"/>
                </a:spcBef>
                <a:spcAft>
                  <a:spcPct val="0"/>
                </a:spcAft>
                <a:defRPr/>
              </a:pPr>
              <a:t>50</a:t>
            </a:fld>
            <a:endParaRPr lang="en-US">
              <a:cs typeface="Arial" charset="0"/>
            </a:endParaRPr>
          </a:p>
        </p:txBody>
      </p:sp>
    </p:spTree>
    <p:extLst>
      <p:ext uri="{BB962C8B-B14F-4D97-AF65-F5344CB8AC3E}">
        <p14:creationId xmlns:p14="http://schemas.microsoft.com/office/powerpoint/2010/main" val="20716023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bwMode="auto">
          <a:noFill/>
          <a:ln>
            <a:solidFill>
              <a:srgbClr val="000000"/>
            </a:solidFill>
            <a:miter lim="800000"/>
            <a:headEnd/>
            <a:tailEnd/>
          </a:ln>
        </p:spPr>
      </p:sp>
      <p:sp>
        <p:nvSpPr>
          <p:cNvPr id="1546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January 19,</a:t>
            </a:r>
            <a:r>
              <a:rPr lang="en-US" baseline="0" dirty="0"/>
              <a:t> 2017 (RDA Toolkit tools tab)</a:t>
            </a:r>
            <a:endParaRPr lang="en-US" dirty="0"/>
          </a:p>
          <a:p>
            <a:pPr eaLnBrk="1" hangingPunct="1">
              <a:spcBef>
                <a:spcPct val="0"/>
              </a:spcBef>
            </a:pPr>
            <a:endParaRPr lang="en-US" dirty="0"/>
          </a:p>
          <a:p>
            <a:pPr eaLnBrk="1" hangingPunct="1">
              <a:spcBef>
                <a:spcPct val="0"/>
              </a:spcBef>
            </a:pPr>
            <a:r>
              <a:rPr lang="en-US" dirty="0"/>
              <a:t>One of the major changes in RDA for naming works and expressions is its treatment of the Bible.  AACR2 and previous cataloging codes identified parts of the Bible by preceding the part’s name with “O.T.” “N.T.” or “Apocrypha”. </a:t>
            </a:r>
          </a:p>
          <a:p>
            <a:pPr eaLnBrk="1" hangingPunct="1">
              <a:spcBef>
                <a:spcPct val="0"/>
              </a:spcBef>
            </a:pPr>
            <a:endParaRPr lang="en-US" dirty="0"/>
          </a:p>
          <a:p>
            <a:pPr eaLnBrk="1" hangingPunct="1">
              <a:spcBef>
                <a:spcPct val="0"/>
              </a:spcBef>
            </a:pPr>
            <a:r>
              <a:rPr lang="en-US" dirty="0"/>
              <a:t>RDA, in addition to spelling out “Old Testament” and “New Testament,” limits their use (as well as “Apocrypha”) to naming the collections of books so identified in Christian Bibles.  Names of individual books in all three Christian traditions are now subdivisions of “Bible.” PCC</a:t>
            </a:r>
            <a:r>
              <a:rPr lang="en-US" baseline="0" dirty="0"/>
              <a:t> policy is to use the titles of the books as given in the Authorized (King James) Version; all of these are found in the Toolkit Tools tab under “Books of the Bible”</a:t>
            </a:r>
            <a:endParaRPr lang="en-US" dirty="0"/>
          </a:p>
          <a:p>
            <a:pPr defTabSz="922902" eaLnBrk="1" hangingPunct="1">
              <a:spcBef>
                <a:spcPct val="0"/>
              </a:spcBef>
            </a:pPr>
            <a:endParaRPr lang="en-US" dirty="0"/>
          </a:p>
          <a:p>
            <a:pPr defTabSz="922902" eaLnBrk="1" hangingPunct="1">
              <a:spcBef>
                <a:spcPct val="0"/>
              </a:spcBef>
            </a:pPr>
            <a:r>
              <a:rPr lang="en-US" dirty="0"/>
              <a:t>It’s important to distinguish between “the Apocrypha” and “apocryphal books.”  The former is a discrete group of books that are canonical in the Catholic and Orthodox Christianity, but are not in Protestant Christianity.  Individual books of the Apocrypha are named as a subdivision of “Bible. Apocrypha.” The preferred title “Apocrypha” is </a:t>
            </a:r>
            <a:r>
              <a:rPr lang="en-US" i="1" dirty="0"/>
              <a:t>only </a:t>
            </a:r>
            <a:r>
              <a:rPr lang="en-US" dirty="0"/>
              <a:t> used with the books listed in 6.23.2.9.4. All other books that are held or were once held to be part of the Bible are treated under “apocryphal books” (6.23.2.6).</a:t>
            </a:r>
          </a:p>
          <a:p>
            <a:pPr eaLnBrk="1" hangingPunct="1">
              <a:spcBef>
                <a:spcPct val="0"/>
              </a:spcBef>
            </a:pPr>
            <a:endParaRPr lang="en-US" dirty="0"/>
          </a:p>
        </p:txBody>
      </p:sp>
      <p:sp>
        <p:nvSpPr>
          <p:cNvPr id="153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DF5A30-C082-4A0F-BCD0-F423EC8EBE83}" type="slidenum">
              <a:rPr lang="en-US">
                <a:cs typeface="Arial" charset="0"/>
              </a:rPr>
              <a:pPr fontAlgn="base">
                <a:spcBef>
                  <a:spcPct val="0"/>
                </a:spcBef>
                <a:spcAft>
                  <a:spcPct val="0"/>
                </a:spcAft>
                <a:defRPr/>
              </a:pPr>
              <a:t>51</a:t>
            </a:fld>
            <a:endParaRPr lang="en-US">
              <a:cs typeface="Arial" charset="0"/>
            </a:endParaRPr>
          </a:p>
        </p:txBody>
      </p:sp>
    </p:spTree>
    <p:extLst>
      <p:ext uri="{BB962C8B-B14F-4D97-AF65-F5344CB8AC3E}">
        <p14:creationId xmlns:p14="http://schemas.microsoft.com/office/powerpoint/2010/main" val="18919182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Slide Image Placeholder 1"/>
          <p:cNvSpPr>
            <a:spLocks noGrp="1" noRot="1" noChangeAspect="1"/>
          </p:cNvSpPr>
          <p:nvPr>
            <p:ph type="sldImg"/>
          </p:nvPr>
        </p:nvSpPr>
        <p:spPr bwMode="auto">
          <a:noFill/>
          <a:ln>
            <a:solidFill>
              <a:srgbClr val="000000"/>
            </a:solidFill>
            <a:miter lim="800000"/>
            <a:headEnd/>
            <a:tailEnd/>
          </a:ln>
        </p:spPr>
      </p:sp>
      <p:sp>
        <p:nvSpPr>
          <p:cNvPr id="156674"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a:t>January 19, 2017</a:t>
            </a:r>
          </a:p>
          <a:p>
            <a:pPr defTabSz="922902" eaLnBrk="1" hangingPunct="1">
              <a:spcBef>
                <a:spcPct val="0"/>
              </a:spcBef>
            </a:pPr>
            <a:endParaRPr lang="en-US" baseline="0"/>
          </a:p>
          <a:p>
            <a:pPr defTabSz="922902" eaLnBrk="1" hangingPunct="1">
              <a:spcBef>
                <a:spcPct val="0"/>
              </a:spcBef>
            </a:pPr>
            <a:r>
              <a:rPr lang="en-US" baseline="0"/>
              <a:t>Preferred titles of groups of books are found in the RDA Toolkit Tools tab under “Books of the Bible”. Do not use any terms other than those listed for book groupings.</a:t>
            </a:r>
          </a:p>
        </p:txBody>
      </p:sp>
      <p:sp>
        <p:nvSpPr>
          <p:cNvPr id="155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C7F2FE-9930-49FE-9C9E-ADE83A845379}" type="slidenum">
              <a:rPr lang="en-US">
                <a:cs typeface="Arial" charset="0"/>
              </a:rPr>
              <a:pPr fontAlgn="base">
                <a:spcBef>
                  <a:spcPct val="0"/>
                </a:spcBef>
                <a:spcAft>
                  <a:spcPct val="0"/>
                </a:spcAft>
                <a:defRPr/>
              </a:pPr>
              <a:t>52</a:t>
            </a:fld>
            <a:endParaRPr lang="en-US">
              <a:cs typeface="Arial" charset="0"/>
            </a:endParaRPr>
          </a:p>
        </p:txBody>
      </p:sp>
    </p:spTree>
    <p:extLst>
      <p:ext uri="{BB962C8B-B14F-4D97-AF65-F5344CB8AC3E}">
        <p14:creationId xmlns:p14="http://schemas.microsoft.com/office/powerpoint/2010/main" val="14933990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p:cNvSpPr>
          <p:nvPr>
            <p:ph type="sldImg"/>
          </p:nvPr>
        </p:nvSpPr>
        <p:spPr bwMode="auto">
          <a:noFill/>
          <a:ln>
            <a:solidFill>
              <a:srgbClr val="000000"/>
            </a:solidFill>
            <a:miter lim="800000"/>
            <a:headEnd/>
            <a:tailEnd/>
          </a:ln>
        </p:spPr>
      </p:sp>
      <p:sp>
        <p:nvSpPr>
          <p:cNvPr id="160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7, 2019: added periods to ends of 730 fields</a:t>
            </a:r>
            <a:endParaRPr lang="en-US" baseline="0" dirty="0"/>
          </a:p>
          <a:p>
            <a:pPr eaLnBrk="1" hangingPunct="1">
              <a:spcBef>
                <a:spcPct val="0"/>
              </a:spcBef>
            </a:pPr>
            <a:endParaRPr lang="en-US" b="1" dirty="0"/>
          </a:p>
          <a:p>
            <a:pPr eaLnBrk="1" hangingPunct="1">
              <a:spcBef>
                <a:spcPct val="0"/>
              </a:spcBef>
            </a:pPr>
            <a:endParaRPr lang="en-US" dirty="0"/>
          </a:p>
        </p:txBody>
      </p:sp>
      <p:sp>
        <p:nvSpPr>
          <p:cNvPr id="159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DC91B6-0702-498E-9954-524F2D1849B4}" type="slidenum">
              <a:rPr lang="en-US">
                <a:cs typeface="Arial" charset="0"/>
              </a:rPr>
              <a:pPr fontAlgn="base">
                <a:spcBef>
                  <a:spcPct val="0"/>
                </a:spcBef>
                <a:spcAft>
                  <a:spcPct val="0"/>
                </a:spcAft>
                <a:defRPr/>
              </a:pPr>
              <a:t>53</a:t>
            </a:fld>
            <a:endParaRPr lang="en-US">
              <a:cs typeface="Arial" charset="0"/>
            </a:endParaRPr>
          </a:p>
        </p:txBody>
      </p:sp>
    </p:spTree>
    <p:extLst>
      <p:ext uri="{BB962C8B-B14F-4D97-AF65-F5344CB8AC3E}">
        <p14:creationId xmlns:p14="http://schemas.microsoft.com/office/powerpoint/2010/main" val="16561289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b="1" dirty="0"/>
              <a:t>LOOK AT MARC authority format 100, 110, 111, 130 field.</a:t>
            </a:r>
          </a:p>
        </p:txBody>
      </p:sp>
      <p:sp>
        <p:nvSpPr>
          <p:cNvPr id="162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FAA5E2-6E34-4C8A-A0F0-A2FBB22B3BDC}" type="slidenum">
              <a:rPr lang="en-US" smtClean="0">
                <a:latin typeface="Arial" charset="0"/>
                <a:cs typeface="Arial" charset="0"/>
              </a:rPr>
              <a:pPr fontAlgn="base">
                <a:spcBef>
                  <a:spcPct val="0"/>
                </a:spcBef>
                <a:spcAft>
                  <a:spcPct val="0"/>
                </a:spcAft>
              </a:pPr>
              <a:t>54</a:t>
            </a:fld>
            <a:endParaRPr lang="en-US">
              <a:latin typeface="Arial" charset="0"/>
              <a:cs typeface="Arial" charset="0"/>
            </a:endParaRPr>
          </a:p>
        </p:txBody>
      </p:sp>
    </p:spTree>
    <p:extLst>
      <p:ext uri="{BB962C8B-B14F-4D97-AF65-F5344CB8AC3E}">
        <p14:creationId xmlns:p14="http://schemas.microsoft.com/office/powerpoint/2010/main" val="42241954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noTextEdi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0" dirty="0"/>
              <a:t>August 23, 2019: replaced Primary colors example with Athanasian Creed. The AAP for Primary colors is actually Primary colors (Novel). This is a problematic access point because</a:t>
            </a:r>
            <a:r>
              <a:rPr lang="en-US" b="0" baseline="0" dirty="0"/>
              <a:t> the novel was originally published anonymously, but it is now known that the author is Joe Klein.  However, the authority record states that the author’s preference is to not attribute it to him.  Replaced with a simpler example of a religious work.</a:t>
            </a:r>
            <a:endParaRPr lang="en-US" b="0" dirty="0"/>
          </a:p>
          <a:p>
            <a:pPr eaLnBrk="1" hangingPunct="1">
              <a:spcBef>
                <a:spcPct val="0"/>
              </a:spcBef>
            </a:pPr>
            <a:endParaRPr lang="en-US" b="1" dirty="0"/>
          </a:p>
          <a:p>
            <a:pPr eaLnBrk="1" hangingPunct="1">
              <a:spcBef>
                <a:spcPct val="0"/>
              </a:spcBef>
            </a:pPr>
            <a:r>
              <a:rPr lang="en-US" b="0" dirty="0"/>
              <a:t>The preferred title element in the slide is </a:t>
            </a:r>
            <a:r>
              <a:rPr lang="en-US" b="1" dirty="0"/>
              <a:t>bolded</a:t>
            </a:r>
            <a:r>
              <a:rPr lang="en-US" b="0" dirty="0"/>
              <a:t>. Parts preceding the preferred title are </a:t>
            </a:r>
            <a:r>
              <a:rPr lang="en-US" b="0" i="1" dirty="0"/>
              <a:t>not</a:t>
            </a:r>
            <a:r>
              <a:rPr lang="en-US" b="0" dirty="0"/>
              <a:t> part of the RDA work description. They are links to the creator of the work, as seen in module I (NACO Foundations)</a:t>
            </a:r>
          </a:p>
          <a:p>
            <a:pPr eaLnBrk="1" hangingPunct="1">
              <a:spcBef>
                <a:spcPct val="0"/>
              </a:spcBef>
            </a:pPr>
            <a:endParaRPr lang="en-US" b="1" dirty="0"/>
          </a:p>
          <a:p>
            <a:pPr eaLnBrk="1" hangingPunct="1">
              <a:spcBef>
                <a:spcPct val="0"/>
              </a:spcBef>
            </a:pPr>
            <a:r>
              <a:rPr lang="en-US" b="1" dirty="0"/>
              <a:t>Take the two authority worksheets or OCLC </a:t>
            </a:r>
            <a:r>
              <a:rPr lang="en-US" b="1" dirty="0" err="1"/>
              <a:t>workforms</a:t>
            </a:r>
            <a:r>
              <a:rPr lang="en-US" b="1" dirty="0"/>
              <a:t>. Record the preferred title for the Homer and the Octavio Paz work in subfield $t of the 100 field. Leave space to the left, we’ll be putting something there.</a:t>
            </a:r>
          </a:p>
          <a:p>
            <a:pPr eaLnBrk="1" hangingPunct="1">
              <a:spcBef>
                <a:spcPct val="0"/>
              </a:spcBef>
            </a:pPr>
            <a:endParaRPr lang="en-US" b="1" dirty="0"/>
          </a:p>
        </p:txBody>
      </p:sp>
      <p:sp>
        <p:nvSpPr>
          <p:cNvPr id="164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326836-8BA7-4DFF-9826-299426761BA4}" type="slidenum">
              <a:rPr lang="en-US" smtClean="0">
                <a:latin typeface="Arial" charset="0"/>
                <a:cs typeface="Arial" charset="0"/>
              </a:rPr>
              <a:pPr fontAlgn="base">
                <a:spcBef>
                  <a:spcPct val="0"/>
                </a:spcBef>
                <a:spcAft>
                  <a:spcPct val="0"/>
                </a:spcAft>
              </a:pPr>
              <a:t>55</a:t>
            </a:fld>
            <a:endParaRPr lang="en-US">
              <a:latin typeface="Arial" charset="0"/>
              <a:cs typeface="Arial" charset="0"/>
            </a:endParaRPr>
          </a:p>
        </p:txBody>
      </p:sp>
    </p:spTree>
    <p:extLst>
      <p:ext uri="{BB962C8B-B14F-4D97-AF65-F5344CB8AC3E}">
        <p14:creationId xmlns:p14="http://schemas.microsoft.com/office/powerpoint/2010/main" val="33187867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23, 2019: added definition from RDA in speaker notes</a:t>
            </a:r>
          </a:p>
          <a:p>
            <a:pPr eaLnBrk="1" hangingPunct="1">
              <a:spcBef>
                <a:spcPct val="0"/>
              </a:spcBef>
            </a:pPr>
            <a:endParaRPr lang="en-US" dirty="0"/>
          </a:p>
          <a:p>
            <a:r>
              <a:rPr lang="en-US" dirty="0"/>
              <a:t>RDA 6.2.3: A title or form of title by which a work is known that differs from a title or form of title chosen as a preferred title for the work. </a:t>
            </a:r>
          </a:p>
          <a:p>
            <a:r>
              <a:rPr lang="en-US" dirty="0"/>
              <a:t>Variant title for work includes a title or form of title appearing on a manifestation of the work or found in reference sources, a title resulting from a different transliteration of a title, etc. </a:t>
            </a:r>
          </a:p>
          <a:p>
            <a:pPr eaLnBrk="1" hangingPunct="1">
              <a:spcBef>
                <a:spcPct val="0"/>
              </a:spcBef>
            </a:pPr>
            <a:endParaRPr lang="en-US" dirty="0"/>
          </a:p>
          <a:p>
            <a:pPr eaLnBrk="1" hangingPunct="1">
              <a:spcBef>
                <a:spcPct val="0"/>
              </a:spcBef>
            </a:pPr>
            <a:r>
              <a:rPr lang="en-US" dirty="0"/>
              <a:t>Variant titles are not a core element, so cataloger judgment governs what is recorded.</a:t>
            </a:r>
          </a:p>
          <a:p>
            <a:pPr eaLnBrk="1" hangingPunct="1">
              <a:spcBef>
                <a:spcPct val="0"/>
              </a:spcBef>
            </a:pPr>
            <a:endParaRPr lang="en-US" dirty="0"/>
          </a:p>
          <a:p>
            <a:pPr eaLnBrk="1" hangingPunct="1">
              <a:spcBef>
                <a:spcPct val="0"/>
              </a:spcBef>
            </a:pPr>
            <a:r>
              <a:rPr lang="en-US" dirty="0"/>
              <a:t>“Significantly different” takes the place of “difference in first 5 words.”  “Reasonable as a search string” allows judgment as to the utility of recording a variant title that would be characterized as “generic” or “weak,” e.g. “</a:t>
            </a:r>
            <a:r>
              <a:rPr lang="en-US" dirty="0" err="1"/>
              <a:t>Bericht</a:t>
            </a:r>
            <a:r>
              <a:rPr lang="en-US" dirty="0"/>
              <a:t>” as a variant for a work whose preferred title is “Report.”</a:t>
            </a:r>
          </a:p>
        </p:txBody>
      </p:sp>
      <p:sp>
        <p:nvSpPr>
          <p:cNvPr id="165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199317-AB12-458B-B312-5C023A7F1543}" type="slidenum">
              <a:rPr lang="en-US">
                <a:cs typeface="Arial" charset="0"/>
              </a:rPr>
              <a:pPr fontAlgn="base">
                <a:spcBef>
                  <a:spcPct val="0"/>
                </a:spcBef>
                <a:spcAft>
                  <a:spcPct val="0"/>
                </a:spcAft>
                <a:defRPr/>
              </a:pPr>
              <a:t>56</a:t>
            </a:fld>
            <a:endParaRPr lang="en-US">
              <a:cs typeface="Arial" charset="0"/>
            </a:endParaRPr>
          </a:p>
        </p:txBody>
      </p:sp>
    </p:spTree>
    <p:extLst>
      <p:ext uri="{BB962C8B-B14F-4D97-AF65-F5344CB8AC3E}">
        <p14:creationId xmlns:p14="http://schemas.microsoft.com/office/powerpoint/2010/main" val="4687073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14, 2016: corrected “Iliad” to “</a:t>
            </a:r>
            <a:r>
              <a:rPr lang="en-US" dirty="0" err="1"/>
              <a:t>Ilias</a:t>
            </a:r>
            <a:r>
              <a:rPr lang="en-US" dirty="0"/>
              <a:t>”</a:t>
            </a:r>
          </a:p>
          <a:p>
            <a:pPr eaLnBrk="1" hangingPunct="1">
              <a:spcBef>
                <a:spcPct val="0"/>
              </a:spcBef>
            </a:pPr>
            <a:endParaRPr lang="en-US" dirty="0"/>
          </a:p>
        </p:txBody>
      </p:sp>
      <p:sp>
        <p:nvSpPr>
          <p:cNvPr id="167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D695EE-478D-4633-9CF3-ECA98F12DD67}" type="slidenum">
              <a:rPr lang="en-US">
                <a:cs typeface="Arial" charset="0"/>
              </a:rPr>
              <a:pPr fontAlgn="base">
                <a:spcBef>
                  <a:spcPct val="0"/>
                </a:spcBef>
                <a:spcAft>
                  <a:spcPct val="0"/>
                </a:spcAft>
                <a:defRPr/>
              </a:pPr>
              <a:t>57</a:t>
            </a:fld>
            <a:endParaRPr lang="en-US">
              <a:cs typeface="Arial" charset="0"/>
            </a:endParaRPr>
          </a:p>
        </p:txBody>
      </p:sp>
    </p:spTree>
    <p:extLst>
      <p:ext uri="{BB962C8B-B14F-4D97-AF65-F5344CB8AC3E}">
        <p14:creationId xmlns:p14="http://schemas.microsoft.com/office/powerpoint/2010/main" val="34550664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169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793013-A8CA-4621-A768-7BBA3472AC6F}" type="slidenum">
              <a:rPr lang="en-US">
                <a:cs typeface="Arial" charset="0"/>
              </a:rPr>
              <a:pPr fontAlgn="base">
                <a:spcBef>
                  <a:spcPct val="0"/>
                </a:spcBef>
                <a:spcAft>
                  <a:spcPct val="0"/>
                </a:spcAft>
                <a:defRPr/>
              </a:pPr>
              <a:t>58</a:t>
            </a:fld>
            <a:endParaRPr lang="en-US">
              <a:cs typeface="Arial" charset="0"/>
            </a:endParaRPr>
          </a:p>
        </p:txBody>
      </p:sp>
    </p:spTree>
    <p:extLst>
      <p:ext uri="{BB962C8B-B14F-4D97-AF65-F5344CB8AC3E}">
        <p14:creationId xmlns:p14="http://schemas.microsoft.com/office/powerpoint/2010/main" val="21422345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noTextEdit="1"/>
          </p:cNvSpPr>
          <p:nvPr>
            <p:ph type="sldImg"/>
          </p:nvPr>
        </p:nvSpPr>
        <p:spPr bwMode="auto">
          <a:noFill/>
          <a:ln>
            <a:solidFill>
              <a:srgbClr val="000000"/>
            </a:solidFill>
            <a:miter lim="800000"/>
            <a:headEnd/>
            <a:tailEnd/>
          </a:ln>
        </p:spPr>
      </p:sp>
      <p:sp>
        <p:nvSpPr>
          <p:cNvPr id="173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b="1" dirty="0"/>
              <a:t>LOOK AT MARC authority format 400 field.</a:t>
            </a:r>
            <a:endParaRPr lang="en-US" dirty="0"/>
          </a:p>
        </p:txBody>
      </p:sp>
      <p:sp>
        <p:nvSpPr>
          <p:cNvPr id="173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0A7FCC-A0C7-43CF-801A-607EB1848988}" type="slidenum">
              <a:rPr lang="en-US" smtClean="0">
                <a:latin typeface="Arial" charset="0"/>
                <a:cs typeface="Arial" charset="0"/>
              </a:rPr>
              <a:pPr fontAlgn="base">
                <a:spcBef>
                  <a:spcPct val="0"/>
                </a:spcBef>
                <a:spcAft>
                  <a:spcPct val="0"/>
                </a:spcAft>
              </a:pPr>
              <a:t>59</a:t>
            </a:fld>
            <a:endParaRPr lang="en-US">
              <a:latin typeface="Arial" charset="0"/>
              <a:cs typeface="Arial" charset="0"/>
            </a:endParaRPr>
          </a:p>
        </p:txBody>
      </p:sp>
    </p:spTree>
    <p:extLst>
      <p:ext uri="{BB962C8B-B14F-4D97-AF65-F5344CB8AC3E}">
        <p14:creationId xmlns:p14="http://schemas.microsoft.com/office/powerpoint/2010/main" val="3216045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noTextEdit="1"/>
          </p:cNvSpPr>
          <p:nvPr>
            <p:ph type="sldImg"/>
          </p:nvPr>
        </p:nvSpPr>
        <p:spPr bwMode="auto">
          <a:noFill/>
          <a:ln>
            <a:solidFill>
              <a:srgbClr val="000000"/>
            </a:solidFill>
            <a:miter lim="800000"/>
            <a:headEnd/>
            <a:tailEnd/>
          </a:ln>
        </p:spPr>
      </p:sp>
      <p:sp>
        <p:nvSpPr>
          <p:cNvPr id="175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23, 2019: replaced second</a:t>
            </a:r>
            <a:r>
              <a:rPr lang="en-US" baseline="0" dirty="0"/>
              <a:t> to last </a:t>
            </a:r>
            <a:r>
              <a:rPr lang="en-US" dirty="0"/>
              <a:t>example with </a:t>
            </a:r>
            <a:r>
              <a:rPr lang="fr-FR" b="0" dirty="0" err="1"/>
              <a:t>Quicumque</a:t>
            </a:r>
            <a:r>
              <a:rPr lang="fr-FR" b="0" dirty="0"/>
              <a:t> </a:t>
            </a:r>
            <a:r>
              <a:rPr lang="fr-FR" b="0" dirty="0" err="1"/>
              <a:t>Vult</a:t>
            </a:r>
            <a:r>
              <a:rPr lang="fr-FR" b="0" dirty="0"/>
              <a:t>, a</a:t>
            </a:r>
            <a:r>
              <a:rPr lang="fr-FR" b="0" baseline="0" dirty="0"/>
              <a:t> variant </a:t>
            </a:r>
            <a:r>
              <a:rPr lang="fr-FR" b="0" baseline="0" dirty="0" err="1"/>
              <a:t>title</a:t>
            </a:r>
            <a:r>
              <a:rPr lang="fr-FR" b="0" baseline="0" dirty="0"/>
              <a:t> of </a:t>
            </a:r>
            <a:r>
              <a:rPr lang="fr-FR" b="0" baseline="0" dirty="0" err="1"/>
              <a:t>Athanasian</a:t>
            </a:r>
            <a:r>
              <a:rPr lang="fr-FR" b="0" baseline="0" dirty="0"/>
              <a:t> </a:t>
            </a:r>
            <a:r>
              <a:rPr lang="fr-FR" b="0" baseline="0" dirty="0" err="1"/>
              <a:t>Creed</a:t>
            </a:r>
            <a:r>
              <a:rPr lang="fr-FR" b="0" dirty="0"/>
              <a:t> </a:t>
            </a:r>
            <a:r>
              <a:rPr lang="en-US" dirty="0"/>
              <a:t>(see explanation</a:t>
            </a:r>
            <a:r>
              <a:rPr lang="en-US" baseline="0" dirty="0"/>
              <a:t> on slide 51 notes).  Note that the example that was here, Klein, Joe, $d 1946- $t </a:t>
            </a:r>
            <a:r>
              <a:rPr lang="en-US" b="1" baseline="0" dirty="0"/>
              <a:t>Primary colors</a:t>
            </a:r>
            <a:r>
              <a:rPr lang="en-US" b="0" baseline="0" dirty="0"/>
              <a:t> did </a:t>
            </a:r>
            <a:r>
              <a:rPr lang="en-US" b="0" i="1" baseline="0" dirty="0"/>
              <a:t>not</a:t>
            </a:r>
            <a:r>
              <a:rPr lang="en-US" b="0" baseline="0" dirty="0"/>
              <a:t> illustrate a variant title, only a variant access point.  The title in the variant access point is the same as the preferred title, so it doesn’t meet the RDA definition of variant title.</a:t>
            </a:r>
            <a:endParaRPr lang="en-US" b="1" dirty="0"/>
          </a:p>
          <a:p>
            <a:pPr eaLnBrk="1" hangingPunct="1">
              <a:spcBef>
                <a:spcPct val="0"/>
              </a:spcBef>
            </a:pPr>
            <a:endParaRPr lang="en-US" b="0" dirty="0"/>
          </a:p>
          <a:p>
            <a:pPr eaLnBrk="1" hangingPunct="1">
              <a:spcBef>
                <a:spcPct val="0"/>
              </a:spcBef>
            </a:pPr>
            <a:r>
              <a:rPr lang="en-US" b="0" dirty="0"/>
              <a:t>The variant title element is bolded. Parts preceding the preferred title are </a:t>
            </a:r>
            <a:r>
              <a:rPr lang="en-US" b="0" i="1" dirty="0"/>
              <a:t>not</a:t>
            </a:r>
            <a:r>
              <a:rPr lang="en-US" b="0" dirty="0"/>
              <a:t> part of the RDA work description.</a:t>
            </a:r>
          </a:p>
          <a:p>
            <a:pPr eaLnBrk="1" hangingPunct="1">
              <a:spcBef>
                <a:spcPct val="0"/>
              </a:spcBef>
            </a:pPr>
            <a:endParaRPr lang="en-US" b="1" dirty="0"/>
          </a:p>
          <a:p>
            <a:pPr eaLnBrk="1" hangingPunct="1">
              <a:spcBef>
                <a:spcPct val="0"/>
              </a:spcBef>
            </a:pPr>
            <a:r>
              <a:rPr lang="en-US" b="1" dirty="0"/>
              <a:t>Take the two authority worksheets (or the OCLC </a:t>
            </a:r>
            <a:r>
              <a:rPr lang="en-US" b="1" dirty="0" err="1"/>
              <a:t>workforms</a:t>
            </a:r>
            <a:r>
              <a:rPr lang="en-US" b="1" dirty="0"/>
              <a:t> you’ve already been working on). Record any variant titles for the Homer and the Octavio Paz work in subfield $t of the 400 field. Leave space to the left, we’ll be putting something there.</a:t>
            </a:r>
            <a:endParaRPr lang="en-US" dirty="0"/>
          </a:p>
          <a:p>
            <a:pPr eaLnBrk="1" hangingPunct="1">
              <a:spcBef>
                <a:spcPct val="0"/>
              </a:spcBef>
            </a:pPr>
            <a:endParaRPr lang="en-US" b="1" dirty="0"/>
          </a:p>
        </p:txBody>
      </p:sp>
      <p:sp>
        <p:nvSpPr>
          <p:cNvPr id="175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FBFF14D-CF16-4B09-B865-961284B56B4F}" type="slidenum">
              <a:rPr lang="en-US" smtClean="0">
                <a:latin typeface="Arial" charset="0"/>
                <a:cs typeface="Arial" charset="0"/>
              </a:rPr>
              <a:pPr fontAlgn="base">
                <a:spcBef>
                  <a:spcPct val="0"/>
                </a:spcBef>
                <a:spcAft>
                  <a:spcPct val="0"/>
                </a:spcAft>
              </a:pPr>
              <a:t>60</a:t>
            </a:fld>
            <a:endParaRPr lang="en-US">
              <a:latin typeface="Arial" charset="0"/>
              <a:cs typeface="Arial" charset="0"/>
            </a:endParaRPr>
          </a:p>
        </p:txBody>
      </p:sp>
    </p:spTree>
    <p:extLst>
      <p:ext uri="{BB962C8B-B14F-4D97-AF65-F5344CB8AC3E}">
        <p14:creationId xmlns:p14="http://schemas.microsoft.com/office/powerpoint/2010/main" val="23805601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p:txBody>
      </p:sp>
      <p:sp>
        <p:nvSpPr>
          <p:cNvPr id="176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57B1F2-F14F-46E1-AB9E-4379A94EBF1E}" type="slidenum">
              <a:rPr lang="en-US">
                <a:cs typeface="Arial" charset="0"/>
              </a:rPr>
              <a:pPr fontAlgn="base">
                <a:spcBef>
                  <a:spcPct val="0"/>
                </a:spcBef>
                <a:spcAft>
                  <a:spcPct val="0"/>
                </a:spcAft>
                <a:defRPr/>
              </a:pPr>
              <a:t>61</a:t>
            </a:fld>
            <a:endParaRPr lang="en-US">
              <a:cs typeface="Arial" charset="0"/>
            </a:endParaRPr>
          </a:p>
        </p:txBody>
      </p:sp>
    </p:spTree>
    <p:extLst>
      <p:ext uri="{BB962C8B-B14F-4D97-AF65-F5344CB8AC3E}">
        <p14:creationId xmlns:p14="http://schemas.microsoft.com/office/powerpoint/2010/main" val="30606561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to reflect current RDA language</a:t>
            </a:r>
          </a:p>
        </p:txBody>
      </p:sp>
      <p:sp>
        <p:nvSpPr>
          <p:cNvPr id="178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4E331B-300D-4A24-BF21-7967F9DFC919}" type="slidenum">
              <a:rPr lang="en-US">
                <a:cs typeface="Arial" charset="0"/>
              </a:rPr>
              <a:pPr fontAlgn="base">
                <a:spcBef>
                  <a:spcPct val="0"/>
                </a:spcBef>
                <a:spcAft>
                  <a:spcPct val="0"/>
                </a:spcAft>
                <a:defRPr/>
              </a:pPr>
              <a:t>62</a:t>
            </a:fld>
            <a:endParaRPr lang="en-US">
              <a:cs typeface="Arial" charset="0"/>
            </a:endParaRPr>
          </a:p>
        </p:txBody>
      </p:sp>
    </p:spTree>
    <p:extLst>
      <p:ext uri="{BB962C8B-B14F-4D97-AF65-F5344CB8AC3E}">
        <p14:creationId xmlns:p14="http://schemas.microsoft.com/office/powerpoint/2010/main" val="23200895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16, 2019: added more info in notes about valid sources </a:t>
            </a:r>
          </a:p>
          <a:p>
            <a:pPr eaLnBrk="1" hangingPunct="1">
              <a:spcBef>
                <a:spcPct val="0"/>
              </a:spcBef>
            </a:pPr>
            <a:endParaRPr lang="en-US" dirty="0"/>
          </a:p>
          <a:p>
            <a:pPr eaLnBrk="1" hangingPunct="1">
              <a:spcBef>
                <a:spcPct val="0"/>
              </a:spcBef>
            </a:pPr>
            <a:r>
              <a:rPr lang="en-US" dirty="0"/>
              <a:t>Form of work is not further defined beyond 6.3.1.1. </a:t>
            </a:r>
          </a:p>
          <a:p>
            <a:pPr eaLnBrk="1" hangingPunct="1">
              <a:spcBef>
                <a:spcPct val="0"/>
              </a:spcBef>
            </a:pPr>
            <a:endParaRPr lang="en-US" dirty="0"/>
          </a:p>
          <a:p>
            <a:pPr defTabSz="904067" eaLnBrk="1" hangingPunct="1">
              <a:spcBef>
                <a:spcPct val="0"/>
              </a:spcBef>
              <a:defRPr/>
            </a:pPr>
            <a:r>
              <a:rPr lang="en-US" dirty="0"/>
              <a:t>Useful controlled vocabularies for form of work: LCGFT; LCSH; Art &amp; Architecture Thesaurus (AAT): http://www.getty.edu/research/tools/vocabularies/aat/.  </a:t>
            </a:r>
            <a:r>
              <a:rPr lang="en-US" dirty="0" err="1"/>
              <a:t>Wikidata</a:t>
            </a:r>
            <a:r>
              <a:rPr lang="en-US" dirty="0"/>
              <a:t> can often have a useful term that isn’t in any of the other more commonly used sources.  Any of the English-language vocabularies listed in </a:t>
            </a:r>
            <a:r>
              <a:rPr lang="en-US" b="1" dirty="0"/>
              <a:t>Genre/Form Code and Term Source Codes</a:t>
            </a:r>
            <a:r>
              <a:rPr lang="en-US" b="0" dirty="0"/>
              <a:t> (https://www.loc.gov/standards/sourcelist/genre-form.html) or in </a:t>
            </a:r>
            <a:r>
              <a:rPr lang="en-US" b="1" dirty="0"/>
              <a:t>Subject Heading and Term Source Codes</a:t>
            </a:r>
            <a:r>
              <a:rPr lang="en-US" b="0" dirty="0"/>
              <a:t> (https://www.loc.gov/standards/sourcelist/subject.html) could be used.</a:t>
            </a:r>
            <a:endParaRPr lang="en-US" b="1" dirty="0"/>
          </a:p>
          <a:p>
            <a:pPr defTabSz="904067" eaLnBrk="1" hangingPunct="1">
              <a:spcBef>
                <a:spcPct val="0"/>
              </a:spcBef>
              <a:defRPr/>
            </a:pPr>
            <a:r>
              <a:rPr lang="en-US" b="0" dirty="0"/>
              <a:t> </a:t>
            </a:r>
          </a:p>
          <a:p>
            <a:pPr eaLnBrk="1" hangingPunct="1">
              <a:spcBef>
                <a:spcPct val="0"/>
              </a:spcBef>
            </a:pPr>
            <a:endParaRPr lang="en-US" dirty="0"/>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B714ED-7139-4A1F-A5BA-5780A0157007}" type="slidenum">
              <a:rPr lang="en-US">
                <a:cs typeface="Arial" charset="0"/>
              </a:rPr>
              <a:pPr fontAlgn="base">
                <a:spcBef>
                  <a:spcPct val="0"/>
                </a:spcBef>
                <a:spcAft>
                  <a:spcPct val="0"/>
                </a:spcAft>
                <a:defRPr/>
              </a:pPr>
              <a:t>63</a:t>
            </a:fld>
            <a:endParaRPr lang="en-US">
              <a:cs typeface="Arial" charset="0"/>
            </a:endParaRPr>
          </a:p>
        </p:txBody>
      </p:sp>
    </p:spTree>
    <p:extLst>
      <p:ext uri="{BB962C8B-B14F-4D97-AF65-F5344CB8AC3E}">
        <p14:creationId xmlns:p14="http://schemas.microsoft.com/office/powerpoint/2010/main" val="36176330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3, 2020: updated notes</a:t>
            </a:r>
          </a:p>
          <a:p>
            <a:endParaRPr lang="en-US" dirty="0"/>
          </a:p>
          <a:p>
            <a:r>
              <a:rPr lang="en-US" dirty="0"/>
              <a:t>Subfield $a in field 380 is repeatable, so multiple appropriate terms may be recorded.  Alternatively, the field can be repeated with a single term in each.  Either is correct.</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64</a:t>
            </a:fld>
            <a:endParaRPr lang="en-US"/>
          </a:p>
        </p:txBody>
      </p:sp>
    </p:spTree>
    <p:extLst>
      <p:ext uri="{BB962C8B-B14F-4D97-AF65-F5344CB8AC3E}">
        <p14:creationId xmlns:p14="http://schemas.microsoft.com/office/powerpoint/2010/main" val="2967874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11, 2024: new slide</a:t>
            </a:r>
          </a:p>
          <a:p>
            <a:endParaRPr lang="en-US" dirty="0"/>
          </a:p>
          <a:p>
            <a:r>
              <a:rPr lang="en-US" dirty="0"/>
              <a:t>If terms used come from different controlled vocabularies, separate fields must be used.</a:t>
            </a:r>
          </a:p>
          <a:p>
            <a:endParaRPr lang="en-US" dirty="0"/>
          </a:p>
          <a:p>
            <a:r>
              <a:rPr lang="en-US" dirty="0"/>
              <a:t>Also, if $0/$1 are used, separate fields must be used for each term, even if the terms come from the same vocabulary.</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65</a:t>
            </a:fld>
            <a:endParaRPr lang="en-US"/>
          </a:p>
        </p:txBody>
      </p:sp>
    </p:spTree>
    <p:extLst>
      <p:ext uri="{BB962C8B-B14F-4D97-AF65-F5344CB8AC3E}">
        <p14:creationId xmlns:p14="http://schemas.microsoft.com/office/powerpoint/2010/main" val="7528641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noTextEdi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2017</a:t>
            </a:r>
            <a:endParaRPr lang="en-US" baseline="0" dirty="0"/>
          </a:p>
          <a:p>
            <a:pPr eaLnBrk="1" hangingPunct="1">
              <a:spcBef>
                <a:spcPct val="0"/>
              </a:spcBef>
            </a:pPr>
            <a:r>
              <a:rPr lang="en-US" dirty="0"/>
              <a:t>ANIMATED SLIDE: Suggested answers enter on clicks. </a:t>
            </a:r>
          </a:p>
          <a:p>
            <a:pPr eaLnBrk="1" hangingPunct="1">
              <a:spcBef>
                <a:spcPct val="0"/>
              </a:spcBef>
            </a:pPr>
            <a:endParaRPr lang="en-US" dirty="0"/>
          </a:p>
          <a:p>
            <a:pPr eaLnBrk="1" hangingPunct="1">
              <a:spcBef>
                <a:spcPct val="0"/>
              </a:spcBef>
            </a:pPr>
            <a:r>
              <a:rPr lang="en-US" dirty="0"/>
              <a:t>Note you can record more than one. So for the </a:t>
            </a:r>
            <a:r>
              <a:rPr lang="en-US" i="1" dirty="0"/>
              <a:t>Iliad</a:t>
            </a:r>
            <a:r>
              <a:rPr lang="en-US" dirty="0"/>
              <a:t> it might be appropriate to record both “Poems” and “Epics” from the Art and Architecture Thesaurus.</a:t>
            </a:r>
          </a:p>
          <a:p>
            <a:pPr eaLnBrk="1" hangingPunct="1">
              <a:spcBef>
                <a:spcPct val="0"/>
              </a:spcBef>
            </a:pPr>
            <a:endParaRPr lang="en-US" dirty="0"/>
          </a:p>
          <a:p>
            <a:pPr eaLnBrk="1" hangingPunct="1">
              <a:spcBef>
                <a:spcPct val="0"/>
              </a:spcBef>
            </a:pPr>
            <a:r>
              <a:rPr lang="en-US" dirty="0"/>
              <a:t>380  Poems $a Epics $2 </a:t>
            </a:r>
            <a:r>
              <a:rPr lang="en-US" dirty="0" err="1"/>
              <a:t>aat</a:t>
            </a:r>
            <a:endParaRPr lang="en-US" dirty="0"/>
          </a:p>
        </p:txBody>
      </p:sp>
      <p:sp>
        <p:nvSpPr>
          <p:cNvPr id="183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F843731-0F7A-470D-8E15-06AE331E7BBD}" type="slidenum">
              <a:rPr lang="en-US" smtClean="0">
                <a:latin typeface="Arial" charset="0"/>
                <a:cs typeface="Arial" charset="0"/>
              </a:rPr>
              <a:pPr fontAlgn="base">
                <a:spcBef>
                  <a:spcPct val="0"/>
                </a:spcBef>
                <a:spcAft>
                  <a:spcPct val="0"/>
                </a:spcAft>
              </a:pPr>
              <a:t>66</a:t>
            </a:fld>
            <a:endParaRPr lang="en-US">
              <a:latin typeface="Arial" charset="0"/>
              <a:cs typeface="Arial" charset="0"/>
            </a:endParaRPr>
          </a:p>
        </p:txBody>
      </p:sp>
    </p:spTree>
    <p:extLst>
      <p:ext uri="{BB962C8B-B14F-4D97-AF65-F5344CB8AC3E}">
        <p14:creationId xmlns:p14="http://schemas.microsoft.com/office/powerpoint/2010/main" val="41805095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16, 2019: updated third </a:t>
            </a:r>
            <a:r>
              <a:rPr lang="en-US" dirty="0" err="1"/>
              <a:t>subbullet</a:t>
            </a:r>
            <a:r>
              <a:rPr lang="en-US" dirty="0"/>
              <a:t> under first bullet</a:t>
            </a:r>
          </a:p>
          <a:p>
            <a:pPr eaLnBrk="1" hangingPunct="1">
              <a:spcBef>
                <a:spcPct val="0"/>
              </a:spcBef>
            </a:pPr>
            <a:endParaRPr lang="en-US" dirty="0"/>
          </a:p>
          <a:p>
            <a:pPr eaLnBrk="1" hangingPunct="1">
              <a:spcBef>
                <a:spcPct val="0"/>
              </a:spcBef>
            </a:pPr>
            <a:r>
              <a:rPr lang="en-US" dirty="0"/>
              <a:t>Despite the definition of “earliest date associated with a work,” a range of dates may be recorded if appropriate.</a:t>
            </a:r>
          </a:p>
          <a:p>
            <a:pPr eaLnBrk="1" hangingPunct="1">
              <a:spcBef>
                <a:spcPct val="0"/>
              </a:spcBef>
            </a:pPr>
            <a:endParaRPr lang="en-US" dirty="0"/>
          </a:p>
          <a:p>
            <a:pPr eaLnBrk="1" hangingPunct="1">
              <a:spcBef>
                <a:spcPct val="0"/>
              </a:spcBef>
            </a:pPr>
            <a:r>
              <a:rPr lang="en-US" dirty="0"/>
              <a:t>There are special instructions for recording dates for musical works and legal works.</a:t>
            </a:r>
          </a:p>
          <a:p>
            <a:pPr eaLnBrk="1" hangingPunct="1">
              <a:spcBef>
                <a:spcPct val="0"/>
              </a:spcBef>
            </a:pPr>
            <a:endParaRPr lang="en-US" dirty="0"/>
          </a:p>
          <a:p>
            <a:pPr eaLnBrk="1" hangingPunct="1">
              <a:spcBef>
                <a:spcPct val="0"/>
              </a:spcBef>
            </a:pPr>
            <a:r>
              <a:rPr lang="en-US" dirty="0"/>
              <a:t>Presenter—there may be a question about how to code when only the ending date is known for a work whose creation span is greater than a year.  The caption and scope note for subfield $l in 046 reads in MARC21:</a:t>
            </a:r>
          </a:p>
          <a:p>
            <a:pPr eaLnBrk="1" hangingPunct="1">
              <a:spcBef>
                <a:spcPct val="0"/>
              </a:spcBef>
            </a:pPr>
            <a:endParaRPr lang="en-US" dirty="0"/>
          </a:p>
          <a:p>
            <a:pPr eaLnBrk="1" hangingPunct="1">
              <a:spcBef>
                <a:spcPct val="0"/>
              </a:spcBef>
            </a:pPr>
            <a:r>
              <a:rPr lang="en-US" b="1" dirty="0"/>
              <a:t>$l - Ending date created</a:t>
            </a:r>
            <a:endParaRPr lang="en-US" dirty="0"/>
          </a:p>
          <a:p>
            <a:pPr eaLnBrk="1" hangingPunct="1">
              <a:spcBef>
                <a:spcPct val="0"/>
              </a:spcBef>
            </a:pPr>
            <a:r>
              <a:rPr lang="en-US" dirty="0"/>
              <a:t>	Ending date of the date range for which the beginning date is recorded in $k.</a:t>
            </a:r>
          </a:p>
          <a:p>
            <a:pPr eaLnBrk="1" hangingPunct="1">
              <a:spcBef>
                <a:spcPct val="0"/>
              </a:spcBef>
            </a:pPr>
            <a:endParaRPr lang="en-US" dirty="0"/>
          </a:p>
          <a:p>
            <a:pPr eaLnBrk="1" hangingPunct="1">
              <a:spcBef>
                <a:spcPct val="0"/>
              </a:spcBef>
            </a:pPr>
            <a:r>
              <a:rPr lang="en-US" dirty="0"/>
              <a:t>Subfield $l is normally recorded with a corresponding subfield $k,</a:t>
            </a:r>
            <a:r>
              <a:rPr lang="en-US" baseline="0" dirty="0"/>
              <a:t> but may be recorded alone if only the ending date, and not the beginning date, is known.</a:t>
            </a:r>
            <a:endParaRPr lang="en-US" dirty="0"/>
          </a:p>
        </p:txBody>
      </p:sp>
      <p:sp>
        <p:nvSpPr>
          <p:cNvPr id="184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760F12-ACFF-4806-AF0C-21F879529F41}" type="slidenum">
              <a:rPr lang="en-US">
                <a:cs typeface="Arial" charset="0"/>
              </a:rPr>
              <a:pPr fontAlgn="base">
                <a:spcBef>
                  <a:spcPct val="0"/>
                </a:spcBef>
                <a:spcAft>
                  <a:spcPct val="0"/>
                </a:spcAft>
                <a:defRPr/>
              </a:pPr>
              <a:t>67</a:t>
            </a:fld>
            <a:endParaRPr lang="en-US">
              <a:cs typeface="Arial" charset="0"/>
            </a:endParaRPr>
          </a:p>
        </p:txBody>
      </p:sp>
    </p:spTree>
    <p:extLst>
      <p:ext uri="{BB962C8B-B14F-4D97-AF65-F5344CB8AC3E}">
        <p14:creationId xmlns:p14="http://schemas.microsoft.com/office/powerpoint/2010/main" val="13858074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December 16, 2019</a:t>
            </a:r>
          </a:p>
          <a:p>
            <a:endParaRPr lang="en-US" dirty="0"/>
          </a:p>
          <a:p>
            <a:r>
              <a:rPr lang="en-US" dirty="0"/>
              <a:t>Single date of work recorded in 046 $k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68</a:t>
            </a:fld>
            <a:endParaRPr lang="en-US"/>
          </a:p>
        </p:txBody>
      </p:sp>
    </p:spTree>
    <p:extLst>
      <p:ext uri="{BB962C8B-B14F-4D97-AF65-F5344CB8AC3E}">
        <p14:creationId xmlns:p14="http://schemas.microsoft.com/office/powerpoint/2010/main" val="26975505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7, 2019</a:t>
            </a:r>
            <a:r>
              <a:rPr lang="en-US" baseline="0" dirty="0"/>
              <a:t>: added info about subfields $o and $p</a:t>
            </a:r>
            <a:endParaRPr lang="en-US" dirty="0"/>
          </a:p>
          <a:p>
            <a:pPr eaLnBrk="1" hangingPunct="1">
              <a:spcBef>
                <a:spcPct val="0"/>
              </a:spcBef>
            </a:pPr>
            <a:endParaRPr lang="en-US" dirty="0"/>
          </a:p>
        </p:txBody>
      </p:sp>
      <p:sp>
        <p:nvSpPr>
          <p:cNvPr id="186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66316C-D78A-4B11-B105-102E70B38BC7}" type="slidenum">
              <a:rPr lang="en-US">
                <a:cs typeface="Arial" charset="0"/>
              </a:rPr>
              <a:pPr fontAlgn="base">
                <a:spcBef>
                  <a:spcPct val="0"/>
                </a:spcBef>
                <a:spcAft>
                  <a:spcPct val="0"/>
                </a:spcAft>
                <a:defRPr/>
              </a:pPr>
              <a:t>69</a:t>
            </a:fld>
            <a:endParaRPr lang="en-US">
              <a:cs typeface="Arial" charset="0"/>
            </a:endParaRPr>
          </a:p>
        </p:txBody>
      </p:sp>
    </p:spTree>
    <p:extLst>
      <p:ext uri="{BB962C8B-B14F-4D97-AF65-F5344CB8AC3E}">
        <p14:creationId xmlns:p14="http://schemas.microsoft.com/office/powerpoint/2010/main" val="16133870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3,</a:t>
            </a:r>
            <a:r>
              <a:rPr lang="en-US" baseline="0" dirty="0"/>
              <a:t> 2020: updated speaker note</a:t>
            </a:r>
          </a:p>
          <a:p>
            <a:endParaRPr lang="en-US" baseline="0" dirty="0"/>
          </a:p>
          <a:p>
            <a:r>
              <a:rPr lang="en-US" baseline="0" dirty="0"/>
              <a:t>The aggregate work “Italian opera, 1640-1770” was created between 1977 and 1984; the works contained in the aggregate were created between 1640 and 1770. Using this MARC coding we can record both the dates of the aggregate as well as the dates of the individual works within the aggregate.</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70</a:t>
            </a:fld>
            <a:endParaRPr lang="en-US"/>
          </a:p>
        </p:txBody>
      </p:sp>
    </p:spTree>
    <p:extLst>
      <p:ext uri="{BB962C8B-B14F-4D97-AF65-F5344CB8AC3E}">
        <p14:creationId xmlns:p14="http://schemas.microsoft.com/office/powerpoint/2010/main" val="28804048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updated note</a:t>
            </a:r>
          </a:p>
          <a:p>
            <a:pPr eaLnBrk="1" hangingPunct="1">
              <a:spcBef>
                <a:spcPct val="0"/>
              </a:spcBef>
            </a:pPr>
            <a:r>
              <a:rPr lang="en-US" dirty="0"/>
              <a:t>ANIMATED SLIDE: Suggested answer enters on click. </a:t>
            </a:r>
          </a:p>
          <a:p>
            <a:pPr eaLnBrk="1" hangingPunct="1">
              <a:spcBef>
                <a:spcPct val="0"/>
              </a:spcBef>
            </a:pPr>
            <a:endParaRPr lang="en-US" dirty="0"/>
          </a:p>
          <a:p>
            <a:pPr eaLnBrk="1" hangingPunct="1">
              <a:spcBef>
                <a:spcPct val="0"/>
              </a:spcBef>
            </a:pPr>
            <a:r>
              <a:rPr lang="en-US" dirty="0"/>
              <a:t>Note: in PDF handouts, the answer will already appear.</a:t>
            </a:r>
          </a:p>
        </p:txBody>
      </p:sp>
      <p:sp>
        <p:nvSpPr>
          <p:cNvPr id="188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F5804F-7542-4F24-BE5B-D7037627471A}" type="slidenum">
              <a:rPr lang="en-US">
                <a:cs typeface="Arial" charset="0"/>
              </a:rPr>
              <a:pPr fontAlgn="base">
                <a:spcBef>
                  <a:spcPct val="0"/>
                </a:spcBef>
                <a:spcAft>
                  <a:spcPct val="0"/>
                </a:spcAft>
                <a:defRPr/>
              </a:pPr>
              <a:t>71</a:t>
            </a:fld>
            <a:endParaRPr lang="en-US">
              <a:cs typeface="Arial" charset="0"/>
            </a:endParaRPr>
          </a:p>
        </p:txBody>
      </p:sp>
    </p:spTree>
    <p:extLst>
      <p:ext uri="{BB962C8B-B14F-4D97-AF65-F5344CB8AC3E}">
        <p14:creationId xmlns:p14="http://schemas.microsoft.com/office/powerpoint/2010/main" val="30226068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p:cNvSpPr>
          <p:nvPr>
            <p:ph type="sldImg"/>
          </p:nvPr>
        </p:nvSpPr>
        <p:spPr bwMode="auto">
          <a:noFill/>
          <a:ln>
            <a:solidFill>
              <a:srgbClr val="000000"/>
            </a:solidFill>
            <a:miter lim="800000"/>
            <a:headEnd/>
            <a:tailEnd/>
          </a:ln>
        </p:spPr>
      </p:sp>
      <p:sp>
        <p:nvSpPr>
          <p:cNvPr id="191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updated notes</a:t>
            </a:r>
          </a:p>
          <a:p>
            <a:pPr eaLnBrk="1" hangingPunct="1">
              <a:spcBef>
                <a:spcPct val="0"/>
              </a:spcBef>
            </a:pPr>
            <a:r>
              <a:rPr lang="en-US" dirty="0"/>
              <a:t>ANIMATED SLIDE: Suggested answer enters on click. </a:t>
            </a:r>
          </a:p>
          <a:p>
            <a:pPr eaLnBrk="1" hangingPunct="1">
              <a:spcBef>
                <a:spcPct val="0"/>
              </a:spcBef>
            </a:pPr>
            <a:r>
              <a:rPr lang="en-US" dirty="0"/>
              <a:t>Explain about BC dates.</a:t>
            </a:r>
          </a:p>
          <a:p>
            <a:pPr eaLnBrk="1" hangingPunct="1">
              <a:spcBef>
                <a:spcPct val="0"/>
              </a:spcBef>
            </a:pPr>
            <a:endParaRPr lang="en-US" dirty="0"/>
          </a:p>
          <a:p>
            <a:pPr eaLnBrk="1" hangingPunct="1">
              <a:spcBef>
                <a:spcPct val="0"/>
              </a:spcBef>
            </a:pPr>
            <a:r>
              <a:rPr lang="en-US" dirty="0"/>
              <a:t>Note: in PDF handouts, the answer will already appear.</a:t>
            </a:r>
          </a:p>
          <a:p>
            <a:pPr eaLnBrk="1" hangingPunct="1">
              <a:spcBef>
                <a:spcPct val="0"/>
              </a:spcBef>
            </a:pPr>
            <a:endParaRPr lang="en-US" dirty="0"/>
          </a:p>
          <a:p>
            <a:pPr eaLnBrk="1" hangingPunct="1">
              <a:spcBef>
                <a:spcPct val="0"/>
              </a:spcBef>
            </a:pPr>
            <a:r>
              <a:rPr lang="en-US" b="1" dirty="0"/>
              <a:t>Century</a:t>
            </a:r>
            <a:r>
              <a:rPr lang="en-US" b="1" baseline="0" dirty="0"/>
              <a:t> dates are not recorded using EDTF.</a:t>
            </a:r>
            <a:endParaRPr lang="en-US" b="1" dirty="0"/>
          </a:p>
        </p:txBody>
      </p:sp>
      <p:sp>
        <p:nvSpPr>
          <p:cNvPr id="190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BFB1DA-676A-41CD-AFE8-132003833590}" type="slidenum">
              <a:rPr lang="en-US">
                <a:cs typeface="Arial" charset="0"/>
              </a:rPr>
              <a:pPr fontAlgn="base">
                <a:spcBef>
                  <a:spcPct val="0"/>
                </a:spcBef>
                <a:spcAft>
                  <a:spcPct val="0"/>
                </a:spcAft>
                <a:defRPr/>
              </a:pPr>
              <a:t>72</a:t>
            </a:fld>
            <a:endParaRPr lang="en-US">
              <a:cs typeface="Arial" charset="0"/>
            </a:endParaRPr>
          </a:p>
        </p:txBody>
      </p:sp>
    </p:spTree>
    <p:extLst>
      <p:ext uri="{BB962C8B-B14F-4D97-AF65-F5344CB8AC3E}">
        <p14:creationId xmlns:p14="http://schemas.microsoft.com/office/powerpoint/2010/main" val="2328004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noFill/>
          <a:ln>
            <a:solidFill>
              <a:srgbClr val="000000"/>
            </a:solidFill>
            <a:miter lim="800000"/>
            <a:headEnd/>
            <a:tailEnd/>
          </a:ln>
        </p:spPr>
      </p:sp>
      <p:sp>
        <p:nvSpPr>
          <p:cNvPr id="193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11, 2024: revised speaker notes; $i is now permitted</a:t>
            </a:r>
          </a:p>
          <a:p>
            <a:pPr eaLnBrk="1" hangingPunct="1">
              <a:spcBef>
                <a:spcPct val="0"/>
              </a:spcBef>
            </a:pPr>
            <a:r>
              <a:rPr lang="en-US" dirty="0"/>
              <a:t>December 16,</a:t>
            </a:r>
            <a:r>
              <a:rPr lang="en-US" baseline="0" dirty="0"/>
              <a:t> 2019: added to sixth bullet; added speaker notes on setting in 370</a:t>
            </a:r>
            <a:endParaRPr lang="en-US" dirty="0"/>
          </a:p>
          <a:p>
            <a:pPr eaLnBrk="1" hangingPunct="1">
              <a:spcBef>
                <a:spcPct val="0"/>
              </a:spcBef>
            </a:pPr>
            <a:endParaRPr lang="en-US" dirty="0"/>
          </a:p>
          <a:p>
            <a:pPr eaLnBrk="1" hangingPunct="1">
              <a:spcBef>
                <a:spcPct val="0"/>
              </a:spcBef>
            </a:pPr>
            <a:r>
              <a:rPr lang="en-US" dirty="0"/>
              <a:t>Speaker note: It seems unlikely that a place of origin would have a start and end date, but if necessary the subfields are available.</a:t>
            </a:r>
          </a:p>
          <a:p>
            <a:pPr eaLnBrk="1" hangingPunct="1">
              <a:spcBef>
                <a:spcPct val="0"/>
              </a:spcBef>
            </a:pPr>
            <a:endParaRPr lang="en-US" dirty="0"/>
          </a:p>
          <a:p>
            <a:pPr eaLnBrk="1" hangingPunct="1">
              <a:spcBef>
                <a:spcPct val="0"/>
              </a:spcBef>
            </a:pPr>
            <a:r>
              <a:rPr lang="en-US" i="1" dirty="0"/>
              <a:t>Note:</a:t>
            </a:r>
            <a:r>
              <a:rPr lang="en-US" dirty="0"/>
              <a:t> Although the</a:t>
            </a:r>
            <a:r>
              <a:rPr lang="en-US" baseline="0" dirty="0"/>
              <a:t> slide cautions against recording setting of work in this element (370 $g), there </a:t>
            </a:r>
            <a:r>
              <a:rPr lang="en-US" i="1" baseline="0" dirty="0"/>
              <a:t>is</a:t>
            </a:r>
            <a:r>
              <a:rPr lang="en-US" i="0" baseline="0" dirty="0"/>
              <a:t> a way to record setting of a work in the 370 field, using subfield $i and $f (other associated place).  For example:</a:t>
            </a:r>
          </a:p>
          <a:p>
            <a:pPr eaLnBrk="1" hangingPunct="1">
              <a:spcBef>
                <a:spcPct val="0"/>
              </a:spcBef>
            </a:pPr>
            <a:endParaRPr lang="en-US" i="0" baseline="0" dirty="0"/>
          </a:p>
          <a:p>
            <a:pPr eaLnBrk="1" hangingPunct="1">
              <a:spcBef>
                <a:spcPct val="0"/>
              </a:spcBef>
            </a:pPr>
            <a:r>
              <a:rPr lang="en-US" i="0" baseline="0" dirty="0"/>
              <a:t>370 ## $i Setting: $f Las Vegas (Nev.) $2 </a:t>
            </a:r>
            <a:r>
              <a:rPr lang="en-US" i="0" baseline="0" dirty="0" err="1"/>
              <a:t>naf</a:t>
            </a:r>
            <a:endParaRPr lang="en-US" i="0" baseline="0" dirty="0"/>
          </a:p>
          <a:p>
            <a:pPr eaLnBrk="1" hangingPunct="1">
              <a:spcBef>
                <a:spcPct val="0"/>
              </a:spcBef>
            </a:pPr>
            <a:endParaRPr lang="en-US" i="0" baseline="0" dirty="0"/>
          </a:p>
          <a:p>
            <a:pPr eaLnBrk="1" hangingPunct="1">
              <a:spcBef>
                <a:spcPct val="0"/>
              </a:spcBef>
            </a:pPr>
            <a:r>
              <a:rPr lang="en-US" i="0" baseline="0" dirty="0"/>
              <a:t> </a:t>
            </a:r>
            <a:endParaRPr lang="en-US" dirty="0"/>
          </a:p>
        </p:txBody>
      </p:sp>
      <p:sp>
        <p:nvSpPr>
          <p:cNvPr id="192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D46480-2DCE-44E3-B28F-B2981146EFD9}" type="slidenum">
              <a:rPr lang="en-US">
                <a:cs typeface="Arial" charset="0"/>
              </a:rPr>
              <a:pPr fontAlgn="base">
                <a:spcBef>
                  <a:spcPct val="0"/>
                </a:spcBef>
                <a:spcAft>
                  <a:spcPct val="0"/>
                </a:spcAft>
                <a:defRPr/>
              </a:pPr>
              <a:t>73</a:t>
            </a:fld>
            <a:endParaRPr lang="en-US">
              <a:cs typeface="Arial" charset="0"/>
            </a:endParaRPr>
          </a:p>
        </p:txBody>
      </p:sp>
    </p:spTree>
    <p:extLst>
      <p:ext uri="{BB962C8B-B14F-4D97-AF65-F5344CB8AC3E}">
        <p14:creationId xmlns:p14="http://schemas.microsoft.com/office/powerpoint/2010/main" val="428123113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bwMode="auto">
          <a:noFill/>
          <a:ln>
            <a:solidFill>
              <a:srgbClr val="000000"/>
            </a:solidFill>
            <a:miter lim="800000"/>
            <a:headEnd/>
            <a:tailEnd/>
          </a:ln>
        </p:spPr>
      </p:sp>
      <p:sp>
        <p:nvSpPr>
          <p:cNvPr id="195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27, 2019: updated to show other vocabularies may be used besides NAF and LCSH</a:t>
            </a:r>
          </a:p>
          <a:p>
            <a:pPr eaLnBrk="1" hangingPunct="1">
              <a:spcBef>
                <a:spcPct val="0"/>
              </a:spcBef>
            </a:pPr>
            <a:endParaRPr lang="en-US" dirty="0"/>
          </a:p>
          <a:p>
            <a:pPr eaLnBrk="1" hangingPunct="1">
              <a:spcBef>
                <a:spcPct val="0"/>
              </a:spcBef>
            </a:pPr>
            <a:r>
              <a:rPr lang="en-US" dirty="0"/>
              <a:t>Speaker note: For jurisdictions</a:t>
            </a:r>
            <a:r>
              <a:rPr lang="en-US" baseline="0" dirty="0"/>
              <a:t>, use the form found in the NAF.  However, t</a:t>
            </a:r>
            <a:r>
              <a:rPr lang="en-US" dirty="0"/>
              <a:t>he place does not need to be established in LC/NACO Authority File to record it in 370. If not established, record in the form it would have taken had it been established.</a:t>
            </a:r>
          </a:p>
          <a:p>
            <a:pPr eaLnBrk="1" hangingPunct="1">
              <a:spcBef>
                <a:spcPct val="0"/>
              </a:spcBef>
            </a:pPr>
            <a:endParaRPr lang="en-US" dirty="0"/>
          </a:p>
          <a:p>
            <a:pPr eaLnBrk="1" hangingPunct="1">
              <a:spcBef>
                <a:spcPct val="0"/>
              </a:spcBef>
            </a:pPr>
            <a:r>
              <a:rPr lang="en-US" dirty="0"/>
              <a:t>For non-jurisdictions, headings found</a:t>
            </a:r>
            <a:r>
              <a:rPr lang="en-US" baseline="0" dirty="0"/>
              <a:t> in LCSH or other vocabularies (e.g., FAST, </a:t>
            </a:r>
            <a:r>
              <a:rPr lang="en-US" baseline="0" dirty="0" err="1"/>
              <a:t>MeSH</a:t>
            </a:r>
            <a:r>
              <a:rPr lang="en-US" baseline="0" dirty="0"/>
              <a:t>, </a:t>
            </a:r>
            <a:r>
              <a:rPr lang="en-US" baseline="0" dirty="0" err="1"/>
              <a:t>CaSH</a:t>
            </a:r>
            <a:r>
              <a:rPr lang="en-US" baseline="0" dirty="0"/>
              <a:t> (Canadian Subject Headings)) may also be used. The MARC 21 format for 370 $2 says: “</a:t>
            </a:r>
            <a:r>
              <a:rPr lang="en-US" dirty="0"/>
              <a:t>Code from: </a:t>
            </a:r>
            <a:r>
              <a:rPr lang="en-US" i="1" dirty="0">
                <a:hlinkClick r:id="rId3"/>
              </a:rPr>
              <a:t>Subject Heading and Term Source Codes</a:t>
            </a:r>
            <a:r>
              <a:rPr lang="en-US" dirty="0"/>
              <a:t>.”  The DCM</a:t>
            </a:r>
            <a:r>
              <a:rPr lang="en-US" baseline="0" dirty="0"/>
              <a:t> Z1 370 says: “</a:t>
            </a:r>
            <a:r>
              <a:rPr lang="en-US" dirty="0"/>
              <a:t>For non-jurisdictions, prefer names from an authorized vocabulary such as LCSH and identify the source in subfield $2. If the name is not found in an authorized vocabulary, record it in field 370 without giving a subfield $2 (it is not necessary for SACO participants to submit a subject heading proposal.)”</a:t>
            </a:r>
          </a:p>
        </p:txBody>
      </p:sp>
      <p:sp>
        <p:nvSpPr>
          <p:cNvPr id="194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947CE6-FC61-4966-998A-EBE127C31AE8}" type="slidenum">
              <a:rPr lang="en-US">
                <a:cs typeface="Arial" charset="0"/>
              </a:rPr>
              <a:pPr fontAlgn="base">
                <a:spcBef>
                  <a:spcPct val="0"/>
                </a:spcBef>
                <a:spcAft>
                  <a:spcPct val="0"/>
                </a:spcAft>
                <a:defRPr/>
              </a:pPr>
              <a:t>74</a:t>
            </a:fld>
            <a:endParaRPr lang="en-US">
              <a:cs typeface="Arial" charset="0"/>
            </a:endParaRPr>
          </a:p>
        </p:txBody>
      </p:sp>
    </p:spTree>
    <p:extLst>
      <p:ext uri="{BB962C8B-B14F-4D97-AF65-F5344CB8AC3E}">
        <p14:creationId xmlns:p14="http://schemas.microsoft.com/office/powerpoint/2010/main" val="29564046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December 16, 2019</a:t>
            </a:r>
          </a:p>
          <a:p>
            <a:endParaRPr lang="en-US" dirty="0"/>
          </a:p>
          <a:p>
            <a:r>
              <a:rPr lang="en-US" dirty="0"/>
              <a:t>Place of origin of work in 370 $g. In this example the place of origin is needed to differentiate this work from others, so it is also included in the authorized access point.</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75</a:t>
            </a:fld>
            <a:endParaRPr lang="en-US"/>
          </a:p>
        </p:txBody>
      </p:sp>
    </p:spTree>
    <p:extLst>
      <p:ext uri="{BB962C8B-B14F-4D97-AF65-F5344CB8AC3E}">
        <p14:creationId xmlns:p14="http://schemas.microsoft.com/office/powerpoint/2010/main" val="4819637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December 16, 2019</a:t>
            </a:r>
          </a:p>
          <a:p>
            <a:endParaRPr lang="en-US" dirty="0"/>
          </a:p>
          <a:p>
            <a:r>
              <a:rPr lang="en-US" dirty="0"/>
              <a:t>Place of origin of work in 370 $g. In this example the place is not needed to differentiate this work from others, so it is not included in the authorized access point.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76</a:t>
            </a:fld>
            <a:endParaRPr lang="en-US"/>
          </a:p>
        </p:txBody>
      </p:sp>
    </p:spTree>
    <p:extLst>
      <p:ext uri="{BB962C8B-B14F-4D97-AF65-F5344CB8AC3E}">
        <p14:creationId xmlns:p14="http://schemas.microsoft.com/office/powerpoint/2010/main" val="25471338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February 28, 2020: new slide to show how setting may be recorded</a:t>
            </a:r>
          </a:p>
          <a:p>
            <a:endParaRPr lang="en-US" dirty="0"/>
          </a:p>
          <a:p>
            <a:r>
              <a:rPr lang="en-US" dirty="0"/>
              <a:t>Setting is not an RDA element, but it may be recorded in work authority records by using the MARC relator term “setting” in 370 subfield $i, and a place in $c or $f.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77</a:t>
            </a:fld>
            <a:endParaRPr lang="en-US"/>
          </a:p>
        </p:txBody>
      </p:sp>
    </p:spTree>
    <p:extLst>
      <p:ext uri="{BB962C8B-B14F-4D97-AF65-F5344CB8AC3E}">
        <p14:creationId xmlns:p14="http://schemas.microsoft.com/office/powerpoint/2010/main" val="27581769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11, 2024: new slide</a:t>
            </a:r>
          </a:p>
          <a:p>
            <a:endParaRPr lang="en-US" dirty="0"/>
          </a:p>
          <a:p>
            <a:r>
              <a:rPr lang="en-US" dirty="0"/>
              <a:t>The slide shows the use of $0, $1, and $4 in field 370 (as well as other fields).  $4 contains a URI for the relationship that is specified in $i, in this case the MARC relator code URI for “setting.”  $0 is used for the URI for the authority record for the places recorded, and $1 contains the real world object URIs.</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78</a:t>
            </a:fld>
            <a:endParaRPr lang="en-US"/>
          </a:p>
        </p:txBody>
      </p:sp>
    </p:spTree>
    <p:extLst>
      <p:ext uri="{BB962C8B-B14F-4D97-AF65-F5344CB8AC3E}">
        <p14:creationId xmlns:p14="http://schemas.microsoft.com/office/powerpoint/2010/main" val="16474406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noTextEdit="1"/>
          </p:cNvSpPr>
          <p:nvPr>
            <p:ph type="sldImg"/>
          </p:nvPr>
        </p:nvSpPr>
        <p:spPr bwMode="auto">
          <a:noFill/>
          <a:ln>
            <a:solidFill>
              <a:srgbClr val="000000"/>
            </a:solidFill>
            <a:miter lim="800000"/>
            <a:headEnd/>
            <a:tailEnd/>
          </a:ln>
        </p:spPr>
      </p:sp>
      <p:sp>
        <p:nvSpPr>
          <p:cNvPr id="197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updated note</a:t>
            </a:r>
          </a:p>
          <a:p>
            <a:pPr eaLnBrk="1" hangingPunct="1">
              <a:spcBef>
                <a:spcPct val="0"/>
              </a:spcBef>
            </a:pPr>
            <a:r>
              <a:rPr lang="en-US" dirty="0"/>
              <a:t>ANIMATED SLIDE: Suggested answer enters on click.</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Note: in PDF handouts, the answer will already appear.</a:t>
            </a:r>
          </a:p>
        </p:txBody>
      </p:sp>
      <p:sp>
        <p:nvSpPr>
          <p:cNvPr id="1976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6CB6E6-9A38-444C-9948-0B637C090C2F}" type="slidenum">
              <a:rPr lang="en-US" smtClean="0">
                <a:latin typeface="Arial" charset="0"/>
                <a:cs typeface="Arial" charset="0"/>
              </a:rPr>
              <a:pPr fontAlgn="base">
                <a:spcBef>
                  <a:spcPct val="0"/>
                </a:spcBef>
                <a:spcAft>
                  <a:spcPct val="0"/>
                </a:spcAft>
              </a:pPr>
              <a:t>79</a:t>
            </a:fld>
            <a:endParaRPr lang="en-US">
              <a:latin typeface="Arial" charset="0"/>
              <a:cs typeface="Arial" charset="0"/>
            </a:endParaRPr>
          </a:p>
        </p:txBody>
      </p:sp>
    </p:spTree>
    <p:extLst>
      <p:ext uri="{BB962C8B-B14F-4D97-AF65-F5344CB8AC3E}">
        <p14:creationId xmlns:p14="http://schemas.microsoft.com/office/powerpoint/2010/main" val="39189960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noTextEdit="1"/>
          </p:cNvSpPr>
          <p:nvPr>
            <p:ph type="sldImg"/>
          </p:nvPr>
        </p:nvSpPr>
        <p:spPr bwMode="auto">
          <a:noFill/>
          <a:ln>
            <a:solidFill>
              <a:srgbClr val="000000"/>
            </a:solidFill>
            <a:miter lim="800000"/>
            <a:headEnd/>
            <a:tailEnd/>
          </a:ln>
        </p:spPr>
      </p:sp>
      <p:sp>
        <p:nvSpPr>
          <p:cNvPr id="1996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updated notes</a:t>
            </a:r>
            <a:endParaRPr lang="en-US" b="1" dirty="0"/>
          </a:p>
          <a:p>
            <a:pPr eaLnBrk="1" hangingPunct="1">
              <a:spcBef>
                <a:spcPct val="0"/>
              </a:spcBef>
            </a:pPr>
            <a:r>
              <a:rPr lang="en-US" dirty="0"/>
              <a:t>ANIMATED SLIDE: Suggested answer enters on click. </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Note: in PDF handouts, the answer will already appear.</a:t>
            </a:r>
          </a:p>
          <a:p>
            <a:pPr eaLnBrk="1" hangingPunct="1">
              <a:spcBef>
                <a:spcPct val="0"/>
              </a:spcBef>
            </a:pPr>
            <a:endParaRPr lang="en-US" dirty="0"/>
          </a:p>
          <a:p>
            <a:pPr eaLnBrk="1" hangingPunct="1">
              <a:spcBef>
                <a:spcPct val="0"/>
              </a:spcBef>
            </a:pPr>
            <a:r>
              <a:rPr lang="en-US" dirty="0"/>
              <a:t>Note: since the places</a:t>
            </a:r>
            <a:r>
              <a:rPr lang="en-US" baseline="0" dirty="0"/>
              <a:t> came from different thesauri (LCSH and NAF) they have to be recorded in separate 370 fields.</a:t>
            </a:r>
            <a:endParaRPr lang="en-US" dirty="0"/>
          </a:p>
        </p:txBody>
      </p:sp>
      <p:sp>
        <p:nvSpPr>
          <p:cNvPr id="1996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239727-652B-4FC5-9FA8-6474DA03F65F}" type="slidenum">
              <a:rPr lang="en-US" smtClean="0">
                <a:latin typeface="Arial" charset="0"/>
                <a:cs typeface="Arial" charset="0"/>
              </a:rPr>
              <a:pPr fontAlgn="base">
                <a:spcBef>
                  <a:spcPct val="0"/>
                </a:spcBef>
                <a:spcAft>
                  <a:spcPct val="0"/>
                </a:spcAft>
              </a:pPr>
              <a:t>80</a:t>
            </a:fld>
            <a:endParaRPr lang="en-US">
              <a:latin typeface="Arial" charset="0"/>
              <a:cs typeface="Arial" charset="0"/>
            </a:endParaRPr>
          </a:p>
        </p:txBody>
      </p:sp>
    </p:spTree>
    <p:extLst>
      <p:ext uri="{BB962C8B-B14F-4D97-AF65-F5344CB8AC3E}">
        <p14:creationId xmlns:p14="http://schemas.microsoft.com/office/powerpoint/2010/main" val="42200467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bwMode="auto">
          <a:noFill/>
          <a:ln>
            <a:solidFill>
              <a:srgbClr val="000000"/>
            </a:solidFill>
            <a:miter lim="800000"/>
            <a:headEnd/>
            <a:tailEnd/>
          </a:ln>
        </p:spPr>
      </p:sp>
      <p:sp>
        <p:nvSpPr>
          <p:cNvPr id="201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Updated Novembe</a:t>
            </a:r>
            <a:r>
              <a:rPr lang="en-US" baseline="0" dirty="0"/>
              <a:t>r 13, 2014</a:t>
            </a:r>
            <a:endParaRPr lang="en-US" dirty="0"/>
          </a:p>
          <a:p>
            <a:pPr eaLnBrk="1" hangingPunct="1">
              <a:spcBef>
                <a:spcPct val="0"/>
              </a:spcBef>
            </a:pPr>
            <a:endParaRPr lang="en-US" dirty="0"/>
          </a:p>
          <a:p>
            <a:pPr eaLnBrk="1" hangingPunct="1">
              <a:spcBef>
                <a:spcPct val="0"/>
              </a:spcBef>
            </a:pPr>
            <a:r>
              <a:rPr lang="en-US" dirty="0"/>
              <a:t>“Qualified genre/form terms” would be something like “Anglo-Saxon poem”, which would differentiate one poem from another poem with the same preferred title that was in a different language, like “Middle High German poem.”   The surnames of the directors might be used as a differentiating element for two films with the same title that were released in the same year.  </a:t>
            </a:r>
            <a:endParaRPr lang="en-US" b="1" dirty="0"/>
          </a:p>
        </p:txBody>
      </p:sp>
      <p:sp>
        <p:nvSpPr>
          <p:cNvPr id="200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78A6E3-DBBC-4E8B-94DF-A56D85129206}" type="slidenum">
              <a:rPr lang="en-US">
                <a:cs typeface="Arial" charset="0"/>
              </a:rPr>
              <a:pPr fontAlgn="base">
                <a:spcBef>
                  <a:spcPct val="0"/>
                </a:spcBef>
                <a:spcAft>
                  <a:spcPct val="0"/>
                </a:spcAft>
                <a:defRPr/>
              </a:pPr>
              <a:t>81</a:t>
            </a:fld>
            <a:endParaRPr lang="en-US">
              <a:cs typeface="Arial" charset="0"/>
            </a:endParaRPr>
          </a:p>
        </p:txBody>
      </p:sp>
    </p:spTree>
    <p:extLst>
      <p:ext uri="{BB962C8B-B14F-4D97-AF65-F5344CB8AC3E}">
        <p14:creationId xmlns:p14="http://schemas.microsoft.com/office/powerpoint/2010/main" val="42743384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p:cNvSpPr>
            <a:spLocks noGrp="1" noRot="1" noChangeAspect="1"/>
          </p:cNvSpPr>
          <p:nvPr>
            <p:ph type="sldImg"/>
          </p:nvPr>
        </p:nvSpPr>
        <p:spPr bwMode="auto">
          <a:noFill/>
          <a:ln>
            <a:solidFill>
              <a:srgbClr val="000000"/>
            </a:solidFill>
            <a:miter lim="800000"/>
            <a:headEnd/>
            <a:tailEnd/>
          </a:ln>
        </p:spPr>
      </p:sp>
      <p:sp>
        <p:nvSpPr>
          <p:cNvPr id="203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28, 2020: corrected $2 coding in 380 of second example</a:t>
            </a:r>
          </a:p>
          <a:p>
            <a:pPr eaLnBrk="1" hangingPunct="1">
              <a:spcBef>
                <a:spcPct val="0"/>
              </a:spcBef>
            </a:pPr>
            <a:r>
              <a:rPr lang="en-US" dirty="0"/>
              <a:t>December 16, 2019: deleted uncontrolled “Motion picture” in 380, since PCC policy is to prefer controlled vocabulary; added second example of series (common use of other distinguishing characteristic as a qualifier)</a:t>
            </a:r>
          </a:p>
          <a:p>
            <a:pPr eaLnBrk="1" hangingPunct="1">
              <a:spcBef>
                <a:spcPct val="0"/>
              </a:spcBef>
            </a:pPr>
            <a:r>
              <a:rPr lang="en-US" dirty="0"/>
              <a:t>September</a:t>
            </a:r>
            <a:r>
              <a:rPr lang="en-US" baseline="0" dirty="0"/>
              <a:t> 17, 2018: moved $w to beginning of 500 field</a:t>
            </a:r>
            <a:endParaRPr lang="en-US" dirty="0"/>
          </a:p>
          <a:p>
            <a:pPr eaLnBrk="1" hangingPunct="1">
              <a:spcBef>
                <a:spcPct val="0"/>
              </a:spcBef>
            </a:pPr>
            <a:r>
              <a:rPr lang="en-US" dirty="0"/>
              <a:t>March 22, 2017: added controlled</a:t>
            </a:r>
            <a:r>
              <a:rPr lang="en-US" baseline="0" dirty="0"/>
              <a:t> vocabulary to 380, added $a’s for consistency with other example</a:t>
            </a:r>
            <a:endParaRPr lang="en-US" dirty="0"/>
          </a:p>
          <a:p>
            <a:pPr eaLnBrk="1" hangingPunct="1">
              <a:spcBef>
                <a:spcPct val="0"/>
              </a:spcBef>
            </a:pPr>
            <a:endParaRPr lang="en-US" dirty="0"/>
          </a:p>
          <a:p>
            <a:pPr eaLnBrk="1" hangingPunct="1">
              <a:spcBef>
                <a:spcPct val="0"/>
              </a:spcBef>
            </a:pPr>
            <a:r>
              <a:rPr lang="en-US" dirty="0"/>
              <a:t>Note also the date and the form of work in this example. All three elements were required in this case to distinguish this work from other works with the same title.</a:t>
            </a:r>
          </a:p>
        </p:txBody>
      </p:sp>
      <p:sp>
        <p:nvSpPr>
          <p:cNvPr id="202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9E855D-21EB-484F-983D-ED1891DA773B}" type="slidenum">
              <a:rPr lang="en-US">
                <a:cs typeface="Arial" charset="0"/>
              </a:rPr>
              <a:pPr fontAlgn="base">
                <a:spcBef>
                  <a:spcPct val="0"/>
                </a:spcBef>
                <a:spcAft>
                  <a:spcPct val="0"/>
                </a:spcAft>
                <a:defRPr/>
              </a:pPr>
              <a:t>82</a:t>
            </a:fld>
            <a:endParaRPr lang="en-US">
              <a:cs typeface="Arial" charset="0"/>
            </a:endParaRPr>
          </a:p>
        </p:txBody>
      </p:sp>
    </p:spTree>
    <p:extLst>
      <p:ext uri="{BB962C8B-B14F-4D97-AF65-F5344CB8AC3E}">
        <p14:creationId xmlns:p14="http://schemas.microsoft.com/office/powerpoint/2010/main" val="360954826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Image Placeholder 1"/>
          <p:cNvSpPr>
            <a:spLocks noGrp="1" noRot="1" noChangeAspect="1"/>
          </p:cNvSpPr>
          <p:nvPr>
            <p:ph type="sldImg"/>
          </p:nvPr>
        </p:nvSpPr>
        <p:spPr bwMode="auto">
          <a:noFill/>
          <a:ln>
            <a:solidFill>
              <a:srgbClr val="000000"/>
            </a:solidFill>
            <a:miter lim="800000"/>
            <a:headEnd/>
            <a:tailEnd/>
          </a:ln>
        </p:spPr>
      </p:sp>
      <p:sp>
        <p:nvSpPr>
          <p:cNvPr id="2058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added controlled vocabulary to 380,</a:t>
            </a:r>
            <a:r>
              <a:rPr lang="en-US" baseline="0" dirty="0"/>
              <a:t> reordered fields, revised speaker notes</a:t>
            </a:r>
            <a:endParaRPr lang="en-US" dirty="0"/>
          </a:p>
          <a:p>
            <a:pPr eaLnBrk="1" hangingPunct="1">
              <a:spcBef>
                <a:spcPct val="0"/>
              </a:spcBef>
            </a:pPr>
            <a:endParaRPr lang="en-US" dirty="0"/>
          </a:p>
          <a:p>
            <a:pPr eaLnBrk="1" hangingPunct="1">
              <a:spcBef>
                <a:spcPct val="0"/>
              </a:spcBef>
            </a:pPr>
            <a:r>
              <a:rPr lang="en-US" dirty="0"/>
              <a:t>Note also the dates, the place of origin, and the form of work in this example. In this case other distinguishing characteristic was not needed to distinguish this work from others, but it may be included in the record anyway.</a:t>
            </a:r>
          </a:p>
          <a:p>
            <a:pPr eaLnBrk="1" hangingPunct="1">
              <a:spcBef>
                <a:spcPct val="0"/>
              </a:spcBef>
            </a:pPr>
            <a:endParaRPr lang="en-US" dirty="0"/>
          </a:p>
          <a:p>
            <a:pPr eaLnBrk="1" hangingPunct="1">
              <a:spcBef>
                <a:spcPct val="0"/>
              </a:spcBef>
            </a:pPr>
            <a:r>
              <a:rPr lang="en-US" dirty="0"/>
              <a:t>Note: if speaker wishes to comment on this, no LCSH term was adequate for the form.</a:t>
            </a:r>
          </a:p>
          <a:p>
            <a:pPr eaLnBrk="1" hangingPunct="1">
              <a:spcBef>
                <a:spcPct val="0"/>
              </a:spcBef>
            </a:pPr>
            <a:endParaRPr lang="en-US" dirty="0"/>
          </a:p>
        </p:txBody>
      </p:sp>
      <p:sp>
        <p:nvSpPr>
          <p:cNvPr id="204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330EDC-0277-4FEF-B5C2-0A1EC45E3CE2}" type="slidenum">
              <a:rPr lang="en-US">
                <a:cs typeface="Arial" charset="0"/>
              </a:rPr>
              <a:pPr fontAlgn="base">
                <a:spcBef>
                  <a:spcPct val="0"/>
                </a:spcBef>
                <a:spcAft>
                  <a:spcPct val="0"/>
                </a:spcAft>
                <a:defRPr/>
              </a:pPr>
              <a:t>83</a:t>
            </a:fld>
            <a:endParaRPr lang="en-US">
              <a:cs typeface="Arial" charset="0"/>
            </a:endParaRPr>
          </a:p>
        </p:txBody>
      </p:sp>
    </p:spTree>
    <p:extLst>
      <p:ext uri="{BB962C8B-B14F-4D97-AF65-F5344CB8AC3E}">
        <p14:creationId xmlns:p14="http://schemas.microsoft.com/office/powerpoint/2010/main" val="21086970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bwMode="auto">
          <a:noFill/>
          <a:ln>
            <a:solidFill>
              <a:srgbClr val="000000"/>
            </a:solidFill>
            <a:miter lim="800000"/>
            <a:headEnd/>
            <a:tailEnd/>
          </a:ln>
        </p:spPr>
      </p:sp>
      <p:sp>
        <p:nvSpPr>
          <p:cNvPr id="2078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History of the work is not recorded as part of an access point.   An example of the last point under the narrative bullet would be the example in RDA of the Book of the Dead, where this access point is used to name a corpus of works that varies in size and content from one manifestation to the next. </a:t>
            </a:r>
          </a:p>
        </p:txBody>
      </p:sp>
      <p:sp>
        <p:nvSpPr>
          <p:cNvPr id="206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50B3D1-AC4F-41C3-8BC7-ACF426AF1F67}" type="slidenum">
              <a:rPr lang="en-US">
                <a:cs typeface="Arial" charset="0"/>
              </a:rPr>
              <a:pPr fontAlgn="base">
                <a:spcBef>
                  <a:spcPct val="0"/>
                </a:spcBef>
                <a:spcAft>
                  <a:spcPct val="0"/>
                </a:spcAft>
                <a:defRPr/>
              </a:pPr>
              <a:t>84</a:t>
            </a:fld>
            <a:endParaRPr lang="en-US">
              <a:cs typeface="Arial" charset="0"/>
            </a:endParaRPr>
          </a:p>
        </p:txBody>
      </p:sp>
    </p:spTree>
    <p:extLst>
      <p:ext uri="{BB962C8B-B14F-4D97-AF65-F5344CB8AC3E}">
        <p14:creationId xmlns:p14="http://schemas.microsoft.com/office/powerpoint/2010/main" val="18997681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noFill/>
          <a:ln>
            <a:solidFill>
              <a:srgbClr val="000000"/>
            </a:solidFill>
            <a:miter lim="800000"/>
            <a:headEnd/>
            <a:tailEnd/>
          </a:ln>
        </p:spPr>
      </p:sp>
      <p:sp>
        <p:nvSpPr>
          <p:cNvPr id="209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Updated March 22, 2017</a:t>
            </a:r>
          </a:p>
          <a:p>
            <a:pPr eaLnBrk="1" hangingPunct="1">
              <a:spcBef>
                <a:spcPct val="0"/>
              </a:spcBef>
            </a:pPr>
            <a:endParaRPr lang="en-US" dirty="0"/>
          </a:p>
        </p:txBody>
      </p:sp>
      <p:sp>
        <p:nvSpPr>
          <p:cNvPr id="208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DAE483-0BD2-42F2-A0BC-AA7B881F47DC}" type="slidenum">
              <a:rPr lang="en-US">
                <a:cs typeface="Arial" charset="0"/>
              </a:rPr>
              <a:pPr fontAlgn="base">
                <a:spcBef>
                  <a:spcPct val="0"/>
                </a:spcBef>
                <a:spcAft>
                  <a:spcPct val="0"/>
                </a:spcAft>
                <a:defRPr/>
              </a:pPr>
              <a:t>85</a:t>
            </a:fld>
            <a:endParaRPr lang="en-US">
              <a:cs typeface="Arial" charset="0"/>
            </a:endParaRPr>
          </a:p>
        </p:txBody>
      </p:sp>
    </p:spTree>
    <p:extLst>
      <p:ext uri="{BB962C8B-B14F-4D97-AF65-F5344CB8AC3E}">
        <p14:creationId xmlns:p14="http://schemas.microsoft.com/office/powerpoint/2010/main" val="27887091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Dec. 23,</a:t>
            </a:r>
            <a:r>
              <a:rPr lang="en-US" baseline="0" dirty="0"/>
              <a:t> 2020: </a:t>
            </a:r>
            <a:r>
              <a:rPr lang="en-US" dirty="0"/>
              <a:t>Edited speaker notes to remove references to 024 moratorium;</a:t>
            </a:r>
            <a:r>
              <a:rPr lang="en-US" baseline="0" dirty="0"/>
              <a:t> deleted asterisk from slide.</a:t>
            </a:r>
          </a:p>
          <a:p>
            <a:pPr eaLnBrk="1" hangingPunct="1">
              <a:spcBef>
                <a:spcPct val="0"/>
              </a:spcBef>
            </a:pPr>
            <a:r>
              <a:rPr lang="en-US" dirty="0"/>
              <a:t>March 5, 2020: Updated notes.</a:t>
            </a:r>
          </a:p>
          <a:p>
            <a:pPr eaLnBrk="1" hangingPunct="1">
              <a:spcBef>
                <a:spcPct val="0"/>
              </a:spcBef>
            </a:pPr>
            <a:endParaRPr lang="en-US" baseline="0" dirty="0"/>
          </a:p>
          <a:p>
            <a:pPr eaLnBrk="1" hangingPunct="1">
              <a:spcBef>
                <a:spcPct val="0"/>
              </a:spcBef>
            </a:pPr>
            <a:r>
              <a:rPr lang="en-US" dirty="0"/>
              <a:t>ISTC = International Standard Text Code</a:t>
            </a:r>
          </a:p>
          <a:p>
            <a:pPr eaLnBrk="1" hangingPunct="1">
              <a:spcBef>
                <a:spcPct val="0"/>
              </a:spcBef>
            </a:pPr>
            <a:r>
              <a:rPr lang="en-US" dirty="0"/>
              <a:t>ISWC = International Standard Musical Work Code</a:t>
            </a:r>
          </a:p>
          <a:p>
            <a:pPr eaLnBrk="1" hangingPunct="1">
              <a:spcBef>
                <a:spcPct val="0"/>
              </a:spcBef>
            </a:pPr>
            <a:r>
              <a:rPr lang="en-US" dirty="0"/>
              <a:t>ISAN = International Standard Audiovisual Number</a:t>
            </a:r>
          </a:p>
          <a:p>
            <a:pPr eaLnBrk="1" hangingPunct="1">
              <a:spcBef>
                <a:spcPct val="0"/>
              </a:spcBef>
            </a:pPr>
            <a:r>
              <a:rPr lang="en-US" dirty="0"/>
              <a:t>ISRC = International Standard Recording Code</a:t>
            </a:r>
          </a:p>
          <a:p>
            <a:pPr eaLnBrk="1" hangingPunct="1">
              <a:spcBef>
                <a:spcPct val="0"/>
              </a:spcBef>
            </a:pPr>
            <a:endParaRPr lang="en-US"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86</a:t>
            </a:fld>
            <a:endParaRPr lang="en-US">
              <a:cs typeface="Arial" charset="0"/>
            </a:endParaRPr>
          </a:p>
        </p:txBody>
      </p:sp>
    </p:spTree>
    <p:extLst>
      <p:ext uri="{BB962C8B-B14F-4D97-AF65-F5344CB8AC3E}">
        <p14:creationId xmlns:p14="http://schemas.microsoft.com/office/powerpoint/2010/main" val="9003687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October 11, 2024: updated notes to indicate that the 667 field is no longer required and may be deleted</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August 16, 2023: updated notes to indicate that 024 field URIs may be added. </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Dec. 23,</a:t>
            </a:r>
            <a:r>
              <a:rPr lang="en-US" baseline="0" dirty="0"/>
              <a:t> 2020: </a:t>
            </a:r>
            <a:r>
              <a:rPr lang="en-US" dirty="0"/>
              <a:t>Edited speaker notes to remove references to 024 moratorium</a:t>
            </a:r>
            <a:r>
              <a:rPr lang="en-US" baseline="0" dirty="0"/>
              <a:t>, deleted asterisk from slide, and added “Field” to slide title.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28, 2020: updated screenshot and notes.</a:t>
            </a:r>
          </a:p>
          <a:p>
            <a:pPr eaLnBrk="1" hangingPunct="1">
              <a:spcBef>
                <a:spcPct val="0"/>
              </a:spcBef>
            </a:pPr>
            <a:endParaRPr lang="en-US" baseline="0" dirty="0">
              <a:latin typeface="+mn-lt"/>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latin typeface="+mn-lt"/>
              </a:rPr>
              <a:t>NACO catalogers may add URIs to the 024 field following the guidance at: </a:t>
            </a:r>
            <a:r>
              <a:rPr lang="en-US" b="0" i="0" u="sng" dirty="0">
                <a:solidFill>
                  <a:srgbClr val="3366CC"/>
                </a:solidFill>
                <a:effectLst/>
                <a:latin typeface="+mn-lt"/>
                <a:hlinkClick r:id="rId3"/>
              </a:rPr>
              <a:t>NACO 024 Best Practices Guidelines</a:t>
            </a:r>
            <a:r>
              <a:rPr lang="en-US" b="0" i="0" u="sng" dirty="0">
                <a:solidFill>
                  <a:srgbClr val="3366CC"/>
                </a:solidFill>
                <a:effectLst/>
                <a:latin typeface="+mn-lt"/>
              </a:rPr>
              <a:t>.</a:t>
            </a:r>
            <a:endParaRPr lang="en-US" dirty="0">
              <a:latin typeface="+mn-lt"/>
            </a:endParaRPr>
          </a:p>
          <a:p>
            <a:pPr eaLnBrk="1" hangingPunct="1">
              <a:spcBef>
                <a:spcPct val="0"/>
              </a:spcBef>
            </a:pPr>
            <a:r>
              <a:rPr lang="en-US" dirty="0"/>
              <a:t>The 667 note shown in the slide, which was used during the URIs in MARC Pilot project, is no longer required, and may be deleted from records when they are being revised for any reason.</a:t>
            </a:r>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87</a:t>
            </a:fld>
            <a:endParaRPr lang="en-US">
              <a:cs typeface="Arial" charset="0"/>
            </a:endParaRPr>
          </a:p>
        </p:txBody>
      </p:sp>
    </p:spTree>
    <p:extLst>
      <p:ext uri="{BB962C8B-B14F-4D97-AF65-F5344CB8AC3E}">
        <p14:creationId xmlns:p14="http://schemas.microsoft.com/office/powerpoint/2010/main" val="23663109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bwMode="auto">
          <a:noFill/>
          <a:ln>
            <a:solidFill>
              <a:srgbClr val="000000"/>
            </a:solidFill>
            <a:miter lim="800000"/>
            <a:headEnd/>
            <a:tailEnd/>
          </a:ln>
        </p:spPr>
      </p:sp>
      <p:sp>
        <p:nvSpPr>
          <p:cNvPr id="211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28, 2024: revised speaker notes</a:t>
            </a:r>
          </a:p>
          <a:p>
            <a:pPr eaLnBrk="1" hangingPunct="1">
              <a:spcBef>
                <a:spcPct val="0"/>
              </a:spcBef>
            </a:pPr>
            <a:r>
              <a:rPr lang="en-US" dirty="0"/>
              <a:t>February 29, 2020: added to speaker notes</a:t>
            </a:r>
          </a:p>
          <a:p>
            <a:pPr eaLnBrk="1" hangingPunct="1">
              <a:spcBef>
                <a:spcPct val="0"/>
              </a:spcBef>
            </a:pPr>
            <a:endParaRPr lang="en-US" dirty="0"/>
          </a:p>
          <a:p>
            <a:pPr eaLnBrk="1" hangingPunct="1">
              <a:spcBef>
                <a:spcPct val="0"/>
              </a:spcBef>
            </a:pPr>
            <a:r>
              <a:rPr lang="en-US" baseline="0" dirty="0"/>
              <a:t>LCDGT has been developed for use in these fields.  The LCDGT manual provides guidance of assigning audience and creator/contributor characteristics: https://www.loc.gov/aba/publications/FreeLCDGT/freelcdgt.html</a:t>
            </a:r>
          </a:p>
          <a:p>
            <a:pPr eaLnBrk="1" hangingPunct="1">
              <a:spcBef>
                <a:spcPct val="0"/>
              </a:spcBef>
            </a:pPr>
            <a:endParaRPr lang="en-US" baseline="0" dirty="0"/>
          </a:p>
          <a:p>
            <a:pPr eaLnBrk="1" hangingPunct="1">
              <a:spcBef>
                <a:spcPct val="0"/>
              </a:spcBef>
            </a:pPr>
            <a:r>
              <a:rPr lang="en-US" baseline="0" dirty="0"/>
              <a:t>The DCM Z1 for fields 385 and 386 also provides guidance.</a:t>
            </a:r>
            <a:endParaRPr lang="en-US" dirty="0"/>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E5D848-5BA9-4037-9BB1-C6C14E97E8A9}" type="slidenum">
              <a:rPr lang="en-US">
                <a:cs typeface="Arial" charset="0"/>
              </a:rPr>
              <a:pPr fontAlgn="base">
                <a:spcBef>
                  <a:spcPct val="0"/>
                </a:spcBef>
                <a:spcAft>
                  <a:spcPct val="0"/>
                </a:spcAft>
                <a:defRPr/>
              </a:pPr>
              <a:t>88</a:t>
            </a:fld>
            <a:endParaRPr lang="en-US">
              <a:cs typeface="Arial" charset="0"/>
            </a:endParaRPr>
          </a:p>
        </p:txBody>
      </p:sp>
    </p:spTree>
    <p:extLst>
      <p:ext uri="{BB962C8B-B14F-4D97-AF65-F5344CB8AC3E}">
        <p14:creationId xmlns:p14="http://schemas.microsoft.com/office/powerpoint/2010/main" val="10232642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August 16, 2023: updated notes to indicate that subfield $0/$1 may be added by NACO participants. </a:t>
            </a:r>
          </a:p>
          <a:p>
            <a:pPr defTabSz="904067">
              <a:defRPr/>
            </a:pPr>
            <a:r>
              <a:rPr lang="en-US" dirty="0"/>
              <a:t>March 5, 2020: updated</a:t>
            </a:r>
            <a:r>
              <a:rPr lang="en-US" baseline="0" dirty="0"/>
              <a:t> speaker notes for $0 and $1</a:t>
            </a:r>
            <a:endParaRPr lang="en-US" dirty="0"/>
          </a:p>
          <a:p>
            <a:endParaRPr lang="en-US" b="1" dirty="0"/>
          </a:p>
          <a:p>
            <a:r>
              <a:rPr lang="en-US" b="1" dirty="0"/>
              <a:t>Field Definition</a:t>
            </a:r>
            <a:r>
              <a:rPr lang="en-US" b="1" baseline="0" dirty="0"/>
              <a:t> and Scope</a:t>
            </a:r>
          </a:p>
          <a:p>
            <a:endParaRPr lang="en-US" baseline="0" dirty="0"/>
          </a:p>
          <a:p>
            <a:r>
              <a:rPr lang="en-US" dirty="0"/>
              <a:t>A category of persons for which a resource is intended or a category of persons representing the intellectual level for which the content of a resource is considered appropriate.</a:t>
            </a:r>
          </a:p>
          <a:p>
            <a:endParaRPr lang="en-US" dirty="0"/>
          </a:p>
          <a:p>
            <a:r>
              <a:rPr lang="en-US" dirty="0"/>
              <a:t>If a demographic group is not specified then multiple audience characteristics from the same source vocabulary or code list may be recorded in the same field in separate occurrences of subfield $a and subfield $b. If a demographic group is specified then the characteristics in the field must all come from the same group. Terms from different source vocabularies are recorded in separate occurrences of the field.</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NACO catalogers may add </a:t>
            </a:r>
            <a:r>
              <a:rPr lang="en-CA" dirty="0"/>
              <a:t>subfields $0 and $1 to NACO authority records. Follow the guidance and examples in </a:t>
            </a:r>
            <a:r>
              <a:rPr lang="en-US" b="0" i="0" u="sng" dirty="0">
                <a:solidFill>
                  <a:srgbClr val="3366CC"/>
                </a:solidFill>
                <a:effectLst/>
                <a:latin typeface="+mn-lt"/>
                <a:hlinkClick r:id="rId3"/>
              </a:rPr>
              <a:t>NACO 024 Best Practices Guidelines</a:t>
            </a:r>
            <a:r>
              <a:rPr lang="en-US" b="0" i="0" u="sng" dirty="0">
                <a:solidFill>
                  <a:srgbClr val="3366CC"/>
                </a:solidFill>
                <a:effectLst/>
                <a:latin typeface="+mn-lt"/>
              </a:rPr>
              <a:t>.</a:t>
            </a:r>
            <a:endParaRPr lang="en-US" dirty="0">
              <a:latin typeface="+mn-lt"/>
            </a:endParaRPr>
          </a:p>
          <a:p>
            <a:r>
              <a:rPr lang="en-CA" dirty="0"/>
              <a:t> </a:t>
            </a:r>
            <a:endParaRPr lang="en-US" dirty="0"/>
          </a:p>
        </p:txBody>
      </p:sp>
      <p:sp>
        <p:nvSpPr>
          <p:cNvPr id="4" name="Slide Number Placeholder 3"/>
          <p:cNvSpPr>
            <a:spLocks noGrp="1"/>
          </p:cNvSpPr>
          <p:nvPr>
            <p:ph type="sldNum" sz="quarter" idx="10"/>
          </p:nvPr>
        </p:nvSpPr>
        <p:spPr/>
        <p:txBody>
          <a:bodyPr/>
          <a:lstStyle/>
          <a:p>
            <a:fld id="{0BC55EB1-DAB9-426B-9EAA-9BB0C6C1FD86}" type="slidenum">
              <a:rPr lang="en-US" smtClean="0"/>
              <a:t>89</a:t>
            </a:fld>
            <a:endParaRPr lang="en-US"/>
          </a:p>
        </p:txBody>
      </p:sp>
    </p:spTree>
    <p:extLst>
      <p:ext uri="{BB962C8B-B14F-4D97-AF65-F5344CB8AC3E}">
        <p14:creationId xmlns:p14="http://schemas.microsoft.com/office/powerpoint/2010/main" val="19944323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August 16, 2023: updated notes to indicate that subfield $0/$1 may be added by NACO participants. </a:t>
            </a:r>
          </a:p>
          <a:p>
            <a:pPr defTabSz="904067">
              <a:defRPr/>
            </a:pPr>
            <a:r>
              <a:rPr lang="en-US" dirty="0"/>
              <a:t>March 5, 2020: updated slide and note about $0, $1, and $4</a:t>
            </a:r>
          </a:p>
          <a:p>
            <a:pPr defTabSz="904067">
              <a:defRPr/>
            </a:pPr>
            <a:endParaRPr lang="en-US" b="1" dirty="0"/>
          </a:p>
          <a:p>
            <a:r>
              <a:rPr lang="en-US" b="1" dirty="0"/>
              <a:t>Field Definition</a:t>
            </a:r>
            <a:r>
              <a:rPr lang="en-US" b="1" baseline="0" dirty="0"/>
              <a:t> and Scope</a:t>
            </a:r>
          </a:p>
          <a:p>
            <a:endParaRPr lang="en-US" baseline="0" dirty="0"/>
          </a:p>
          <a:p>
            <a:r>
              <a:rPr lang="en-US" dirty="0"/>
              <a:t>A group category to which the creator(s) of a work or compilation of works, or the contributor(s) to an expression or compilation of expressions, belongs.</a:t>
            </a:r>
          </a:p>
          <a:p>
            <a:endParaRPr lang="en-US" dirty="0"/>
          </a:p>
          <a:p>
            <a:r>
              <a:rPr lang="en-US" dirty="0"/>
              <a:t>If a demographic group is not specified then multiple creator/contributor group categories from the same source vocabulary or code list may be recorded in the same field in separate occurrences of subfield $a and subfield $b. If a demographic group is specified then the categories in the field must all come from the same group. Terms from different source vocabularies are recorded in separate occurrences of the field.</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NACO catalogers may add </a:t>
            </a:r>
            <a:r>
              <a:rPr lang="en-CA" dirty="0"/>
              <a:t>subfields $0 and $1 to NACO authority records. Follow the guidance and examples in </a:t>
            </a:r>
            <a:r>
              <a:rPr lang="en-US" b="0" i="0" u="sng" dirty="0">
                <a:solidFill>
                  <a:srgbClr val="3366CC"/>
                </a:solidFill>
                <a:effectLst/>
                <a:latin typeface="+mn-lt"/>
                <a:hlinkClick r:id="rId3"/>
              </a:rPr>
              <a:t>NACO 024 Best Practices Guidelines</a:t>
            </a:r>
            <a:r>
              <a:rPr lang="en-US" b="0" i="0" u="sng" dirty="0">
                <a:solidFill>
                  <a:srgbClr val="3366CC"/>
                </a:solidFill>
                <a:effectLst/>
                <a:latin typeface="+mn-lt"/>
              </a:rPr>
              <a:t>.</a:t>
            </a:r>
            <a:endParaRPr lang="en-US" dirty="0">
              <a:latin typeface="+mn-lt"/>
            </a:endParaRPr>
          </a:p>
          <a:p>
            <a:r>
              <a:rPr lang="en-CA" dirty="0"/>
              <a:t> </a:t>
            </a:r>
            <a:endParaRPr lang="en-US" dirty="0"/>
          </a:p>
        </p:txBody>
      </p:sp>
      <p:sp>
        <p:nvSpPr>
          <p:cNvPr id="4" name="Slide Number Placeholder 3"/>
          <p:cNvSpPr>
            <a:spLocks noGrp="1"/>
          </p:cNvSpPr>
          <p:nvPr>
            <p:ph type="sldNum" sz="quarter" idx="10"/>
          </p:nvPr>
        </p:nvSpPr>
        <p:spPr/>
        <p:txBody>
          <a:bodyPr/>
          <a:lstStyle/>
          <a:p>
            <a:fld id="{0BC55EB1-DAB9-426B-9EAA-9BB0C6C1FD86}" type="slidenum">
              <a:rPr lang="en-US" smtClean="0"/>
              <a:t>90</a:t>
            </a:fld>
            <a:endParaRPr lang="en-US"/>
          </a:p>
        </p:txBody>
      </p:sp>
    </p:spTree>
    <p:extLst>
      <p:ext uri="{BB962C8B-B14F-4D97-AF65-F5344CB8AC3E}">
        <p14:creationId xmlns:p14="http://schemas.microsoft.com/office/powerpoint/2010/main" val="239964532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March 22, 2017</a:t>
            </a:r>
          </a:p>
          <a:p>
            <a:endParaRPr lang="en-US" dirty="0"/>
          </a:p>
          <a:p>
            <a:pPr defTabSz="904067">
              <a:defRPr/>
            </a:pPr>
            <a:r>
              <a:rPr lang="en-US" dirty="0"/>
              <a:t>See http://www.loc.gov/standards/valuelist/lcdgt.html for the demographic group terms and codes.</a:t>
            </a:r>
          </a:p>
        </p:txBody>
      </p:sp>
      <p:sp>
        <p:nvSpPr>
          <p:cNvPr id="4" name="Slide Number Placeholder 3"/>
          <p:cNvSpPr>
            <a:spLocks noGrp="1"/>
          </p:cNvSpPr>
          <p:nvPr>
            <p:ph type="sldNum" sz="quarter" idx="10"/>
          </p:nvPr>
        </p:nvSpPr>
        <p:spPr/>
        <p:txBody>
          <a:bodyPr/>
          <a:lstStyle/>
          <a:p>
            <a:fld id="{0BC55EB1-DAB9-426B-9EAA-9BB0C6C1FD86}" type="slidenum">
              <a:rPr lang="en-US" smtClean="0"/>
              <a:t>91</a:t>
            </a:fld>
            <a:endParaRPr lang="en-US"/>
          </a:p>
        </p:txBody>
      </p:sp>
    </p:spTree>
    <p:extLst>
      <p:ext uri="{BB962C8B-B14F-4D97-AF65-F5344CB8AC3E}">
        <p14:creationId xmlns:p14="http://schemas.microsoft.com/office/powerpoint/2010/main" val="173919903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March 22, 2017</a:t>
            </a:r>
          </a:p>
          <a:p>
            <a:endParaRPr lang="en-US" dirty="0"/>
          </a:p>
          <a:p>
            <a:r>
              <a:rPr lang="en-US" dirty="0"/>
              <a:t>These</a:t>
            </a:r>
            <a:r>
              <a:rPr lang="en-US" baseline="0" dirty="0"/>
              <a:t> are the terms and codes that currently may be used in subfields $m and $n of fields 385 and 386.</a:t>
            </a:r>
          </a:p>
        </p:txBody>
      </p:sp>
      <p:sp>
        <p:nvSpPr>
          <p:cNvPr id="4" name="Slide Number Placeholder 3"/>
          <p:cNvSpPr>
            <a:spLocks noGrp="1"/>
          </p:cNvSpPr>
          <p:nvPr>
            <p:ph type="sldNum" sz="quarter" idx="10"/>
          </p:nvPr>
        </p:nvSpPr>
        <p:spPr/>
        <p:txBody>
          <a:bodyPr/>
          <a:lstStyle/>
          <a:p>
            <a:fld id="{0BC55EB1-DAB9-426B-9EAA-9BB0C6C1FD86}" type="slidenum">
              <a:rPr lang="en-US" smtClean="0"/>
              <a:t>92</a:t>
            </a:fld>
            <a:endParaRPr lang="en-US"/>
          </a:p>
        </p:txBody>
      </p:sp>
    </p:spTree>
    <p:extLst>
      <p:ext uri="{BB962C8B-B14F-4D97-AF65-F5344CB8AC3E}">
        <p14:creationId xmlns:p14="http://schemas.microsoft.com/office/powerpoint/2010/main" val="33492033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March 5, 2020: added speaker notes</a:t>
            </a:r>
          </a:p>
          <a:p>
            <a:endParaRPr lang="en-US" dirty="0"/>
          </a:p>
          <a:p>
            <a:r>
              <a:rPr lang="en-US" dirty="0"/>
              <a:t>Subfields $m and $n are optional.  LC’s draft LCDGT Manual says that LC’s practice will be not to include either $m or $n, and that individual terms will be assigned in repeated 385 or 386 fields.  So for LC, the example in the slide would be recorded as:</a:t>
            </a:r>
          </a:p>
          <a:p>
            <a:endParaRPr lang="en-US" dirty="0"/>
          </a:p>
          <a:p>
            <a:r>
              <a:rPr lang="en-US" dirty="0"/>
              <a:t>386   Catholics $2 </a:t>
            </a:r>
            <a:r>
              <a:rPr lang="en-US" dirty="0" err="1"/>
              <a:t>lcdgt</a:t>
            </a:r>
            <a:endParaRPr lang="en-US" dirty="0"/>
          </a:p>
          <a:p>
            <a:r>
              <a:rPr lang="en-US" dirty="0"/>
              <a:t>386   Canadians $2 </a:t>
            </a:r>
            <a:r>
              <a:rPr lang="en-US" dirty="0" err="1"/>
              <a:t>lcdgt</a:t>
            </a:r>
            <a:endParaRPr lang="en-US" dirty="0"/>
          </a:p>
          <a:p>
            <a:r>
              <a:rPr lang="en-US" dirty="0"/>
              <a:t>386   Librarians $2 </a:t>
            </a:r>
            <a:r>
              <a:rPr lang="en-US" dirty="0" err="1"/>
              <a:t>lcdgt</a:t>
            </a:r>
            <a:endParaRPr lang="en-US" dirty="0"/>
          </a:p>
        </p:txBody>
      </p:sp>
      <p:sp>
        <p:nvSpPr>
          <p:cNvPr id="4" name="Slide Number Placeholder 3"/>
          <p:cNvSpPr>
            <a:spLocks noGrp="1"/>
          </p:cNvSpPr>
          <p:nvPr>
            <p:ph type="sldNum" sz="quarter" idx="10"/>
          </p:nvPr>
        </p:nvSpPr>
        <p:spPr/>
        <p:txBody>
          <a:bodyPr/>
          <a:lstStyle/>
          <a:p>
            <a:fld id="{01713665-EB3F-4E54-8066-1CD0738A7E48}" type="slidenum">
              <a:rPr lang="en-US" smtClean="0"/>
              <a:t>93</a:t>
            </a:fld>
            <a:endParaRPr lang="en-US"/>
          </a:p>
        </p:txBody>
      </p:sp>
    </p:spTree>
    <p:extLst>
      <p:ext uri="{BB962C8B-B14F-4D97-AF65-F5344CB8AC3E}">
        <p14:creationId xmlns:p14="http://schemas.microsoft.com/office/powerpoint/2010/main" val="87099773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March 5, 2020: added speaker notes</a:t>
            </a:r>
          </a:p>
          <a:p>
            <a:pPr defTabSz="904067">
              <a:defRPr/>
            </a:pPr>
            <a:endParaRPr lang="en-US" dirty="0"/>
          </a:p>
          <a:p>
            <a:pPr defTabSz="904067">
              <a:defRPr/>
            </a:pPr>
            <a:r>
              <a:rPr lang="en-US" dirty="0"/>
              <a:t>In most cases, an individual library would not want or need to add terms for the same demographic from different vocabularies.  However, different libraries might prefer different vocabularies, so one library might add a term from one vocabulary and then another library might come along later and add a different term.  For example, a medical library might prefer </a:t>
            </a:r>
            <a:r>
              <a:rPr lang="en-US" dirty="0" err="1"/>
              <a:t>MeSH</a:t>
            </a:r>
            <a:r>
              <a:rPr lang="en-US" dirty="0"/>
              <a:t> terms over LCSH or LCDGT.</a:t>
            </a:r>
          </a:p>
          <a:p>
            <a:endParaRPr lang="en-US" dirty="0"/>
          </a:p>
        </p:txBody>
      </p:sp>
      <p:sp>
        <p:nvSpPr>
          <p:cNvPr id="4" name="Slide Number Placeholder 3"/>
          <p:cNvSpPr>
            <a:spLocks noGrp="1"/>
          </p:cNvSpPr>
          <p:nvPr>
            <p:ph type="sldNum" sz="quarter" idx="10"/>
          </p:nvPr>
        </p:nvSpPr>
        <p:spPr/>
        <p:txBody>
          <a:bodyPr/>
          <a:lstStyle/>
          <a:p>
            <a:fld id="{01713665-EB3F-4E54-8066-1CD0738A7E48}" type="slidenum">
              <a:rPr lang="en-US" smtClean="0"/>
              <a:t>94</a:t>
            </a:fld>
            <a:endParaRPr lang="en-US"/>
          </a:p>
        </p:txBody>
      </p:sp>
    </p:spTree>
    <p:extLst>
      <p:ext uri="{BB962C8B-B14F-4D97-AF65-F5344CB8AC3E}">
        <p14:creationId xmlns:p14="http://schemas.microsoft.com/office/powerpoint/2010/main" val="41830535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March 5, 2020: revised speaker note</a:t>
            </a:r>
          </a:p>
          <a:p>
            <a:pPr eaLnBrk="1" hangingPunct="1">
              <a:spcBef>
                <a:spcPct val="0"/>
              </a:spcBef>
            </a:pPr>
            <a:r>
              <a:rPr lang="en-US" dirty="0"/>
              <a:t>August 29, 2019: changed</a:t>
            </a:r>
            <a:r>
              <a:rPr lang="en-US" baseline="0" dirty="0"/>
              <a:t> $2 coding to </a:t>
            </a:r>
            <a:r>
              <a:rPr lang="en-US" baseline="0" dirty="0" err="1"/>
              <a:t>lcdgt</a:t>
            </a:r>
            <a:endParaRPr lang="en-US" dirty="0"/>
          </a:p>
          <a:p>
            <a:pPr eaLnBrk="1" hangingPunct="1">
              <a:spcBef>
                <a:spcPct val="0"/>
              </a:spcBef>
            </a:pPr>
            <a:endParaRPr lang="en-US" dirty="0"/>
          </a:p>
          <a:p>
            <a:pPr eaLnBrk="1" hangingPunct="1">
              <a:spcBef>
                <a:spcPct val="0"/>
              </a:spcBef>
            </a:pPr>
            <a:r>
              <a:rPr lang="en-US" dirty="0"/>
              <a:t>LC policy will be to assign terms in repeated 385 or 386 fields rather than repeating subfield $a within a field.  LC will also not include subfields $m or $n.  As of March 2020</a:t>
            </a:r>
            <a:r>
              <a:rPr lang="en-US" baseline="0" dirty="0"/>
              <a:t>, there is no stated PCC policy for these various options.</a:t>
            </a:r>
            <a:endParaRPr lang="en-US" dirty="0"/>
          </a:p>
        </p:txBody>
      </p:sp>
      <p:sp>
        <p:nvSpPr>
          <p:cNvPr id="4" name="Slide Number Placeholder 3"/>
          <p:cNvSpPr>
            <a:spLocks noGrp="1"/>
          </p:cNvSpPr>
          <p:nvPr>
            <p:ph type="sldNum" sz="quarter" idx="10"/>
          </p:nvPr>
        </p:nvSpPr>
        <p:spPr/>
        <p:txBody>
          <a:bodyPr/>
          <a:lstStyle/>
          <a:p>
            <a:fld id="{01713665-EB3F-4E54-8066-1CD0738A7E48}" type="slidenum">
              <a:rPr lang="en-US" smtClean="0"/>
              <a:t>95</a:t>
            </a:fld>
            <a:endParaRPr lang="en-US"/>
          </a:p>
        </p:txBody>
      </p:sp>
    </p:spTree>
    <p:extLst>
      <p:ext uri="{BB962C8B-B14F-4D97-AF65-F5344CB8AC3E}">
        <p14:creationId xmlns:p14="http://schemas.microsoft.com/office/powerpoint/2010/main" val="35126358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a:t>May 12, 2015</a:t>
            </a:r>
          </a:p>
          <a:p>
            <a:endParaRPr lang="en-US"/>
          </a:p>
        </p:txBody>
      </p:sp>
      <p:sp>
        <p:nvSpPr>
          <p:cNvPr id="4" name="Slide Number Placeholder 3"/>
          <p:cNvSpPr>
            <a:spLocks noGrp="1"/>
          </p:cNvSpPr>
          <p:nvPr>
            <p:ph type="sldNum" sz="quarter" idx="10"/>
          </p:nvPr>
        </p:nvSpPr>
        <p:spPr/>
        <p:txBody>
          <a:bodyPr/>
          <a:lstStyle/>
          <a:p>
            <a:fld id="{01713665-EB3F-4E54-8066-1CD0738A7E48}" type="slidenum">
              <a:rPr lang="en-US" smtClean="0"/>
              <a:t>96</a:t>
            </a:fld>
            <a:endParaRPr lang="en-US"/>
          </a:p>
        </p:txBody>
      </p:sp>
    </p:spTree>
    <p:extLst>
      <p:ext uri="{BB962C8B-B14F-4D97-AF65-F5344CB8AC3E}">
        <p14:creationId xmlns:p14="http://schemas.microsoft.com/office/powerpoint/2010/main" val="38242136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March 5, 2020: updated slide</a:t>
            </a:r>
          </a:p>
          <a:p>
            <a:endParaRPr lang="en-US" dirty="0"/>
          </a:p>
          <a:p>
            <a:r>
              <a:rPr lang="en-US" dirty="0"/>
              <a:t>Screen shot of Subject Heading and Term Source</a:t>
            </a:r>
            <a:r>
              <a:rPr lang="en-US" baseline="0" dirty="0"/>
              <a:t> Codes.  It’s a very long list, and only the first ten codes in the list are shown at the bottom of the slide.</a:t>
            </a:r>
            <a:endParaRPr lang="en-US" dirty="0"/>
          </a:p>
        </p:txBody>
      </p:sp>
      <p:sp>
        <p:nvSpPr>
          <p:cNvPr id="4" name="Slide Number Placeholder 3"/>
          <p:cNvSpPr>
            <a:spLocks noGrp="1"/>
          </p:cNvSpPr>
          <p:nvPr>
            <p:ph type="sldNum" sz="quarter" idx="10"/>
          </p:nvPr>
        </p:nvSpPr>
        <p:spPr/>
        <p:txBody>
          <a:bodyPr/>
          <a:lstStyle/>
          <a:p>
            <a:fld id="{01713665-EB3F-4E54-8066-1CD0738A7E48}" type="slidenum">
              <a:rPr lang="en-US" smtClean="0"/>
              <a:t>97</a:t>
            </a:fld>
            <a:endParaRPr lang="en-US"/>
          </a:p>
        </p:txBody>
      </p:sp>
    </p:spTree>
    <p:extLst>
      <p:ext uri="{BB962C8B-B14F-4D97-AF65-F5344CB8AC3E}">
        <p14:creationId xmlns:p14="http://schemas.microsoft.com/office/powerpoint/2010/main" val="41906657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October 11, 2024: revised fifth bullet; no moratorium anymore</a:t>
            </a:r>
          </a:p>
          <a:p>
            <a:pPr defTabSz="904067">
              <a:defRPr/>
            </a:pPr>
            <a:r>
              <a:rPr lang="en-US" dirty="0"/>
              <a:t>August 29, 2019: added parenthetical</a:t>
            </a:r>
            <a:r>
              <a:rPr lang="en-US" baseline="0" dirty="0"/>
              <a:t> to fifth bullet about the moratorium on LCDGT proposals</a:t>
            </a:r>
            <a:endParaRPr lang="en-US" dirty="0"/>
          </a:p>
          <a:p>
            <a:endParaRPr lang="en-US" dirty="0"/>
          </a:p>
          <a:p>
            <a:r>
              <a:rPr lang="en-US" dirty="0"/>
              <a:t>The primary source for access to the approved LCDGT terms is Classification Web. Authority records in MARC UTF-8 format may be freely downloaded from </a:t>
            </a:r>
            <a:r>
              <a:rPr lang="en-US" dirty="0">
                <a:hlinkClick r:id="rId3"/>
              </a:rPr>
              <a:t>http://classificationweb.net/LCDGT/</a:t>
            </a:r>
            <a:r>
              <a:rPr lang="en-US" dirty="0"/>
              <a:t>, and they are also available for download in a variety of formats from LC’s Linked Data Service, </a:t>
            </a:r>
            <a:r>
              <a:rPr lang="en-US" dirty="0">
                <a:hlinkClick r:id="rId4"/>
              </a:rPr>
              <a:t>http://id.loc.gov</a:t>
            </a:r>
            <a:r>
              <a:rPr lang="en-US" dirty="0"/>
              <a:t>.  Hopefully, with enough interest, people will convince OCLC to make the terms available through </a:t>
            </a:r>
            <a:r>
              <a:rPr lang="en-US" dirty="0" err="1"/>
              <a:t>Connexion</a:t>
            </a:r>
            <a:r>
              <a:rPr lang="en-US" dirty="0"/>
              <a:t>, so you can search the authorities there.</a:t>
            </a:r>
          </a:p>
          <a:p>
            <a:endParaRPr lang="en-US" dirty="0"/>
          </a:p>
        </p:txBody>
      </p:sp>
      <p:sp>
        <p:nvSpPr>
          <p:cNvPr id="4" name="Slide Number Placeholder 3"/>
          <p:cNvSpPr>
            <a:spLocks noGrp="1"/>
          </p:cNvSpPr>
          <p:nvPr>
            <p:ph type="sldNum" sz="quarter" idx="10"/>
          </p:nvPr>
        </p:nvSpPr>
        <p:spPr/>
        <p:txBody>
          <a:bodyPr/>
          <a:lstStyle/>
          <a:p>
            <a:fld id="{0BC55EB1-DAB9-426B-9EAA-9BB0C6C1FD86}" type="slidenum">
              <a:rPr lang="en-US" smtClean="0"/>
              <a:t>98</a:t>
            </a:fld>
            <a:endParaRPr lang="en-US"/>
          </a:p>
        </p:txBody>
      </p:sp>
    </p:spTree>
    <p:extLst>
      <p:ext uri="{BB962C8B-B14F-4D97-AF65-F5344CB8AC3E}">
        <p14:creationId xmlns:p14="http://schemas.microsoft.com/office/powerpoint/2010/main" val="354826122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dirty="0"/>
              <a:t>January 21, 2016</a:t>
            </a:r>
          </a:p>
          <a:p>
            <a:endParaRPr lang="en-US" dirty="0"/>
          </a:p>
          <a:p>
            <a:r>
              <a:rPr lang="en-US" dirty="0"/>
              <a:t>Terms for Native American tribes are formed the same way in LCDGT as they are for other groups around the world. The term for the tribe or ethnic group is qualified by a qualifier in the form “([</a:t>
            </a:r>
            <a:r>
              <a:rPr lang="en-US" dirty="0" err="1"/>
              <a:t>demonym</a:t>
            </a:r>
            <a:r>
              <a:rPr lang="en-US" dirty="0"/>
              <a:t>] people)”.  Hence “Cherokee (North American people)” and “Basques (European people)” and “Bengali (South Asian people)”.  This provides consistency throughout the vocabulary and is less North American-centric.</a:t>
            </a:r>
          </a:p>
          <a:p>
            <a:endParaRPr lang="en-US" dirty="0"/>
          </a:p>
          <a:p>
            <a:endParaRPr lang="en-US" dirty="0"/>
          </a:p>
        </p:txBody>
      </p:sp>
      <p:sp>
        <p:nvSpPr>
          <p:cNvPr id="4" name="Slide Number Placeholder 3"/>
          <p:cNvSpPr>
            <a:spLocks noGrp="1"/>
          </p:cNvSpPr>
          <p:nvPr>
            <p:ph type="sldNum" sz="quarter" idx="10"/>
          </p:nvPr>
        </p:nvSpPr>
        <p:spPr/>
        <p:txBody>
          <a:bodyPr/>
          <a:lstStyle/>
          <a:p>
            <a:fld id="{0BC55EB1-DAB9-426B-9EAA-9BB0C6C1FD86}" type="slidenum">
              <a:rPr lang="en-US" smtClean="0"/>
              <a:t>99</a:t>
            </a:fld>
            <a:endParaRPr lang="en-US"/>
          </a:p>
        </p:txBody>
      </p:sp>
    </p:spTree>
    <p:extLst>
      <p:ext uri="{BB962C8B-B14F-4D97-AF65-F5344CB8AC3E}">
        <p14:creationId xmlns:p14="http://schemas.microsoft.com/office/powerpoint/2010/main" val="237951084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August 29, 2019: replaced screenshot of Classification Web</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100</a:t>
            </a:fld>
            <a:endParaRPr lang="en-US"/>
          </a:p>
        </p:txBody>
      </p:sp>
    </p:spTree>
    <p:extLst>
      <p:ext uri="{BB962C8B-B14F-4D97-AF65-F5344CB8AC3E}">
        <p14:creationId xmlns:p14="http://schemas.microsoft.com/office/powerpoint/2010/main" val="12349097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August 29, 2019: replaced screenshot from Class Web</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101</a:t>
            </a:fld>
            <a:endParaRPr lang="en-US"/>
          </a:p>
        </p:txBody>
      </p:sp>
    </p:spTree>
    <p:extLst>
      <p:ext uri="{BB962C8B-B14F-4D97-AF65-F5344CB8AC3E}">
        <p14:creationId xmlns:p14="http://schemas.microsoft.com/office/powerpoint/2010/main" val="420084328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August 29, 2019: updated screenshot</a:t>
            </a:r>
            <a:endParaRPr lang="en-US" dirty="0"/>
          </a:p>
          <a:p>
            <a:endParaRPr lang="en-US" dirty="0"/>
          </a:p>
          <a:p>
            <a:r>
              <a:rPr lang="en-US" dirty="0"/>
              <a:t>Screenshot of LCDGT</a:t>
            </a:r>
            <a:r>
              <a:rPr lang="en-US" baseline="0" dirty="0"/>
              <a:t> terms viewed in Classification Web</a:t>
            </a:r>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102</a:t>
            </a:fld>
            <a:endParaRPr lang="en-US"/>
          </a:p>
        </p:txBody>
      </p:sp>
    </p:spTree>
    <p:extLst>
      <p:ext uri="{BB962C8B-B14F-4D97-AF65-F5344CB8AC3E}">
        <p14:creationId xmlns:p14="http://schemas.microsoft.com/office/powerpoint/2010/main" val="30084982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December 16, 2019: updated box in slide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4ABCEA78-DC82-400C-97BD-320EE5675128}" type="slidenum">
              <a:rPr lang="en-US" smtClean="0"/>
              <a:pPr>
                <a:defRPr/>
              </a:pPr>
              <a:t>103</a:t>
            </a:fld>
            <a:endParaRPr lang="en-US"/>
          </a:p>
        </p:txBody>
      </p:sp>
    </p:spTree>
    <p:extLst>
      <p:ext uri="{BB962C8B-B14F-4D97-AF65-F5344CB8AC3E}">
        <p14:creationId xmlns:p14="http://schemas.microsoft.com/office/powerpoint/2010/main" val="257744748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sz="1000" dirty="0"/>
              <a:t>December 16, 2019: removed the first “$a” from fields</a:t>
            </a:r>
          </a:p>
          <a:p>
            <a:endParaRPr lang="en-US" sz="1000" dirty="0"/>
          </a:p>
          <a:p>
            <a:r>
              <a:rPr lang="en-US" sz="1000" dirty="0"/>
              <a:t>Audience and creator/contributor characteristics may be recorded for individual works as well as for compilations of works.  The authority record shown in this slide is for an individual work.</a:t>
            </a:r>
          </a:p>
          <a:p>
            <a:endParaRPr lang="en-US" sz="1000" dirty="0"/>
          </a:p>
          <a:p>
            <a:r>
              <a:rPr lang="en-US" sz="1000" dirty="0"/>
              <a:t>A library that uses </a:t>
            </a:r>
            <a:r>
              <a:rPr lang="en-US" sz="1000" dirty="0" err="1"/>
              <a:t>MeSH</a:t>
            </a:r>
            <a:r>
              <a:rPr lang="en-US" sz="1000" dirty="0"/>
              <a:t> could decide to use that vocabulary instead of or in addition to LCDGT.  For example:</a:t>
            </a:r>
          </a:p>
          <a:p>
            <a:endParaRPr lang="en-US" sz="1000" dirty="0"/>
          </a:p>
          <a:p>
            <a:r>
              <a:rPr lang="en-US" sz="1000" dirty="0"/>
              <a:t>385  $a Emergency Responders $2 mesh</a:t>
            </a:r>
          </a:p>
        </p:txBody>
      </p:sp>
      <p:sp>
        <p:nvSpPr>
          <p:cNvPr id="4" name="Slide Number Placeholder 3"/>
          <p:cNvSpPr>
            <a:spLocks noGrp="1"/>
          </p:cNvSpPr>
          <p:nvPr>
            <p:ph type="sldNum" sz="quarter" idx="10"/>
          </p:nvPr>
        </p:nvSpPr>
        <p:spPr/>
        <p:txBody>
          <a:bodyPr/>
          <a:lstStyle/>
          <a:p>
            <a:fld id="{0BC55EB1-DAB9-426B-9EAA-9BB0C6C1FD86}" type="slidenum">
              <a:rPr lang="en-US" smtClean="0"/>
              <a:t>104</a:t>
            </a:fld>
            <a:endParaRPr lang="en-US"/>
          </a:p>
        </p:txBody>
      </p:sp>
    </p:spTree>
    <p:extLst>
      <p:ext uri="{BB962C8B-B14F-4D97-AF65-F5344CB8AC3E}">
        <p14:creationId xmlns:p14="http://schemas.microsoft.com/office/powerpoint/2010/main" val="301310993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sz="1000" dirty="0"/>
              <a:t>October 11, 2024: added additional 386</a:t>
            </a:r>
          </a:p>
          <a:p>
            <a:pPr defTabSz="904067">
              <a:defRPr/>
            </a:pPr>
            <a:r>
              <a:rPr lang="en-US" sz="1000" dirty="0"/>
              <a:t>December 16, 2019: removed “$a” from fields</a:t>
            </a:r>
          </a:p>
          <a:p>
            <a:endParaRPr lang="en-US" sz="1000" dirty="0"/>
          </a:p>
          <a:p>
            <a:r>
              <a:rPr lang="en-US" sz="1000" dirty="0"/>
              <a:t>Audience and creator/contributor characteristics may be recorded for individual works as well as for compilations of works.  The authority record shown in this slide is for an individual work of young adult fiction.</a:t>
            </a:r>
          </a:p>
        </p:txBody>
      </p:sp>
      <p:sp>
        <p:nvSpPr>
          <p:cNvPr id="4" name="Slide Number Placeholder 3"/>
          <p:cNvSpPr>
            <a:spLocks noGrp="1"/>
          </p:cNvSpPr>
          <p:nvPr>
            <p:ph type="sldNum" sz="quarter" idx="10"/>
          </p:nvPr>
        </p:nvSpPr>
        <p:spPr/>
        <p:txBody>
          <a:bodyPr/>
          <a:lstStyle/>
          <a:p>
            <a:fld id="{0BC55EB1-DAB9-426B-9EAA-9BB0C6C1FD86}" type="slidenum">
              <a:rPr lang="en-US" smtClean="0"/>
              <a:t>105</a:t>
            </a:fld>
            <a:endParaRPr lang="en-US"/>
          </a:p>
        </p:txBody>
      </p:sp>
    </p:spTree>
    <p:extLst>
      <p:ext uri="{BB962C8B-B14F-4D97-AF65-F5344CB8AC3E}">
        <p14:creationId xmlns:p14="http://schemas.microsoft.com/office/powerpoint/2010/main" val="40681616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sz="1000" dirty="0"/>
              <a:t>October 11, 2024: revised speaker notes</a:t>
            </a:r>
          </a:p>
          <a:p>
            <a:pPr defTabSz="904067">
              <a:defRPr/>
            </a:pPr>
            <a:r>
              <a:rPr lang="en-US" sz="1000" dirty="0"/>
              <a:t>March 5, 2020: updated notes</a:t>
            </a:r>
          </a:p>
          <a:p>
            <a:endParaRPr lang="en-US" sz="1000" dirty="0"/>
          </a:p>
          <a:p>
            <a:r>
              <a:rPr lang="en-US" sz="1000" dirty="0"/>
              <a:t>Audience and creator/contributor characteristics may be recorded for individual works as well as for compilations of works.  The authority record shown in this slide is for an anthology of music by North American Indians and Eskimos.</a:t>
            </a:r>
          </a:p>
          <a:p>
            <a:endParaRPr lang="en-US" sz="1000" dirty="0"/>
          </a:p>
          <a:p>
            <a:r>
              <a:rPr lang="en-US" sz="1000" dirty="0"/>
              <a:t>The slide shows the use of LCSH terms that closely match the title of the work.  Instead of, or in addition, a cataloger could add the LCDGT terms:</a:t>
            </a:r>
          </a:p>
          <a:p>
            <a:r>
              <a:rPr lang="en-US" sz="1000" dirty="0"/>
              <a:t>386  Indigenous people of America $a North Americans $2 </a:t>
            </a:r>
            <a:r>
              <a:rPr lang="en-US" sz="1000" dirty="0" err="1"/>
              <a:t>lcdgt</a:t>
            </a:r>
            <a:endParaRPr lang="en-US" sz="1000" dirty="0"/>
          </a:p>
        </p:txBody>
      </p:sp>
      <p:sp>
        <p:nvSpPr>
          <p:cNvPr id="4" name="Slide Number Placeholder 3"/>
          <p:cNvSpPr>
            <a:spLocks noGrp="1"/>
          </p:cNvSpPr>
          <p:nvPr>
            <p:ph type="sldNum" sz="quarter" idx="10"/>
          </p:nvPr>
        </p:nvSpPr>
        <p:spPr/>
        <p:txBody>
          <a:bodyPr/>
          <a:lstStyle/>
          <a:p>
            <a:fld id="{0BC55EB1-DAB9-426B-9EAA-9BB0C6C1FD86}" type="slidenum">
              <a:rPr lang="en-US" smtClean="0"/>
              <a:t>106</a:t>
            </a:fld>
            <a:endParaRPr lang="en-US"/>
          </a:p>
        </p:txBody>
      </p:sp>
    </p:spTree>
    <p:extLst>
      <p:ext uri="{BB962C8B-B14F-4D97-AF65-F5344CB8AC3E}">
        <p14:creationId xmlns:p14="http://schemas.microsoft.com/office/powerpoint/2010/main" val="429175812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67">
              <a:defRPr/>
            </a:pPr>
            <a:r>
              <a:rPr lang="en-US" sz="1000" dirty="0"/>
              <a:t>March 5, 2020: updated notes</a:t>
            </a:r>
          </a:p>
          <a:p>
            <a:endParaRPr lang="en-US" sz="1000" dirty="0"/>
          </a:p>
          <a:p>
            <a:r>
              <a:rPr lang="en-US" sz="1000" dirty="0"/>
              <a:t>Audience and creator/contributor characteristics may be recorded for individual works as well as for compilations of works.  The authority record shown in this slide is for an anthology of plays by Asian Canadians.  The cataloger has optionally chosen to include the $n category code associated with each LCDGT term assigned.</a:t>
            </a:r>
          </a:p>
        </p:txBody>
      </p:sp>
      <p:sp>
        <p:nvSpPr>
          <p:cNvPr id="4" name="Slide Number Placeholder 3"/>
          <p:cNvSpPr>
            <a:spLocks noGrp="1"/>
          </p:cNvSpPr>
          <p:nvPr>
            <p:ph type="sldNum" sz="quarter" idx="10"/>
          </p:nvPr>
        </p:nvSpPr>
        <p:spPr/>
        <p:txBody>
          <a:bodyPr/>
          <a:lstStyle/>
          <a:p>
            <a:fld id="{0BC55EB1-DAB9-426B-9EAA-9BB0C6C1FD86}" type="slidenum">
              <a:rPr lang="en-US" smtClean="0"/>
              <a:t>107</a:t>
            </a:fld>
            <a:endParaRPr lang="en-US"/>
          </a:p>
        </p:txBody>
      </p:sp>
    </p:spTree>
    <p:extLst>
      <p:ext uri="{BB962C8B-B14F-4D97-AF65-F5344CB8AC3E}">
        <p14:creationId xmlns:p14="http://schemas.microsoft.com/office/powerpoint/2010/main" val="273496691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3C48F5-34A9-4F91-8FFD-6EDA2BDCD9D1}" type="slidenum">
              <a:rPr lang="en-US">
                <a:cs typeface="Arial" charset="0"/>
              </a:rPr>
              <a:pPr fontAlgn="base">
                <a:spcBef>
                  <a:spcPct val="0"/>
                </a:spcBef>
                <a:spcAft>
                  <a:spcPct val="0"/>
                </a:spcAft>
                <a:defRPr/>
              </a:pPr>
              <a:t>108</a:t>
            </a:fld>
            <a:endParaRPr lang="en-US">
              <a:cs typeface="Arial" charset="0"/>
            </a:endParaRPr>
          </a:p>
        </p:txBody>
      </p:sp>
      <p:sp>
        <p:nvSpPr>
          <p:cNvPr id="2" name="Date Placeholder 1"/>
          <p:cNvSpPr>
            <a:spLocks noGrp="1"/>
          </p:cNvSpPr>
          <p:nvPr>
            <p:ph type="dt" idx="11"/>
          </p:nvPr>
        </p:nvSpPr>
        <p:spPr/>
        <p:txBody>
          <a:bodyPr/>
          <a:lstStyle/>
          <a:p>
            <a:pPr>
              <a:defRPr/>
            </a:pPr>
            <a:fld id="{E99AD465-4FEE-447E-819B-F8F03DE36D21}" type="datetime1">
              <a:rPr lang="en-US" smtClean="0"/>
              <a:t>7/30/2025</a:t>
            </a:fld>
            <a:endParaRPr lang="en-US"/>
          </a:p>
        </p:txBody>
      </p:sp>
    </p:spTree>
    <p:extLst>
      <p:ext uri="{BB962C8B-B14F-4D97-AF65-F5344CB8AC3E}">
        <p14:creationId xmlns:p14="http://schemas.microsoft.com/office/powerpoint/2010/main" val="188896579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bwMode="auto">
          <a:noFill/>
          <a:ln>
            <a:solidFill>
              <a:srgbClr val="000000"/>
            </a:solidFill>
            <a:miter lim="800000"/>
            <a:headEnd/>
            <a:tailEnd/>
          </a:ln>
        </p:spPr>
      </p:sp>
      <p:sp>
        <p:nvSpPr>
          <p:cNvPr id="216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RDA </a:t>
            </a:r>
            <a:r>
              <a:rPr lang="en-US"/>
              <a:t>instruction numbers</a:t>
            </a:r>
          </a:p>
          <a:p>
            <a:pPr eaLnBrk="1" hangingPunct="1">
              <a:spcBef>
                <a:spcPct val="0"/>
              </a:spcBef>
            </a:pPr>
            <a:endParaRPr lang="en-US" dirty="0"/>
          </a:p>
          <a:p>
            <a:pPr eaLnBrk="1" hangingPunct="1">
              <a:spcBef>
                <a:spcPct val="0"/>
              </a:spcBef>
            </a:pPr>
            <a:r>
              <a:rPr lang="en-US" dirty="0"/>
              <a:t>LC also does not follow RDA practice for musical arrangements, but this NACO training does not cover music.</a:t>
            </a:r>
          </a:p>
        </p:txBody>
      </p:sp>
      <p:sp>
        <p:nvSpPr>
          <p:cNvPr id="215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86D380-A0DC-47E8-BD69-5836FC6C9D8E}" type="slidenum">
              <a:rPr lang="en-US">
                <a:cs typeface="Arial" charset="0"/>
              </a:rPr>
              <a:pPr fontAlgn="base">
                <a:spcBef>
                  <a:spcPct val="0"/>
                </a:spcBef>
                <a:spcAft>
                  <a:spcPct val="0"/>
                </a:spcAft>
                <a:defRPr/>
              </a:pPr>
              <a:t>109</a:t>
            </a:fld>
            <a:endParaRPr lang="en-US">
              <a:cs typeface="Arial" charset="0"/>
            </a:endParaRPr>
          </a:p>
        </p:txBody>
      </p:sp>
    </p:spTree>
    <p:extLst>
      <p:ext uri="{BB962C8B-B14F-4D97-AF65-F5344CB8AC3E}">
        <p14:creationId xmlns:p14="http://schemas.microsoft.com/office/powerpoint/2010/main" val="6131515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p:cNvSpPr>
          <p:nvPr>
            <p:ph type="sldImg"/>
          </p:nvPr>
        </p:nvSpPr>
        <p:spPr bwMode="auto">
          <a:noFill/>
          <a:ln>
            <a:solidFill>
              <a:srgbClr val="000000"/>
            </a:solidFill>
            <a:miter lim="800000"/>
            <a:headEnd/>
            <a:tailEnd/>
          </a:ln>
        </p:spPr>
      </p:sp>
      <p:sp>
        <p:nvSpPr>
          <p:cNvPr id="2181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a:t>
            </a:r>
            <a:r>
              <a:rPr lang="en-US" baseline="0" dirty="0"/>
              <a:t> instruction number.</a:t>
            </a:r>
            <a:endParaRPr lang="en-US" dirty="0"/>
          </a:p>
          <a:p>
            <a:pPr eaLnBrk="1" hangingPunct="1">
              <a:spcBef>
                <a:spcPct val="0"/>
              </a:spcBef>
            </a:pPr>
            <a:endParaRPr lang="en-US" dirty="0"/>
          </a:p>
        </p:txBody>
      </p:sp>
      <p:sp>
        <p:nvSpPr>
          <p:cNvPr id="217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D1C389-6C44-438F-9D4D-2045C2B867E3}" type="slidenum">
              <a:rPr lang="en-US">
                <a:cs typeface="Arial" charset="0"/>
              </a:rPr>
              <a:pPr fontAlgn="base">
                <a:spcBef>
                  <a:spcPct val="0"/>
                </a:spcBef>
                <a:spcAft>
                  <a:spcPct val="0"/>
                </a:spcAft>
                <a:defRPr/>
              </a:pPr>
              <a:t>110</a:t>
            </a:fld>
            <a:endParaRPr lang="en-US">
              <a:cs typeface="Arial" charset="0"/>
            </a:endParaRPr>
          </a:p>
        </p:txBody>
      </p:sp>
    </p:spTree>
    <p:extLst>
      <p:ext uri="{BB962C8B-B14F-4D97-AF65-F5344CB8AC3E}">
        <p14:creationId xmlns:p14="http://schemas.microsoft.com/office/powerpoint/2010/main" val="264027601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bwMode="auto">
          <a:noFill/>
          <a:ln>
            <a:solidFill>
              <a:srgbClr val="000000"/>
            </a:solidFill>
            <a:miter lim="800000"/>
            <a:headEnd/>
            <a:tailEnd/>
          </a:ln>
        </p:spPr>
      </p:sp>
      <p:sp>
        <p:nvSpPr>
          <p:cNvPr id="2201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12, 2015</a:t>
            </a:r>
          </a:p>
          <a:p>
            <a:pPr eaLnBrk="1" hangingPunct="1">
              <a:spcBef>
                <a:spcPct val="0"/>
              </a:spcBef>
            </a:pPr>
            <a:endParaRPr lang="en-US"/>
          </a:p>
          <a:p>
            <a:pPr eaLnBrk="1" hangingPunct="1">
              <a:spcBef>
                <a:spcPct val="0"/>
              </a:spcBef>
            </a:pPr>
            <a:r>
              <a:rPr lang="en-US"/>
              <a:t>See Mail Carrier example in LC-PCC PS 6.27.3.</a:t>
            </a:r>
          </a:p>
        </p:txBody>
      </p:sp>
      <p:sp>
        <p:nvSpPr>
          <p:cNvPr id="219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AC5BCD-4A26-4E97-BAED-042FCDEDDDC1}" type="slidenum">
              <a:rPr lang="en-US">
                <a:cs typeface="Arial" charset="0"/>
              </a:rPr>
              <a:pPr fontAlgn="base">
                <a:spcBef>
                  <a:spcPct val="0"/>
                </a:spcBef>
                <a:spcAft>
                  <a:spcPct val="0"/>
                </a:spcAft>
                <a:defRPr/>
              </a:pPr>
              <a:t>111</a:t>
            </a:fld>
            <a:endParaRPr lang="en-US">
              <a:cs typeface="Arial" charset="0"/>
            </a:endParaRPr>
          </a:p>
        </p:txBody>
      </p:sp>
    </p:spTree>
    <p:extLst>
      <p:ext uri="{BB962C8B-B14F-4D97-AF65-F5344CB8AC3E}">
        <p14:creationId xmlns:p14="http://schemas.microsoft.com/office/powerpoint/2010/main" val="86054962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Slide Image Placeholder 1"/>
          <p:cNvSpPr>
            <a:spLocks noGrp="1" noRot="1" noChangeAspect="1"/>
          </p:cNvSpPr>
          <p:nvPr>
            <p:ph type="sldImg"/>
          </p:nvPr>
        </p:nvSpPr>
        <p:spPr bwMode="auto">
          <a:noFill/>
          <a:ln>
            <a:solidFill>
              <a:srgbClr val="000000"/>
            </a:solidFill>
            <a:miter lim="800000"/>
            <a:headEnd/>
            <a:tailEnd/>
          </a:ln>
        </p:spPr>
      </p:sp>
      <p:sp>
        <p:nvSpPr>
          <p:cNvPr id="2222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221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21F321-4831-4F03-A261-793AA07B6B90}" type="slidenum">
              <a:rPr lang="en-US">
                <a:cs typeface="Arial" charset="0"/>
              </a:rPr>
              <a:pPr fontAlgn="base">
                <a:spcBef>
                  <a:spcPct val="0"/>
                </a:spcBef>
                <a:spcAft>
                  <a:spcPct val="0"/>
                </a:spcAft>
                <a:defRPr/>
              </a:pPr>
              <a:t>112</a:t>
            </a:fld>
            <a:endParaRPr lang="en-US">
              <a:cs typeface="Arial" charset="0"/>
            </a:endParaRPr>
          </a:p>
        </p:txBody>
      </p:sp>
    </p:spTree>
    <p:extLst>
      <p:ext uri="{BB962C8B-B14F-4D97-AF65-F5344CB8AC3E}">
        <p14:creationId xmlns:p14="http://schemas.microsoft.com/office/powerpoint/2010/main" val="34892808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Image Placeholder 1"/>
          <p:cNvSpPr>
            <a:spLocks noGrp="1" noRot="1" noChangeAspect="1"/>
          </p:cNvSpPr>
          <p:nvPr>
            <p:ph type="sldImg"/>
          </p:nvPr>
        </p:nvSpPr>
        <p:spPr bwMode="auto">
          <a:noFill/>
          <a:ln>
            <a:solidFill>
              <a:srgbClr val="000000"/>
            </a:solidFill>
            <a:miter lim="800000"/>
            <a:headEnd/>
            <a:tailEnd/>
          </a:ln>
        </p:spPr>
      </p:sp>
      <p:sp>
        <p:nvSpPr>
          <p:cNvPr id="2242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 following slides will discuss both practices.</a:t>
            </a:r>
          </a:p>
        </p:txBody>
      </p:sp>
      <p:sp>
        <p:nvSpPr>
          <p:cNvPr id="2232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83930D-1D04-4EF5-9C79-71B939566B21}" type="slidenum">
              <a:rPr lang="en-US">
                <a:cs typeface="Arial" charset="0"/>
              </a:rPr>
              <a:pPr fontAlgn="base">
                <a:spcBef>
                  <a:spcPct val="0"/>
                </a:spcBef>
                <a:spcAft>
                  <a:spcPct val="0"/>
                </a:spcAft>
                <a:defRPr/>
              </a:pPr>
              <a:t>113</a:t>
            </a:fld>
            <a:endParaRPr lang="en-US">
              <a:cs typeface="Arial" charset="0"/>
            </a:endParaRPr>
          </a:p>
        </p:txBody>
      </p:sp>
    </p:spTree>
    <p:extLst>
      <p:ext uri="{BB962C8B-B14F-4D97-AF65-F5344CB8AC3E}">
        <p14:creationId xmlns:p14="http://schemas.microsoft.com/office/powerpoint/2010/main" val="34041698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bwMode="auto">
          <a:noFill/>
          <a:ln>
            <a:solidFill>
              <a:srgbClr val="000000"/>
            </a:solidFill>
            <a:miter lim="800000"/>
            <a:headEnd/>
            <a:tailEnd/>
          </a:ln>
        </p:spPr>
      </p:sp>
      <p:sp>
        <p:nvSpPr>
          <p:cNvPr id="2263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14, 2016: removed statement about PCC prohibition of recording content type</a:t>
            </a:r>
          </a:p>
        </p:txBody>
      </p:sp>
      <p:sp>
        <p:nvSpPr>
          <p:cNvPr id="2252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EE1BFA-D119-4EE2-B685-E6E0BCDD143F}" type="slidenum">
              <a:rPr lang="en-US">
                <a:cs typeface="Arial" charset="0"/>
              </a:rPr>
              <a:pPr fontAlgn="base">
                <a:spcBef>
                  <a:spcPct val="0"/>
                </a:spcBef>
                <a:spcAft>
                  <a:spcPct val="0"/>
                </a:spcAft>
                <a:defRPr/>
              </a:pPr>
              <a:t>114</a:t>
            </a:fld>
            <a:endParaRPr lang="en-US">
              <a:cs typeface="Arial" charset="0"/>
            </a:endParaRPr>
          </a:p>
        </p:txBody>
      </p:sp>
    </p:spTree>
    <p:extLst>
      <p:ext uri="{BB962C8B-B14F-4D97-AF65-F5344CB8AC3E}">
        <p14:creationId xmlns:p14="http://schemas.microsoft.com/office/powerpoint/2010/main" val="26260744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p:cNvSpPr>
          <p:nvPr>
            <p:ph type="sldImg"/>
          </p:nvPr>
        </p:nvSpPr>
        <p:spPr bwMode="auto">
          <a:noFill/>
          <a:ln>
            <a:solidFill>
              <a:srgbClr val="000000"/>
            </a:solidFill>
            <a:miter lim="800000"/>
            <a:headEnd/>
            <a:tailEnd/>
          </a:ln>
        </p:spPr>
      </p:sp>
      <p:sp>
        <p:nvSpPr>
          <p:cNvPr id="2283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removed references to RDA 5.3 and Table 6.1</a:t>
            </a:r>
          </a:p>
          <a:p>
            <a:pPr eaLnBrk="1" hangingPunct="1">
              <a:spcBef>
                <a:spcPct val="0"/>
              </a:spcBef>
            </a:pPr>
            <a:endParaRPr lang="en-US" dirty="0"/>
          </a:p>
        </p:txBody>
      </p:sp>
      <p:sp>
        <p:nvSpPr>
          <p:cNvPr id="227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074FA8-ED83-442C-9CCB-06BD1953C5C5}" type="slidenum">
              <a:rPr lang="en-US">
                <a:cs typeface="Arial" charset="0"/>
              </a:rPr>
              <a:pPr fontAlgn="base">
                <a:spcBef>
                  <a:spcPct val="0"/>
                </a:spcBef>
                <a:spcAft>
                  <a:spcPct val="0"/>
                </a:spcAft>
                <a:defRPr/>
              </a:pPr>
              <a:t>115</a:t>
            </a:fld>
            <a:endParaRPr lang="en-US">
              <a:cs typeface="Arial" charset="0"/>
            </a:endParaRPr>
          </a:p>
        </p:txBody>
      </p:sp>
    </p:spTree>
    <p:extLst>
      <p:ext uri="{BB962C8B-B14F-4D97-AF65-F5344CB8AC3E}">
        <p14:creationId xmlns:p14="http://schemas.microsoft.com/office/powerpoint/2010/main" val="39706982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p:cNvSpPr>
          <p:nvPr>
            <p:ph type="sldImg"/>
          </p:nvPr>
        </p:nvSpPr>
        <p:spPr bwMode="auto">
          <a:noFill/>
          <a:ln>
            <a:solidFill>
              <a:srgbClr val="000000"/>
            </a:solidFill>
            <a:miter lim="800000"/>
            <a:headEnd/>
            <a:tailEnd/>
          </a:ln>
        </p:spPr>
      </p:sp>
      <p:sp>
        <p:nvSpPr>
          <p:cNvPr id="230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16, 2023: updated slide and notes to indicate that NACO catalogers may add URIs for content type in NACO authority records. </a:t>
            </a:r>
          </a:p>
          <a:p>
            <a:pPr eaLnBrk="1" hangingPunct="1">
              <a:spcBef>
                <a:spcPct val="0"/>
              </a:spcBef>
            </a:pPr>
            <a:r>
              <a:rPr lang="en-US" dirty="0"/>
              <a:t>February 29, 2020: updated second bullet to show $b; added DCM Z1 text in speaker notes</a:t>
            </a:r>
          </a:p>
          <a:p>
            <a:pPr eaLnBrk="1" hangingPunct="1">
              <a:spcBef>
                <a:spcPct val="0"/>
              </a:spcBef>
            </a:pPr>
            <a:endParaRPr lang="en-US" baseline="0" dirty="0"/>
          </a:p>
          <a:p>
            <a:pPr eaLnBrk="1" hangingPunct="1">
              <a:spcBef>
                <a:spcPct val="0"/>
              </a:spcBef>
            </a:pPr>
            <a:r>
              <a:rPr lang="en-US" baseline="0" dirty="0"/>
              <a:t>DCM Z1:  </a:t>
            </a:r>
            <a:r>
              <a:rPr lang="en-US" sz="1200" kern="1200" dirty="0">
                <a:solidFill>
                  <a:schemeClr val="tx1"/>
                </a:solidFill>
                <a:effectLst/>
                <a:latin typeface="+mn-lt"/>
                <a:ea typeface="+mn-ea"/>
                <a:cs typeface="+mn-cs"/>
              </a:rPr>
              <a:t>Field 336 may only be used in NARs and SARs for expressions. 336 is always accompanied by a subfield $2. </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kern="1200" dirty="0">
                <a:solidFill>
                  <a:schemeClr val="tx1"/>
                </a:solidFill>
                <a:effectLst/>
                <a:latin typeface="+mn-lt"/>
                <a:ea typeface="+mn-ea"/>
                <a:cs typeface="+mn-cs"/>
              </a:rPr>
              <a:t>Subfield $2 – Source of term. In subfield $2 give “</a:t>
            </a:r>
            <a:r>
              <a:rPr lang="en-US" sz="1200" kern="1200" dirty="0" err="1">
                <a:solidFill>
                  <a:schemeClr val="tx1"/>
                </a:solidFill>
                <a:effectLst/>
                <a:latin typeface="+mn-lt"/>
                <a:ea typeface="+mn-ea"/>
                <a:cs typeface="+mn-cs"/>
              </a:rPr>
              <a:t>rdacontent</a:t>
            </a:r>
            <a:r>
              <a:rPr lang="en-US" sz="1200" kern="1200" dirty="0">
                <a:solidFill>
                  <a:schemeClr val="tx1"/>
                </a:solidFill>
                <a:effectLst/>
                <a:latin typeface="+mn-lt"/>
                <a:ea typeface="+mn-ea"/>
                <a:cs typeface="+mn-cs"/>
              </a:rPr>
              <a:t>.” </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kern="1200" dirty="0">
                <a:solidFill>
                  <a:schemeClr val="tx1"/>
                </a:solidFill>
                <a:effectLst/>
                <a:latin typeface="+mn-lt"/>
                <a:ea typeface="+mn-ea"/>
                <a:cs typeface="+mn-cs"/>
              </a:rPr>
              <a:t>Subfield $a – Content type term. Use terms from RDA 6.9. The list of terms is also available in the </a:t>
            </a:r>
            <a:r>
              <a:rPr lang="en-US" sz="1200" i="1" kern="1200" dirty="0">
                <a:solidFill>
                  <a:schemeClr val="tx1"/>
                </a:solidFill>
                <a:effectLst/>
                <a:latin typeface="+mn-lt"/>
                <a:ea typeface="+mn-ea"/>
                <a:cs typeface="+mn-cs"/>
              </a:rPr>
              <a:t>Term and Code List for RDA Content Types </a:t>
            </a:r>
            <a:r>
              <a:rPr lang="en-US" sz="1200" kern="1200" dirty="0">
                <a:solidFill>
                  <a:schemeClr val="tx1"/>
                </a:solidFill>
                <a:effectLst/>
                <a:latin typeface="+mn-lt"/>
                <a:ea typeface="+mn-ea"/>
                <a:cs typeface="+mn-cs"/>
              </a:rPr>
              <a:t>at: http://www.loc.gov/standards/valuelist/rdacontent.html</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kern="1200" dirty="0">
                <a:solidFill>
                  <a:schemeClr val="tx1"/>
                </a:solidFill>
                <a:effectLst/>
                <a:latin typeface="+mn-lt"/>
                <a:ea typeface="+mn-ea"/>
                <a:cs typeface="+mn-cs"/>
              </a:rPr>
              <a:t>Subfield $b – Content type code. If giving subfield $b instead of/or in addition to subfield $a, use the code from the MARC format </a:t>
            </a:r>
            <a:r>
              <a:rPr lang="en-US" sz="1200" i="1" kern="1200" dirty="0">
                <a:solidFill>
                  <a:schemeClr val="tx1"/>
                </a:solidFill>
                <a:effectLst/>
                <a:latin typeface="+mn-lt"/>
                <a:ea typeface="+mn-ea"/>
                <a:cs typeface="+mn-cs"/>
              </a:rPr>
              <a:t>Term and Code List for RDA Content Types </a:t>
            </a:r>
            <a:r>
              <a:rPr lang="en-US" sz="1200" kern="1200" dirty="0">
                <a:solidFill>
                  <a:schemeClr val="tx1"/>
                </a:solidFill>
                <a:effectLst/>
                <a:latin typeface="+mn-lt"/>
                <a:ea typeface="+mn-ea"/>
                <a:cs typeface="+mn-cs"/>
              </a:rPr>
              <a:t>at: http://www.loc.gov/standards/valuelist/rdacontent.html</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kern="1200" dirty="0">
                <a:solidFill>
                  <a:schemeClr val="tx1"/>
                </a:solidFill>
                <a:effectLst/>
                <a:latin typeface="+mn-lt"/>
                <a:ea typeface="+mn-ea"/>
                <a:cs typeface="+mn-cs"/>
              </a:rPr>
              <a:t>NACO catalogers may add URIs to field 336.  For example:</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dirty="0"/>
              <a:t>336  spoken word $2 </a:t>
            </a:r>
            <a:r>
              <a:rPr lang="en-US" dirty="0" err="1"/>
              <a:t>rdacontent</a:t>
            </a:r>
            <a:r>
              <a:rPr lang="en-US" dirty="0"/>
              <a:t> $0 http://id.loc.gov/vocabulary/contentTypes/spw</a:t>
            </a:r>
          </a:p>
          <a:p>
            <a:pPr eaLnBrk="1" hangingPunct="1">
              <a:spcBef>
                <a:spcPct val="0"/>
              </a:spcBef>
            </a:pPr>
            <a:endParaRPr lang="en-US" dirty="0"/>
          </a:p>
        </p:txBody>
      </p:sp>
      <p:sp>
        <p:nvSpPr>
          <p:cNvPr id="229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0E2197-9468-45FC-B958-10A4C770D665}" type="slidenum">
              <a:rPr lang="en-US">
                <a:cs typeface="Arial" charset="0"/>
              </a:rPr>
              <a:pPr fontAlgn="base">
                <a:spcBef>
                  <a:spcPct val="0"/>
                </a:spcBef>
                <a:spcAft>
                  <a:spcPct val="0"/>
                </a:spcAft>
                <a:defRPr/>
              </a:pPr>
              <a:t>116</a:t>
            </a:fld>
            <a:endParaRPr lang="en-US">
              <a:cs typeface="Arial" charset="0"/>
            </a:endParaRPr>
          </a:p>
        </p:txBody>
      </p:sp>
    </p:spTree>
    <p:extLst>
      <p:ext uri="{BB962C8B-B14F-4D97-AF65-F5344CB8AC3E}">
        <p14:creationId xmlns:p14="http://schemas.microsoft.com/office/powerpoint/2010/main" val="226273583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p:cNvSpPr>
          <p:nvPr>
            <p:ph type="sldImg"/>
          </p:nvPr>
        </p:nvSpPr>
        <p:spPr bwMode="auto">
          <a:noFill/>
          <a:ln>
            <a:solidFill>
              <a:srgbClr val="000000"/>
            </a:solidFill>
            <a:miter lim="800000"/>
            <a:headEnd/>
            <a:tailEnd/>
          </a:ln>
        </p:spPr>
      </p:sp>
      <p:sp>
        <p:nvSpPr>
          <p:cNvPr id="230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16, 2023: new slide to show subfield $0 URI as content type. </a:t>
            </a:r>
          </a:p>
          <a:p>
            <a:pPr eaLnBrk="1" hangingPunct="1">
              <a:spcBef>
                <a:spcPct val="0"/>
              </a:spcBef>
            </a:pPr>
            <a:endParaRPr lang="en-US" dirty="0"/>
          </a:p>
        </p:txBody>
      </p:sp>
      <p:sp>
        <p:nvSpPr>
          <p:cNvPr id="229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0E2197-9468-45FC-B958-10A4C770D665}" type="slidenum">
              <a:rPr lang="en-US">
                <a:cs typeface="Arial" charset="0"/>
              </a:rPr>
              <a:pPr fontAlgn="base">
                <a:spcBef>
                  <a:spcPct val="0"/>
                </a:spcBef>
                <a:spcAft>
                  <a:spcPct val="0"/>
                </a:spcAft>
                <a:defRPr/>
              </a:pPr>
              <a:t>117</a:t>
            </a:fld>
            <a:endParaRPr lang="en-US">
              <a:cs typeface="Arial" charset="0"/>
            </a:endParaRPr>
          </a:p>
        </p:txBody>
      </p:sp>
    </p:spTree>
    <p:extLst>
      <p:ext uri="{BB962C8B-B14F-4D97-AF65-F5344CB8AC3E}">
        <p14:creationId xmlns:p14="http://schemas.microsoft.com/office/powerpoint/2010/main" val="264891580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5, 2020: new slide showing 336 in an NAR</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118</a:t>
            </a:fld>
            <a:endParaRPr lang="en-US"/>
          </a:p>
        </p:txBody>
      </p:sp>
    </p:spTree>
    <p:extLst>
      <p:ext uri="{BB962C8B-B14F-4D97-AF65-F5344CB8AC3E}">
        <p14:creationId xmlns:p14="http://schemas.microsoft.com/office/powerpoint/2010/main" val="35889614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Slide Image Placeholder 1"/>
          <p:cNvSpPr>
            <a:spLocks noGrp="1" noRot="1" noChangeAspect="1"/>
          </p:cNvSpPr>
          <p:nvPr>
            <p:ph type="sldImg"/>
          </p:nvPr>
        </p:nvSpPr>
        <p:spPr bwMode="auto">
          <a:noFill/>
          <a:ln>
            <a:solidFill>
              <a:srgbClr val="000000"/>
            </a:solidFill>
            <a:miter lim="800000"/>
            <a:headEnd/>
            <a:tailEnd/>
          </a:ln>
        </p:spPr>
      </p:sp>
      <p:sp>
        <p:nvSpPr>
          <p:cNvPr id="232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14,</a:t>
            </a:r>
            <a:r>
              <a:rPr lang="en-US" baseline="0" dirty="0"/>
              <a:t> 2016: removed info about PCC prohibition</a:t>
            </a:r>
          </a:p>
          <a:p>
            <a:pPr eaLnBrk="1" hangingPunct="1">
              <a:spcBef>
                <a:spcPct val="0"/>
              </a:spcBef>
            </a:pPr>
            <a:endParaRPr lang="en-US" dirty="0"/>
          </a:p>
          <a:p>
            <a:pPr eaLnBrk="1" hangingPunct="1">
              <a:spcBef>
                <a:spcPct val="0"/>
              </a:spcBef>
            </a:pPr>
            <a:r>
              <a:rPr lang="en-US" dirty="0"/>
              <a:t>Open to 6.9. Remember, there are two expressions represented here. What is the content type of these two expressions? Take a worksheet or open a new OCLC </a:t>
            </a:r>
            <a:r>
              <a:rPr lang="en-US" dirty="0" err="1"/>
              <a:t>workform</a:t>
            </a:r>
            <a:r>
              <a:rPr lang="en-US" dirty="0"/>
              <a:t> to begin creating an expression description for the English translation. Record the “source consulted” in 670 and the content type in 336.</a:t>
            </a:r>
          </a:p>
          <a:p>
            <a:pPr eaLnBrk="1" hangingPunct="1">
              <a:spcBef>
                <a:spcPct val="0"/>
              </a:spcBef>
            </a:pPr>
            <a:endParaRPr lang="en-US" dirty="0"/>
          </a:p>
        </p:txBody>
      </p:sp>
      <p:sp>
        <p:nvSpPr>
          <p:cNvPr id="231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662A5B-0878-4007-805B-EF9EA919D09F}" type="slidenum">
              <a:rPr lang="en-US">
                <a:cs typeface="Arial" charset="0"/>
              </a:rPr>
              <a:pPr fontAlgn="base">
                <a:spcBef>
                  <a:spcPct val="0"/>
                </a:spcBef>
                <a:spcAft>
                  <a:spcPct val="0"/>
                </a:spcAft>
                <a:defRPr/>
              </a:pPr>
              <a:t>119</a:t>
            </a:fld>
            <a:endParaRPr lang="en-US">
              <a:cs typeface="Arial" charset="0"/>
            </a:endParaRPr>
          </a:p>
        </p:txBody>
      </p:sp>
    </p:spTree>
    <p:extLst>
      <p:ext uri="{BB962C8B-B14F-4D97-AF65-F5344CB8AC3E}">
        <p14:creationId xmlns:p14="http://schemas.microsoft.com/office/powerpoint/2010/main" val="242824984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Slide Image Placeholder 1"/>
          <p:cNvSpPr>
            <a:spLocks noGrp="1" noRot="1" noChangeAspect="1"/>
          </p:cNvSpPr>
          <p:nvPr>
            <p:ph type="sldImg"/>
          </p:nvPr>
        </p:nvSpPr>
        <p:spPr bwMode="auto">
          <a:noFill/>
          <a:ln>
            <a:solidFill>
              <a:srgbClr val="000000"/>
            </a:solidFill>
            <a:miter lim="800000"/>
            <a:headEnd/>
            <a:tailEnd/>
          </a:ln>
        </p:spPr>
      </p:sp>
      <p:sp>
        <p:nvSpPr>
          <p:cNvPr id="234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14,</a:t>
            </a:r>
            <a:r>
              <a:rPr lang="en-US" baseline="0" dirty="0"/>
              <a:t> 2016: removed info about PCC prohibition</a:t>
            </a:r>
          </a:p>
          <a:p>
            <a:pPr eaLnBrk="1" hangingPunct="1">
              <a:spcBef>
                <a:spcPct val="0"/>
              </a:spcBef>
            </a:pPr>
            <a:endParaRPr lang="en-US" dirty="0"/>
          </a:p>
          <a:p>
            <a:pPr eaLnBrk="1" hangingPunct="1">
              <a:spcBef>
                <a:spcPct val="0"/>
              </a:spcBef>
            </a:pPr>
            <a:r>
              <a:rPr lang="en-US" dirty="0"/>
              <a:t>What is the content type for these two expressions? The one on the right is an audiobook. Take two worksheets or OCLC </a:t>
            </a:r>
            <a:r>
              <a:rPr lang="en-US" dirty="0" err="1"/>
              <a:t>workforms</a:t>
            </a:r>
            <a:r>
              <a:rPr lang="en-US" dirty="0"/>
              <a:t> to begin an expression description for each expression. Record the source consulted element (670) content type element (336) on each. (Each was published in 2011)</a:t>
            </a:r>
          </a:p>
        </p:txBody>
      </p:sp>
      <p:sp>
        <p:nvSpPr>
          <p:cNvPr id="2334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D016AB-C016-4D36-8A4D-04F04993530B}" type="slidenum">
              <a:rPr lang="en-US">
                <a:cs typeface="Arial" charset="0"/>
              </a:rPr>
              <a:pPr fontAlgn="base">
                <a:spcBef>
                  <a:spcPct val="0"/>
                </a:spcBef>
                <a:spcAft>
                  <a:spcPct val="0"/>
                </a:spcAft>
                <a:defRPr/>
              </a:pPr>
              <a:t>120</a:t>
            </a:fld>
            <a:endParaRPr lang="en-US">
              <a:cs typeface="Arial" charset="0"/>
            </a:endParaRPr>
          </a:p>
        </p:txBody>
      </p:sp>
    </p:spTree>
    <p:extLst>
      <p:ext uri="{BB962C8B-B14F-4D97-AF65-F5344CB8AC3E}">
        <p14:creationId xmlns:p14="http://schemas.microsoft.com/office/powerpoint/2010/main" val="306133963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bwMode="auto">
          <a:noFill/>
          <a:ln>
            <a:solidFill>
              <a:srgbClr val="000000"/>
            </a:solidFill>
            <a:miter lim="800000"/>
            <a:headEnd/>
            <a:tailEnd/>
          </a:ln>
        </p:spPr>
      </p:sp>
      <p:sp>
        <p:nvSpPr>
          <p:cNvPr id="236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November 25, 2015</a:t>
            </a:r>
          </a:p>
          <a:p>
            <a:pPr eaLnBrk="1" hangingPunct="1">
              <a:spcBef>
                <a:spcPct val="0"/>
              </a:spcBef>
            </a:pPr>
            <a:endParaRPr lang="en-US"/>
          </a:p>
          <a:p>
            <a:pPr eaLnBrk="1" hangingPunct="1">
              <a:spcBef>
                <a:spcPct val="0"/>
              </a:spcBef>
            </a:pPr>
            <a:r>
              <a:rPr lang="en-US"/>
              <a:t>Separate element, part of access point, or both.</a:t>
            </a:r>
          </a:p>
        </p:txBody>
      </p:sp>
      <p:sp>
        <p:nvSpPr>
          <p:cNvPr id="2355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8B62D4-8096-479F-A06D-955D6E91092D}" type="slidenum">
              <a:rPr lang="en-US">
                <a:cs typeface="Arial" charset="0"/>
              </a:rPr>
              <a:pPr fontAlgn="base">
                <a:spcBef>
                  <a:spcPct val="0"/>
                </a:spcBef>
                <a:spcAft>
                  <a:spcPct val="0"/>
                </a:spcAft>
                <a:defRPr/>
              </a:pPr>
              <a:t>121</a:t>
            </a:fld>
            <a:endParaRPr lang="en-US">
              <a:cs typeface="Arial" charset="0"/>
            </a:endParaRPr>
          </a:p>
        </p:txBody>
      </p:sp>
    </p:spTree>
    <p:extLst>
      <p:ext uri="{BB962C8B-B14F-4D97-AF65-F5344CB8AC3E}">
        <p14:creationId xmlns:p14="http://schemas.microsoft.com/office/powerpoint/2010/main" val="216395928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November 25, 2015</a:t>
            </a: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35951" indent="-283058">
              <a:defRPr>
                <a:solidFill>
                  <a:schemeClr val="tx1"/>
                </a:solidFill>
                <a:latin typeface="Arial" charset="0"/>
              </a:defRPr>
            </a:lvl2pPr>
            <a:lvl3pPr marL="1132232" indent="-226446">
              <a:defRPr>
                <a:solidFill>
                  <a:schemeClr val="tx1"/>
                </a:solidFill>
                <a:latin typeface="Arial" charset="0"/>
              </a:defRPr>
            </a:lvl3pPr>
            <a:lvl4pPr marL="1585123" indent="-226446">
              <a:defRPr>
                <a:solidFill>
                  <a:schemeClr val="tx1"/>
                </a:solidFill>
                <a:latin typeface="Arial" charset="0"/>
              </a:defRPr>
            </a:lvl4pPr>
            <a:lvl5pPr marL="2038016" indent="-226446">
              <a:defRPr>
                <a:solidFill>
                  <a:schemeClr val="tx1"/>
                </a:solidFill>
                <a:latin typeface="Arial" charset="0"/>
              </a:defRPr>
            </a:lvl5pPr>
            <a:lvl6pPr marL="2490909" indent="-226446" eaLnBrk="0" fontAlgn="base" hangingPunct="0">
              <a:spcBef>
                <a:spcPct val="0"/>
              </a:spcBef>
              <a:spcAft>
                <a:spcPct val="0"/>
              </a:spcAft>
              <a:defRPr>
                <a:solidFill>
                  <a:schemeClr val="tx1"/>
                </a:solidFill>
                <a:latin typeface="Arial" charset="0"/>
              </a:defRPr>
            </a:lvl6pPr>
            <a:lvl7pPr marL="2943801" indent="-226446" eaLnBrk="0" fontAlgn="base" hangingPunct="0">
              <a:spcBef>
                <a:spcPct val="0"/>
              </a:spcBef>
              <a:spcAft>
                <a:spcPct val="0"/>
              </a:spcAft>
              <a:defRPr>
                <a:solidFill>
                  <a:schemeClr val="tx1"/>
                </a:solidFill>
                <a:latin typeface="Arial" charset="0"/>
              </a:defRPr>
            </a:lvl7pPr>
            <a:lvl8pPr marL="3396694" indent="-226446" eaLnBrk="0" fontAlgn="base" hangingPunct="0">
              <a:spcBef>
                <a:spcPct val="0"/>
              </a:spcBef>
              <a:spcAft>
                <a:spcPct val="0"/>
              </a:spcAft>
              <a:defRPr>
                <a:solidFill>
                  <a:schemeClr val="tx1"/>
                </a:solidFill>
                <a:latin typeface="Arial" charset="0"/>
              </a:defRPr>
            </a:lvl8pPr>
            <a:lvl9pPr marL="3849587" indent="-226446" eaLnBrk="0" fontAlgn="base" hangingPunct="0">
              <a:spcBef>
                <a:spcPct val="0"/>
              </a:spcBef>
              <a:spcAft>
                <a:spcPct val="0"/>
              </a:spcAft>
              <a:defRPr>
                <a:solidFill>
                  <a:schemeClr val="tx1"/>
                </a:solidFill>
                <a:latin typeface="Arial" charset="0"/>
              </a:defRPr>
            </a:lvl9pPr>
          </a:lstStyle>
          <a:p>
            <a:fld id="{FAA1C723-F90E-440F-BB11-4E59BBECB012}" type="slidenum">
              <a:rPr lang="en-US" smtClean="0"/>
              <a:pPr/>
              <a:t>122</a:t>
            </a:fld>
            <a:endParaRPr lang="en-US"/>
          </a:p>
        </p:txBody>
      </p:sp>
    </p:spTree>
    <p:extLst>
      <p:ext uri="{BB962C8B-B14F-4D97-AF65-F5344CB8AC3E}">
        <p14:creationId xmlns:p14="http://schemas.microsoft.com/office/powerpoint/2010/main" val="193129674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Image Placeholder 1"/>
          <p:cNvSpPr>
            <a:spLocks noGrp="1" noRot="1" noChangeAspect="1"/>
          </p:cNvSpPr>
          <p:nvPr>
            <p:ph type="sldImg"/>
          </p:nvPr>
        </p:nvSpPr>
        <p:spPr bwMode="auto">
          <a:noFill/>
          <a:ln>
            <a:solidFill>
              <a:srgbClr val="000000"/>
            </a:solidFill>
            <a:miter lim="800000"/>
            <a:headEnd/>
            <a:tailEnd/>
          </a:ln>
        </p:spPr>
      </p:sp>
      <p:sp>
        <p:nvSpPr>
          <p:cNvPr id="2385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Note: in fact the manifestation in which the Rukeyser translation was first published is undated; 1963 is a conjectural date, as can be seen on slide 16. Since people will have included the question mark on their 670 for this expression, they will probably notice. Remember that we’re using the evidence we have to record a date of expression; the “real” date of expression is the date the expression (e.g. a translation) was created, but usually the only evidence we have is the date of publication, which we can record. In this case we only have a conjectural date. We can still record this as the date of expression. It would be possible to record a date with a question mark in 046 using the EDTF format, but it is recommended simply to record the year that in your best judgment is the date of expression, without a question mark (in this case 1963).</a:t>
            </a:r>
          </a:p>
        </p:txBody>
      </p:sp>
      <p:sp>
        <p:nvSpPr>
          <p:cNvPr id="2375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5DE09A-80A1-46F3-91AE-8A122B954F2E}" type="slidenum">
              <a:rPr lang="en-US">
                <a:cs typeface="Arial" charset="0"/>
              </a:rPr>
              <a:pPr fontAlgn="base">
                <a:spcBef>
                  <a:spcPct val="0"/>
                </a:spcBef>
                <a:spcAft>
                  <a:spcPct val="0"/>
                </a:spcAft>
                <a:defRPr/>
              </a:pPr>
              <a:t>123</a:t>
            </a:fld>
            <a:endParaRPr lang="en-US">
              <a:cs typeface="Arial" charset="0"/>
            </a:endParaRPr>
          </a:p>
        </p:txBody>
      </p:sp>
    </p:spTree>
    <p:extLst>
      <p:ext uri="{BB962C8B-B14F-4D97-AF65-F5344CB8AC3E}">
        <p14:creationId xmlns:p14="http://schemas.microsoft.com/office/powerpoint/2010/main" val="65624822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Slide Image Placeholder 1"/>
          <p:cNvSpPr>
            <a:spLocks noGrp="1" noRot="1" noChangeAspect="1"/>
          </p:cNvSpPr>
          <p:nvPr>
            <p:ph type="sldImg"/>
          </p:nvPr>
        </p:nvSpPr>
        <p:spPr bwMode="auto">
          <a:noFill/>
          <a:ln>
            <a:solidFill>
              <a:srgbClr val="000000"/>
            </a:solidFill>
            <a:miter lim="800000"/>
            <a:headEnd/>
            <a:tailEnd/>
          </a:ln>
        </p:spPr>
      </p:sp>
      <p:sp>
        <p:nvSpPr>
          <p:cNvPr id="2406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16, 2023: updated notes to indicate that NACO catalogers may add URIs to the 377 field. </a:t>
            </a:r>
          </a:p>
          <a:p>
            <a:pPr eaLnBrk="1" hangingPunct="1">
              <a:spcBef>
                <a:spcPct val="0"/>
              </a:spcBef>
            </a:pPr>
            <a:r>
              <a:rPr lang="en-US" dirty="0"/>
              <a:t>February 29, 2020: added speaker note about the URIs in MARC Pilot Project</a:t>
            </a:r>
            <a:endParaRPr lang="en-US" baseline="0" dirty="0"/>
          </a:p>
          <a:p>
            <a:pPr eaLnBrk="1" hangingPunct="1">
              <a:spcBef>
                <a:spcPct val="0"/>
              </a:spcBef>
            </a:pPr>
            <a:endParaRPr lang="en-US" dirty="0"/>
          </a:p>
          <a:p>
            <a:pPr eaLnBrk="1" hangingPunct="1">
              <a:spcBef>
                <a:spcPct val="0"/>
              </a:spcBef>
            </a:pPr>
            <a:r>
              <a:rPr lang="en-US" dirty="0"/>
              <a:t>The underlining reinforces that in FRBR and in RDA, language is an expression-level attribute of a resource.  Until or if FRBR and/or RDA incorporate a concept of Language of Work, this element will be recorded only in authority records for expressions.  </a:t>
            </a:r>
          </a:p>
          <a:p>
            <a:pPr eaLnBrk="1" hangingPunct="1">
              <a:spcBef>
                <a:spcPct val="0"/>
              </a:spcBef>
            </a:pPr>
            <a:endParaRPr lang="en-US" dirty="0"/>
          </a:p>
          <a:p>
            <a:pPr eaLnBrk="1" hangingPunct="1">
              <a:spcBef>
                <a:spcPct val="0"/>
              </a:spcBef>
            </a:pPr>
            <a:r>
              <a:rPr lang="en-US" dirty="0"/>
              <a:t>For more information about recording information in the 377 field, see the NACO Foundations module.</a:t>
            </a:r>
          </a:p>
          <a:p>
            <a:pPr eaLnBrk="1" hangingPunct="1">
              <a:spcBef>
                <a:spcPct val="0"/>
              </a:spcBef>
            </a:pPr>
            <a:endParaRPr lang="en-US" dirty="0"/>
          </a:p>
          <a:p>
            <a:pPr eaLnBrk="1" hangingPunct="1">
              <a:spcBef>
                <a:spcPct val="0"/>
              </a:spcBef>
            </a:pPr>
            <a:r>
              <a:rPr lang="en-US" i="0" dirty="0"/>
              <a:t>NACO catalogers may add </a:t>
            </a:r>
            <a:r>
              <a:rPr lang="en-US" dirty="0"/>
              <a:t>URIs for language in subfield $0 or $1. </a:t>
            </a:r>
          </a:p>
          <a:p>
            <a:pPr eaLnBrk="1" hangingPunct="1">
              <a:spcBef>
                <a:spcPct val="0"/>
              </a:spcBef>
            </a:pPr>
            <a:endParaRPr lang="en-US" i="1" dirty="0"/>
          </a:p>
          <a:p>
            <a:pPr eaLnBrk="1" hangingPunct="1">
              <a:spcBef>
                <a:spcPct val="0"/>
              </a:spcBef>
            </a:pPr>
            <a:r>
              <a:rPr lang="en-US" i="1" dirty="0"/>
              <a:t>Example:</a:t>
            </a:r>
            <a:r>
              <a:rPr lang="en-US" dirty="0"/>
              <a:t>  377   </a:t>
            </a:r>
            <a:r>
              <a:rPr lang="en-US" dirty="0" err="1"/>
              <a:t>eng</a:t>
            </a:r>
            <a:r>
              <a:rPr lang="en-US" dirty="0"/>
              <a:t> $0 http://id.loc.gov/vocabulary/languages/eng</a:t>
            </a:r>
          </a:p>
        </p:txBody>
      </p:sp>
      <p:sp>
        <p:nvSpPr>
          <p:cNvPr id="2396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5B989A-3ECA-4833-BDB3-172DF58F8F54}" type="slidenum">
              <a:rPr lang="en-US">
                <a:cs typeface="Arial" charset="0"/>
              </a:rPr>
              <a:pPr fontAlgn="base">
                <a:spcBef>
                  <a:spcPct val="0"/>
                </a:spcBef>
                <a:spcAft>
                  <a:spcPct val="0"/>
                </a:spcAft>
                <a:defRPr/>
              </a:pPr>
              <a:t>124</a:t>
            </a:fld>
            <a:endParaRPr lang="en-US">
              <a:cs typeface="Arial" charset="0"/>
            </a:endParaRPr>
          </a:p>
        </p:txBody>
      </p:sp>
    </p:spTree>
    <p:extLst>
      <p:ext uri="{BB962C8B-B14F-4D97-AF65-F5344CB8AC3E}">
        <p14:creationId xmlns:p14="http://schemas.microsoft.com/office/powerpoint/2010/main" val="296234600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Speaker note: This applies both to LC practice and possible expanded PCC practice. We’ll come back to this when we get to creating the authorized access point.</a:t>
            </a:r>
          </a:p>
        </p:txBody>
      </p:sp>
      <p:sp>
        <p:nvSpPr>
          <p:cNvPr id="241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E08075-4CCF-4B9F-A02D-AC2ABF0D38DF}" type="slidenum">
              <a:rPr lang="en-US">
                <a:cs typeface="Arial" charset="0"/>
              </a:rPr>
              <a:pPr fontAlgn="base">
                <a:spcBef>
                  <a:spcPct val="0"/>
                </a:spcBef>
                <a:spcAft>
                  <a:spcPct val="0"/>
                </a:spcAft>
                <a:defRPr/>
              </a:pPr>
              <a:t>125</a:t>
            </a:fld>
            <a:endParaRPr lang="en-US">
              <a:cs typeface="Arial" charset="0"/>
            </a:endParaRPr>
          </a:p>
        </p:txBody>
      </p:sp>
    </p:spTree>
    <p:extLst>
      <p:ext uri="{BB962C8B-B14F-4D97-AF65-F5344CB8AC3E}">
        <p14:creationId xmlns:p14="http://schemas.microsoft.com/office/powerpoint/2010/main" val="14324708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bwMode="auto">
          <a:noFill/>
          <a:ln>
            <a:solidFill>
              <a:srgbClr val="000000"/>
            </a:solidFill>
            <a:miter lim="800000"/>
            <a:headEnd/>
            <a:tailEnd/>
          </a:ln>
        </p:spPr>
      </p:sp>
      <p:sp>
        <p:nvSpPr>
          <p:cNvPr id="244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updated notes</a:t>
            </a:r>
          </a:p>
          <a:p>
            <a:pPr eaLnBrk="1" hangingPunct="1">
              <a:spcBef>
                <a:spcPct val="0"/>
              </a:spcBef>
            </a:pPr>
            <a:r>
              <a:rPr lang="en-US" dirty="0"/>
              <a:t>ANIMATED SLIDE.  Suggested answer enters on click. </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Note: in PDF handouts, the answer will already appear.</a:t>
            </a:r>
          </a:p>
        </p:txBody>
      </p:sp>
      <p:sp>
        <p:nvSpPr>
          <p:cNvPr id="2437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28CADB-F037-4174-BDE2-0E735830F5E2}" type="slidenum">
              <a:rPr lang="en-US">
                <a:cs typeface="Arial" charset="0"/>
              </a:rPr>
              <a:pPr fontAlgn="base">
                <a:spcBef>
                  <a:spcPct val="0"/>
                </a:spcBef>
                <a:spcAft>
                  <a:spcPct val="0"/>
                </a:spcAft>
                <a:defRPr/>
              </a:pPr>
              <a:t>126</a:t>
            </a:fld>
            <a:endParaRPr lang="en-US">
              <a:cs typeface="Arial" charset="0"/>
            </a:endParaRPr>
          </a:p>
        </p:txBody>
      </p:sp>
    </p:spTree>
    <p:extLst>
      <p:ext uri="{BB962C8B-B14F-4D97-AF65-F5344CB8AC3E}">
        <p14:creationId xmlns:p14="http://schemas.microsoft.com/office/powerpoint/2010/main" val="85385121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Slide Image Placeholder 1"/>
          <p:cNvSpPr>
            <a:spLocks noGrp="1" noRot="1" noChangeAspect="1"/>
          </p:cNvSpPr>
          <p:nvPr>
            <p:ph type="sldImg"/>
          </p:nvPr>
        </p:nvSpPr>
        <p:spPr bwMode="auto">
          <a:noFill/>
          <a:ln>
            <a:solidFill>
              <a:srgbClr val="000000"/>
            </a:solidFill>
            <a:miter lim="800000"/>
            <a:headEnd/>
            <a:tailEnd/>
          </a:ln>
        </p:spPr>
      </p:sp>
      <p:sp>
        <p:nvSpPr>
          <p:cNvPr id="2467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a:t>
            </a:r>
            <a:r>
              <a:rPr lang="en-US" baseline="0" dirty="0"/>
              <a:t> updated to reflect current RDA language</a:t>
            </a:r>
            <a:endParaRPr lang="en-US" dirty="0"/>
          </a:p>
        </p:txBody>
      </p:sp>
      <p:sp>
        <p:nvSpPr>
          <p:cNvPr id="245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721531-4874-4B4B-A983-5FE551BCFB78}" type="slidenum">
              <a:rPr lang="en-US">
                <a:cs typeface="Arial" charset="0"/>
              </a:rPr>
              <a:pPr fontAlgn="base">
                <a:spcBef>
                  <a:spcPct val="0"/>
                </a:spcBef>
                <a:spcAft>
                  <a:spcPct val="0"/>
                </a:spcAft>
                <a:defRPr/>
              </a:pPr>
              <a:t>127</a:t>
            </a:fld>
            <a:endParaRPr lang="en-US">
              <a:cs typeface="Arial" charset="0"/>
            </a:endParaRPr>
          </a:p>
        </p:txBody>
      </p:sp>
    </p:spTree>
    <p:extLst>
      <p:ext uri="{BB962C8B-B14F-4D97-AF65-F5344CB8AC3E}">
        <p14:creationId xmlns:p14="http://schemas.microsoft.com/office/powerpoint/2010/main" val="284186929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bwMode="auto">
          <a:noFill/>
          <a:ln>
            <a:solidFill>
              <a:srgbClr val="000000"/>
            </a:solidFill>
            <a:miter lim="800000"/>
            <a:headEnd/>
            <a:tailEnd/>
          </a:ln>
        </p:spPr>
      </p:sp>
      <p:sp>
        <p:nvSpPr>
          <p:cNvPr id="2488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p:txBody>
      </p:sp>
      <p:sp>
        <p:nvSpPr>
          <p:cNvPr id="2478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16A99C-5C49-4F35-92F9-E42358B2222F}" type="slidenum">
              <a:rPr lang="en-US">
                <a:cs typeface="Arial" charset="0"/>
              </a:rPr>
              <a:pPr fontAlgn="base">
                <a:spcBef>
                  <a:spcPct val="0"/>
                </a:spcBef>
                <a:spcAft>
                  <a:spcPct val="0"/>
                </a:spcAft>
                <a:defRPr/>
              </a:pPr>
              <a:t>128</a:t>
            </a:fld>
            <a:endParaRPr lang="en-US">
              <a:cs typeface="Arial" charset="0"/>
            </a:endParaRPr>
          </a:p>
        </p:txBody>
      </p:sp>
    </p:spTree>
    <p:extLst>
      <p:ext uri="{BB962C8B-B14F-4D97-AF65-F5344CB8AC3E}">
        <p14:creationId xmlns:p14="http://schemas.microsoft.com/office/powerpoint/2010/main" val="261483961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p:spPr>
      </p:sp>
      <p:sp>
        <p:nvSpPr>
          <p:cNvPr id="2508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2498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55AED8-ACBC-45DF-8012-9FD905D7DFBC}" type="slidenum">
              <a:rPr lang="en-US">
                <a:cs typeface="Arial" charset="0"/>
              </a:rPr>
              <a:pPr fontAlgn="base">
                <a:spcBef>
                  <a:spcPct val="0"/>
                </a:spcBef>
                <a:spcAft>
                  <a:spcPct val="0"/>
                </a:spcAft>
                <a:defRPr/>
              </a:pPr>
              <a:t>129</a:t>
            </a:fld>
            <a:endParaRPr lang="en-US">
              <a:cs typeface="Arial" charset="0"/>
            </a:endParaRPr>
          </a:p>
        </p:txBody>
      </p:sp>
    </p:spTree>
    <p:extLst>
      <p:ext uri="{BB962C8B-B14F-4D97-AF65-F5344CB8AC3E}">
        <p14:creationId xmlns:p14="http://schemas.microsoft.com/office/powerpoint/2010/main" val="1777332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bwMode="auto">
          <a:noFill/>
          <a:ln>
            <a:solidFill>
              <a:srgbClr val="000000"/>
            </a:solidFill>
            <a:miter lim="800000"/>
            <a:headEnd/>
            <a:tailEnd/>
          </a:ln>
        </p:spPr>
      </p:sp>
      <p:sp>
        <p:nvSpPr>
          <p:cNvPr id="2529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updated notes</a:t>
            </a:r>
          </a:p>
          <a:p>
            <a:pPr eaLnBrk="1" hangingPunct="1">
              <a:spcBef>
                <a:spcPct val="0"/>
              </a:spcBef>
            </a:pPr>
            <a:r>
              <a:rPr lang="en-US" dirty="0"/>
              <a:t>ANIMATED SLIDE: answers will appear on each click of enter or page down</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Note: in PDF handouts, the answer will already appear.</a:t>
            </a:r>
          </a:p>
          <a:p>
            <a:pPr eaLnBrk="1" hangingPunct="1">
              <a:spcBef>
                <a:spcPct val="0"/>
              </a:spcBef>
            </a:pPr>
            <a:endParaRPr lang="en-US" dirty="0"/>
          </a:p>
          <a:p>
            <a:pPr eaLnBrk="1" hangingPunct="1">
              <a:spcBef>
                <a:spcPct val="0"/>
              </a:spcBef>
            </a:pPr>
            <a:r>
              <a:rPr lang="en-US" dirty="0"/>
              <a:t>On the spoken word version of the Iliad, there are both more than one spoken word expression </a:t>
            </a:r>
            <a:r>
              <a:rPr lang="en-US" i="1" dirty="0"/>
              <a:t>and </a:t>
            </a:r>
            <a:r>
              <a:rPr lang="en-US" dirty="0"/>
              <a:t>there are more than one spoken word expression </a:t>
            </a:r>
            <a:r>
              <a:rPr lang="en-US" i="1" dirty="0"/>
              <a:t>in English</a:t>
            </a:r>
            <a:r>
              <a:rPr lang="en-US" dirty="0"/>
              <a:t> so you might need more than one other distinguishing characteristic</a:t>
            </a:r>
          </a:p>
        </p:txBody>
      </p:sp>
      <p:sp>
        <p:nvSpPr>
          <p:cNvPr id="2519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570753-CCAA-49F7-9774-1E47D340712B}" type="slidenum">
              <a:rPr lang="en-US">
                <a:cs typeface="Arial" charset="0"/>
              </a:rPr>
              <a:pPr fontAlgn="base">
                <a:spcBef>
                  <a:spcPct val="0"/>
                </a:spcBef>
                <a:spcAft>
                  <a:spcPct val="0"/>
                </a:spcAft>
                <a:defRPr/>
              </a:pPr>
              <a:t>130</a:t>
            </a:fld>
            <a:endParaRPr lang="en-US">
              <a:cs typeface="Arial" charset="0"/>
            </a:endParaRPr>
          </a:p>
        </p:txBody>
      </p:sp>
    </p:spTree>
    <p:extLst>
      <p:ext uri="{BB962C8B-B14F-4D97-AF65-F5344CB8AC3E}">
        <p14:creationId xmlns:p14="http://schemas.microsoft.com/office/powerpoint/2010/main" val="321095510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headEnd/>
            <a:tailEnd/>
          </a:ln>
        </p:spPr>
      </p:sp>
      <p:sp>
        <p:nvSpPr>
          <p:cNvPr id="2549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p:txBody>
      </p:sp>
      <p:sp>
        <p:nvSpPr>
          <p:cNvPr id="2539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32AA97-353F-4222-9EDB-3821BC643EC1}" type="slidenum">
              <a:rPr lang="en-US">
                <a:cs typeface="Arial" charset="0"/>
              </a:rPr>
              <a:pPr fontAlgn="base">
                <a:spcBef>
                  <a:spcPct val="0"/>
                </a:spcBef>
                <a:spcAft>
                  <a:spcPct val="0"/>
                </a:spcAft>
                <a:defRPr/>
              </a:pPr>
              <a:t>131</a:t>
            </a:fld>
            <a:endParaRPr lang="en-US">
              <a:cs typeface="Arial" charset="0"/>
            </a:endParaRPr>
          </a:p>
        </p:txBody>
      </p:sp>
    </p:spTree>
    <p:extLst>
      <p:ext uri="{BB962C8B-B14F-4D97-AF65-F5344CB8AC3E}">
        <p14:creationId xmlns:p14="http://schemas.microsoft.com/office/powerpoint/2010/main" val="374086278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bwMode="auto">
          <a:noFill/>
          <a:ln>
            <a:solidFill>
              <a:srgbClr val="000000"/>
            </a:solidFill>
            <a:miter lim="800000"/>
            <a:headEnd/>
            <a:tailEnd/>
          </a:ln>
        </p:spPr>
      </p:sp>
      <p:sp>
        <p:nvSpPr>
          <p:cNvPr id="2570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3, 2020: changed slide number in notes</a:t>
            </a:r>
          </a:p>
          <a:p>
            <a:pPr eaLnBrk="1" hangingPunct="1">
              <a:spcBef>
                <a:spcPct val="0"/>
              </a:spcBef>
            </a:pPr>
            <a:endParaRPr lang="en-US" dirty="0"/>
          </a:p>
          <a:p>
            <a:pPr eaLnBrk="1" hangingPunct="1">
              <a:spcBef>
                <a:spcPct val="0"/>
              </a:spcBef>
            </a:pPr>
            <a:r>
              <a:rPr lang="en-US" dirty="0"/>
              <a:t>The April 2015 revision clarified that the date recorded</a:t>
            </a:r>
            <a:r>
              <a:rPr lang="en-US" baseline="0" dirty="0"/>
              <a:t> for the Bible is to be the date of the expression, not necessarily the year of publication. Versions of the Bible are often published again and again without change; these are all the same expression. The date recorded should be the earliest date associated with the expression. See also later slide 186.</a:t>
            </a:r>
            <a:endParaRPr lang="en-US" dirty="0"/>
          </a:p>
        </p:txBody>
      </p:sp>
      <p:sp>
        <p:nvSpPr>
          <p:cNvPr id="2560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E96273-0179-49C5-ABDC-4A395B882B03}" type="slidenum">
              <a:rPr lang="en-US">
                <a:cs typeface="Arial" charset="0"/>
              </a:rPr>
              <a:pPr fontAlgn="base">
                <a:spcBef>
                  <a:spcPct val="0"/>
                </a:spcBef>
                <a:spcAft>
                  <a:spcPct val="0"/>
                </a:spcAft>
                <a:defRPr/>
              </a:pPr>
              <a:t>132</a:t>
            </a:fld>
            <a:endParaRPr lang="en-US">
              <a:cs typeface="Arial" charset="0"/>
            </a:endParaRPr>
          </a:p>
        </p:txBody>
      </p:sp>
    </p:spTree>
    <p:extLst>
      <p:ext uri="{BB962C8B-B14F-4D97-AF65-F5344CB8AC3E}">
        <p14:creationId xmlns:p14="http://schemas.microsoft.com/office/powerpoint/2010/main" val="66007258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bwMode="auto">
          <a:noFill/>
          <a:ln>
            <a:solidFill>
              <a:srgbClr val="000000"/>
            </a:solidFill>
            <a:miter lim="800000"/>
            <a:headEnd/>
            <a:tailEnd/>
          </a:ln>
        </p:spPr>
      </p:sp>
      <p:sp>
        <p:nvSpPr>
          <p:cNvPr id="259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RDA 6.25.1.4 refers specifically to the</a:t>
            </a:r>
            <a:r>
              <a:rPr lang="en-US" baseline="0" dirty="0"/>
              <a:t> Bible not sacred scripture</a:t>
            </a:r>
            <a:endParaRPr lang="en-US" dirty="0"/>
          </a:p>
          <a:p>
            <a:pPr eaLnBrk="1" hangingPunct="1">
              <a:spcBef>
                <a:spcPct val="0"/>
              </a:spcBef>
            </a:pPr>
            <a:endParaRPr lang="en-US" dirty="0"/>
          </a:p>
        </p:txBody>
      </p:sp>
      <p:sp>
        <p:nvSpPr>
          <p:cNvPr id="2580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95D002-9C1E-483E-AD9C-7219EBE9646D}" type="slidenum">
              <a:rPr lang="en-US">
                <a:cs typeface="Arial" charset="0"/>
              </a:rPr>
              <a:pPr fontAlgn="base">
                <a:spcBef>
                  <a:spcPct val="0"/>
                </a:spcBef>
                <a:spcAft>
                  <a:spcPct val="0"/>
                </a:spcAft>
                <a:defRPr/>
              </a:pPr>
              <a:t>133</a:t>
            </a:fld>
            <a:endParaRPr lang="en-US">
              <a:cs typeface="Arial" charset="0"/>
            </a:endParaRPr>
          </a:p>
        </p:txBody>
      </p:sp>
    </p:spTree>
    <p:extLst>
      <p:ext uri="{BB962C8B-B14F-4D97-AF65-F5344CB8AC3E}">
        <p14:creationId xmlns:p14="http://schemas.microsoft.com/office/powerpoint/2010/main" val="116195143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bwMode="auto">
          <a:noFill/>
          <a:ln>
            <a:solidFill>
              <a:srgbClr val="000000"/>
            </a:solidFill>
            <a:miter lim="800000"/>
            <a:headEnd/>
            <a:tailEnd/>
          </a:ln>
        </p:spPr>
      </p:sp>
      <p:sp>
        <p:nvSpPr>
          <p:cNvPr id="2611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Once you’ve recorded all the elements, creating the authorized access point for a work is quite easy. It is simply a matter of taking elements already recorded or found and combining them in a particular order.</a:t>
            </a:r>
          </a:p>
        </p:txBody>
      </p:sp>
      <p:sp>
        <p:nvSpPr>
          <p:cNvPr id="2600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7AA93C-A75F-482F-8372-10A16970D0E9}" type="slidenum">
              <a:rPr lang="en-US">
                <a:cs typeface="Arial" charset="0"/>
              </a:rPr>
              <a:pPr fontAlgn="base">
                <a:spcBef>
                  <a:spcPct val="0"/>
                </a:spcBef>
                <a:spcAft>
                  <a:spcPct val="0"/>
                </a:spcAft>
                <a:defRPr/>
              </a:pPr>
              <a:t>134</a:t>
            </a:fld>
            <a:endParaRPr lang="en-US">
              <a:cs typeface="Arial" charset="0"/>
            </a:endParaRPr>
          </a:p>
        </p:txBody>
      </p:sp>
    </p:spTree>
    <p:extLst>
      <p:ext uri="{BB962C8B-B14F-4D97-AF65-F5344CB8AC3E}">
        <p14:creationId xmlns:p14="http://schemas.microsoft.com/office/powerpoint/2010/main" val="422715178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Slide Image Placeholder 1"/>
          <p:cNvSpPr>
            <a:spLocks noGrp="1" noRot="1" noChangeAspect="1"/>
          </p:cNvSpPr>
          <p:nvPr>
            <p:ph type="sldImg"/>
          </p:nvPr>
        </p:nvSpPr>
        <p:spPr bwMode="auto">
          <a:noFill/>
          <a:ln>
            <a:solidFill>
              <a:srgbClr val="000000"/>
            </a:solidFill>
            <a:miter lim="800000"/>
            <a:headEnd/>
            <a:tailEnd/>
          </a:ln>
        </p:spPr>
      </p:sp>
      <p:sp>
        <p:nvSpPr>
          <p:cNvPr id="2631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This workshop does not deal with subject usage, but most authorized RDA access points for works and expressions can be used as subjects.</a:t>
            </a:r>
          </a:p>
          <a:p>
            <a:pPr eaLnBrk="1" hangingPunct="1">
              <a:spcBef>
                <a:spcPct val="0"/>
              </a:spcBef>
            </a:pPr>
            <a:endParaRPr lang="en-US" dirty="0"/>
          </a:p>
        </p:txBody>
      </p:sp>
      <p:sp>
        <p:nvSpPr>
          <p:cNvPr id="2621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C1D126-4887-4D82-A5CE-8D802D71D537}" type="slidenum">
              <a:rPr lang="en-US">
                <a:cs typeface="Arial" charset="0"/>
              </a:rPr>
              <a:pPr fontAlgn="base">
                <a:spcBef>
                  <a:spcPct val="0"/>
                </a:spcBef>
                <a:spcAft>
                  <a:spcPct val="0"/>
                </a:spcAft>
                <a:defRPr/>
              </a:pPr>
              <a:t>135</a:t>
            </a:fld>
            <a:endParaRPr lang="en-US">
              <a:cs typeface="Arial" charset="0"/>
            </a:endParaRPr>
          </a:p>
        </p:txBody>
      </p:sp>
    </p:spTree>
    <p:extLst>
      <p:ext uri="{BB962C8B-B14F-4D97-AF65-F5344CB8AC3E}">
        <p14:creationId xmlns:p14="http://schemas.microsoft.com/office/powerpoint/2010/main" val="14335651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p:cNvSpPr>
            <a:spLocks noGrp="1" noRot="1" noChangeAspect="1"/>
          </p:cNvSpPr>
          <p:nvPr>
            <p:ph type="sldImg"/>
          </p:nvPr>
        </p:nvSpPr>
        <p:spPr bwMode="auto">
          <a:noFill/>
          <a:ln>
            <a:solidFill>
              <a:srgbClr val="000000"/>
            </a:solidFill>
            <a:miter lim="800000"/>
            <a:headEnd/>
            <a:tailEnd/>
          </a:ln>
        </p:spPr>
      </p:sp>
      <p:sp>
        <p:nvSpPr>
          <p:cNvPr id="2652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a:t>
            </a:r>
            <a:r>
              <a:rPr lang="en-US" baseline="0" dirty="0"/>
              <a:t> to reflect current RDA language</a:t>
            </a:r>
          </a:p>
          <a:p>
            <a:pPr eaLnBrk="1" hangingPunct="1">
              <a:spcBef>
                <a:spcPct val="0"/>
              </a:spcBef>
            </a:pPr>
            <a:endParaRPr lang="en-US" dirty="0"/>
          </a:p>
          <a:p>
            <a:pPr eaLnBrk="1" hangingPunct="1">
              <a:spcBef>
                <a:spcPct val="0"/>
              </a:spcBef>
            </a:pPr>
            <a:r>
              <a:rPr lang="en-US" dirty="0"/>
              <a:t>Have workshop participants carefully think about the difference between a collaborative work and a compilation. Have examples if possible.</a:t>
            </a:r>
          </a:p>
          <a:p>
            <a:pPr eaLnBrk="1" hangingPunct="1">
              <a:spcBef>
                <a:spcPct val="0"/>
              </a:spcBef>
            </a:pPr>
            <a:endParaRPr lang="en-US" dirty="0"/>
          </a:p>
          <a:p>
            <a:pPr eaLnBrk="1" hangingPunct="1">
              <a:spcBef>
                <a:spcPct val="0"/>
              </a:spcBef>
            </a:pPr>
            <a:r>
              <a:rPr lang="en-US" dirty="0"/>
              <a:t>Agent =</a:t>
            </a:r>
            <a:r>
              <a:rPr lang="en-US" baseline="0" dirty="0"/>
              <a:t> person, family, corporate body</a:t>
            </a:r>
            <a:endParaRPr lang="en-US" dirty="0"/>
          </a:p>
        </p:txBody>
      </p:sp>
      <p:sp>
        <p:nvSpPr>
          <p:cNvPr id="2641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0A3E14-5082-4ED5-87AA-E95C8EFE34A0}" type="slidenum">
              <a:rPr lang="en-US">
                <a:cs typeface="Arial" charset="0"/>
              </a:rPr>
              <a:pPr fontAlgn="base">
                <a:spcBef>
                  <a:spcPct val="0"/>
                </a:spcBef>
                <a:spcAft>
                  <a:spcPct val="0"/>
                </a:spcAft>
                <a:defRPr/>
              </a:pPr>
              <a:t>136</a:t>
            </a:fld>
            <a:endParaRPr lang="en-US">
              <a:cs typeface="Arial" charset="0"/>
            </a:endParaRPr>
          </a:p>
        </p:txBody>
      </p:sp>
    </p:spTree>
    <p:extLst>
      <p:ext uri="{BB962C8B-B14F-4D97-AF65-F5344CB8AC3E}">
        <p14:creationId xmlns:p14="http://schemas.microsoft.com/office/powerpoint/2010/main" val="413652994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p:cNvSpPr>
            <a:spLocks noGrp="1" noRot="1" noChangeAspect="1"/>
          </p:cNvSpPr>
          <p:nvPr>
            <p:ph type="sldImg"/>
          </p:nvPr>
        </p:nvSpPr>
        <p:spPr bwMode="auto">
          <a:noFill/>
          <a:ln>
            <a:solidFill>
              <a:srgbClr val="000000"/>
            </a:solidFill>
            <a:miter lim="800000"/>
            <a:headEnd/>
            <a:tailEnd/>
          </a:ln>
        </p:spPr>
      </p:sp>
      <p:sp>
        <p:nvSpPr>
          <p:cNvPr id="267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to reflect current RDA language</a:t>
            </a:r>
          </a:p>
          <a:p>
            <a:pPr eaLnBrk="1" hangingPunct="1">
              <a:spcBef>
                <a:spcPct val="0"/>
              </a:spcBef>
            </a:pPr>
            <a:endParaRPr lang="en-US" dirty="0"/>
          </a:p>
        </p:txBody>
      </p:sp>
      <p:sp>
        <p:nvSpPr>
          <p:cNvPr id="2662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70B054-C1C2-4C82-A4BF-0F6912E265DB}" type="slidenum">
              <a:rPr lang="en-US">
                <a:cs typeface="Arial" charset="0"/>
              </a:rPr>
              <a:pPr fontAlgn="base">
                <a:spcBef>
                  <a:spcPct val="0"/>
                </a:spcBef>
                <a:spcAft>
                  <a:spcPct val="0"/>
                </a:spcAft>
                <a:defRPr/>
              </a:pPr>
              <a:t>137</a:t>
            </a:fld>
            <a:endParaRPr lang="en-US">
              <a:cs typeface="Arial" charset="0"/>
            </a:endParaRPr>
          </a:p>
        </p:txBody>
      </p:sp>
    </p:spTree>
    <p:extLst>
      <p:ext uri="{BB962C8B-B14F-4D97-AF65-F5344CB8AC3E}">
        <p14:creationId xmlns:p14="http://schemas.microsoft.com/office/powerpoint/2010/main" val="196514415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p:cNvSpPr>
            <a:spLocks noGrp="1" noRot="1" noChangeAspect="1"/>
          </p:cNvSpPr>
          <p:nvPr>
            <p:ph type="sldImg"/>
          </p:nvPr>
        </p:nvSpPr>
        <p:spPr bwMode="auto">
          <a:noFill/>
          <a:ln>
            <a:solidFill>
              <a:srgbClr val="000000"/>
            </a:solidFill>
            <a:miter lim="800000"/>
            <a:headEnd/>
            <a:tailEnd/>
          </a:ln>
        </p:spPr>
      </p:sp>
      <p:sp>
        <p:nvSpPr>
          <p:cNvPr id="2693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dirty="0"/>
              <a:t>May 1, 2013</a:t>
            </a:r>
          </a:p>
          <a:p>
            <a:pPr defTabSz="922902" eaLnBrk="1" hangingPunct="1">
              <a:spcBef>
                <a:spcPct val="0"/>
              </a:spcBef>
            </a:pPr>
            <a:endParaRPr lang="en-US" dirty="0"/>
          </a:p>
          <a:p>
            <a:pPr defTabSz="922902" eaLnBrk="1" hangingPunct="1">
              <a:spcBef>
                <a:spcPct val="0"/>
              </a:spcBef>
            </a:pPr>
            <a:r>
              <a:rPr lang="en-US" b="1" dirty="0"/>
              <a:t>THIS IS A SLIGHT CHANGE FROM AACR2: </a:t>
            </a:r>
            <a:r>
              <a:rPr lang="en-US" dirty="0"/>
              <a:t>No rule of three; so the person, family, or corporate body with principal responsibility is usually the first named author, no matter how many there are. </a:t>
            </a:r>
            <a:r>
              <a:rPr lang="en-US" b="1" dirty="0"/>
              <a:t>This means there will be more works entered under an author’s name than there were in AACR2.</a:t>
            </a:r>
          </a:p>
          <a:p>
            <a:pPr defTabSz="922902" eaLnBrk="1" hangingPunct="1">
              <a:spcBef>
                <a:spcPct val="0"/>
              </a:spcBef>
            </a:pPr>
            <a:endParaRPr lang="en-US" dirty="0"/>
          </a:p>
          <a:p>
            <a:pPr defTabSz="922902" eaLnBrk="1" hangingPunct="1">
              <a:spcBef>
                <a:spcPct val="0"/>
              </a:spcBef>
            </a:pPr>
            <a:r>
              <a:rPr lang="en-US" dirty="0"/>
              <a:t>The takeaway here is that with the exception of most moving-image material, collaborative works will by and large include a name in the authorized access point.  </a:t>
            </a:r>
          </a:p>
        </p:txBody>
      </p:sp>
      <p:sp>
        <p:nvSpPr>
          <p:cNvPr id="2682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E5F89A-DF29-4B34-94C5-8F98BBE1770E}" type="slidenum">
              <a:rPr lang="en-US">
                <a:cs typeface="Arial" charset="0"/>
              </a:rPr>
              <a:pPr fontAlgn="base">
                <a:spcBef>
                  <a:spcPct val="0"/>
                </a:spcBef>
                <a:spcAft>
                  <a:spcPct val="0"/>
                </a:spcAft>
                <a:defRPr/>
              </a:pPr>
              <a:t>138</a:t>
            </a:fld>
            <a:endParaRPr lang="en-US">
              <a:cs typeface="Arial" charset="0"/>
            </a:endParaRPr>
          </a:p>
        </p:txBody>
      </p:sp>
    </p:spTree>
    <p:extLst>
      <p:ext uri="{BB962C8B-B14F-4D97-AF65-F5344CB8AC3E}">
        <p14:creationId xmlns:p14="http://schemas.microsoft.com/office/powerpoint/2010/main" val="241878910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Slide Image Placeholder 1"/>
          <p:cNvSpPr>
            <a:spLocks noGrp="1" noRot="1" noChangeAspect="1" noTextEdit="1"/>
          </p:cNvSpPr>
          <p:nvPr>
            <p:ph type="sldImg"/>
          </p:nvPr>
        </p:nvSpPr>
        <p:spPr bwMode="auto">
          <a:xfrm>
            <a:off x="1106488" y="696913"/>
            <a:ext cx="4646612" cy="3486150"/>
          </a:xfrm>
          <a:noFill/>
          <a:ln>
            <a:solidFill>
              <a:srgbClr val="000000"/>
            </a:solidFill>
            <a:miter lim="800000"/>
            <a:headEnd/>
            <a:tailEnd/>
          </a:ln>
        </p:spPr>
      </p:sp>
      <p:sp>
        <p:nvSpPr>
          <p:cNvPr id="271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3, 2016: updated to remove eighth</a:t>
            </a:r>
            <a:r>
              <a:rPr lang="en-US" baseline="0" dirty="0"/>
              <a:t> element from the lists of legal works – treaties no longer on the list</a:t>
            </a:r>
          </a:p>
          <a:p>
            <a:pPr eaLnBrk="1" hangingPunct="1">
              <a:spcBef>
                <a:spcPct val="0"/>
              </a:spcBef>
            </a:pPr>
            <a:endParaRPr lang="en-US" dirty="0"/>
          </a:p>
          <a:p>
            <a:pPr defTabSz="886803"/>
            <a:r>
              <a:rPr lang="en-US" b="1" dirty="0"/>
              <a:t>Read together 19.2.1.1.1</a:t>
            </a:r>
            <a:endParaRPr lang="en-US" dirty="0"/>
          </a:p>
        </p:txBody>
      </p:sp>
      <p:sp>
        <p:nvSpPr>
          <p:cNvPr id="271363" name="Slide Number Placeholder 3"/>
          <p:cNvSpPr txBox="1">
            <a:spLocks noGrp="1"/>
          </p:cNvSpPr>
          <p:nvPr/>
        </p:nvSpPr>
        <p:spPr bwMode="auto">
          <a:xfrm>
            <a:off x="3884548" y="8830471"/>
            <a:ext cx="2971903" cy="464345"/>
          </a:xfrm>
          <a:prstGeom prst="rect">
            <a:avLst/>
          </a:prstGeom>
          <a:noFill/>
          <a:ln w="9525">
            <a:noFill/>
            <a:miter lim="800000"/>
            <a:headEnd/>
            <a:tailEnd/>
          </a:ln>
        </p:spPr>
        <p:txBody>
          <a:bodyPr lIns="92305" tIns="46153" rIns="92305" bIns="46153" anchor="b"/>
          <a:lstStyle/>
          <a:p>
            <a:pPr algn="r" defTabSz="922902"/>
            <a:fld id="{BF3408B2-6F1B-4850-AA43-570F35BD7F75}" type="slidenum">
              <a:rPr lang="en-US" sz="1200">
                <a:latin typeface="Calibri" pitchFamily="34" charset="0"/>
              </a:rPr>
              <a:pPr algn="r" defTabSz="922902"/>
              <a:t>139</a:t>
            </a:fld>
            <a:endParaRPr lang="en-US" sz="1200">
              <a:latin typeface="Calibri" pitchFamily="34" charset="0"/>
            </a:endParaRPr>
          </a:p>
        </p:txBody>
      </p:sp>
    </p:spTree>
    <p:extLst>
      <p:ext uri="{BB962C8B-B14F-4D97-AF65-F5344CB8AC3E}">
        <p14:creationId xmlns:p14="http://schemas.microsoft.com/office/powerpoint/2010/main" val="267463946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Slide Image Placeholder 1"/>
          <p:cNvSpPr>
            <a:spLocks noGrp="1" noRot="1" noChangeAspect="1"/>
          </p:cNvSpPr>
          <p:nvPr>
            <p:ph type="sldImg"/>
          </p:nvPr>
        </p:nvSpPr>
        <p:spPr bwMode="auto">
          <a:noFill/>
          <a:ln>
            <a:solidFill>
              <a:srgbClr val="000000"/>
            </a:solidFill>
            <a:miter lim="800000"/>
            <a:headEnd/>
            <a:tailEnd/>
          </a:ln>
        </p:spPr>
      </p:sp>
      <p:sp>
        <p:nvSpPr>
          <p:cNvPr id="273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p:txBody>
      </p:sp>
      <p:sp>
        <p:nvSpPr>
          <p:cNvPr id="272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94D961-085F-4171-8203-2B1401620A05}" type="slidenum">
              <a:rPr lang="en-US">
                <a:cs typeface="Arial" charset="0"/>
              </a:rPr>
              <a:pPr fontAlgn="base">
                <a:spcBef>
                  <a:spcPct val="0"/>
                </a:spcBef>
                <a:spcAft>
                  <a:spcPct val="0"/>
                </a:spcAft>
                <a:defRPr/>
              </a:pPr>
              <a:t>140</a:t>
            </a:fld>
            <a:endParaRPr lang="en-US">
              <a:cs typeface="Arial" charset="0"/>
            </a:endParaRPr>
          </a:p>
        </p:txBody>
      </p:sp>
    </p:spTree>
    <p:extLst>
      <p:ext uri="{BB962C8B-B14F-4D97-AF65-F5344CB8AC3E}">
        <p14:creationId xmlns:p14="http://schemas.microsoft.com/office/powerpoint/2010/main" val="268564375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bwMode="auto">
          <a:noFill/>
          <a:ln>
            <a:solidFill>
              <a:srgbClr val="000000"/>
            </a:solidFill>
            <a:miter lim="800000"/>
            <a:headEnd/>
            <a:tailEnd/>
          </a:ln>
        </p:spPr>
      </p:sp>
      <p:sp>
        <p:nvSpPr>
          <p:cNvPr id="275458" name="Notes Placeholder 2"/>
          <p:cNvSpPr>
            <a:spLocks noGrp="1"/>
          </p:cNvSpPr>
          <p:nvPr>
            <p:ph type="body" idx="1"/>
          </p:nvPr>
        </p:nvSpPr>
        <p:spPr bwMode="auto">
          <a:noFill/>
        </p:spPr>
        <p:txBody>
          <a:bodyPr wrap="square" numCol="1" anchor="t" anchorCtr="0" compatLnSpc="1">
            <a:prstTxWarp prst="textNoShape">
              <a:avLst/>
            </a:prstTxWarp>
          </a:bodyPr>
          <a:lstStyle/>
          <a:p>
            <a:pPr defTabSz="905637"/>
            <a:r>
              <a:rPr lang="en-US" dirty="0"/>
              <a:t>March 22, 2017: updated to reflect</a:t>
            </a:r>
            <a:r>
              <a:rPr lang="en-US" baseline="0" dirty="0"/>
              <a:t> current RDA language</a:t>
            </a:r>
          </a:p>
          <a:p>
            <a:pPr defTabSz="905637"/>
            <a:endParaRPr lang="en-US" dirty="0"/>
          </a:p>
          <a:p>
            <a:pPr defTabSz="905637"/>
            <a:r>
              <a:rPr lang="en-US" b="1" dirty="0"/>
              <a:t>Contrast compilation with collaborative work</a:t>
            </a:r>
          </a:p>
        </p:txBody>
      </p:sp>
      <p:sp>
        <p:nvSpPr>
          <p:cNvPr id="274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6845CD-0D35-485B-B111-7E053B6EE0F3}" type="slidenum">
              <a:rPr lang="en-US">
                <a:cs typeface="Arial" charset="0"/>
              </a:rPr>
              <a:pPr fontAlgn="base">
                <a:spcBef>
                  <a:spcPct val="0"/>
                </a:spcBef>
                <a:spcAft>
                  <a:spcPct val="0"/>
                </a:spcAft>
                <a:defRPr/>
              </a:pPr>
              <a:t>141</a:t>
            </a:fld>
            <a:endParaRPr lang="en-US">
              <a:cs typeface="Arial" charset="0"/>
            </a:endParaRPr>
          </a:p>
        </p:txBody>
      </p:sp>
    </p:spTree>
    <p:extLst>
      <p:ext uri="{BB962C8B-B14F-4D97-AF65-F5344CB8AC3E}">
        <p14:creationId xmlns:p14="http://schemas.microsoft.com/office/powerpoint/2010/main" val="205343944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Slide Image Placeholder 1"/>
          <p:cNvSpPr>
            <a:spLocks noGrp="1" noRot="1" noChangeAspect="1"/>
          </p:cNvSpPr>
          <p:nvPr>
            <p:ph type="sldImg"/>
          </p:nvPr>
        </p:nvSpPr>
        <p:spPr bwMode="auto">
          <a:noFill/>
          <a:ln>
            <a:solidFill>
              <a:srgbClr val="000000"/>
            </a:solidFill>
            <a:miter lim="800000"/>
            <a:headEnd/>
            <a:tailEnd/>
          </a:ln>
        </p:spPr>
      </p:sp>
      <p:sp>
        <p:nvSpPr>
          <p:cNvPr id="277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13,</a:t>
            </a:r>
            <a:r>
              <a:rPr lang="en-US" baseline="0" dirty="0"/>
              <a:t> 2014</a:t>
            </a:r>
          </a:p>
          <a:p>
            <a:pPr eaLnBrk="1" hangingPunct="1">
              <a:spcBef>
                <a:spcPct val="0"/>
              </a:spcBef>
            </a:pPr>
            <a:endParaRPr lang="en-US" dirty="0"/>
          </a:p>
          <a:p>
            <a:pPr eaLnBrk="1" hangingPunct="1">
              <a:spcBef>
                <a:spcPct val="0"/>
              </a:spcBef>
            </a:pPr>
            <a:r>
              <a:rPr lang="en-US" dirty="0"/>
              <a:t>Speaker note: This is a matter of cataloger judgment. If the creator of the work is unknown, the authorized access point is the preferred title. If the work is attributed to a variety of creators and there is no consensus, the authorized access point is the preferred title. If there is consensus in reference sources (including resources embodying the work) about the probable creator, record the creator’s authorized access point as the beginning of the authorized access point for the work. Consensus does not need to be unanimous, and it just needs to indicate probable authorship. Because this is so judgment-laden, it is recommended that variant access points be made leading from name-title access points to title access points and vice versa.</a:t>
            </a:r>
          </a:p>
          <a:p>
            <a:pPr eaLnBrk="1" hangingPunct="1">
              <a:spcBef>
                <a:spcPct val="0"/>
              </a:spcBef>
            </a:pPr>
            <a:endParaRPr lang="en-US" dirty="0"/>
          </a:p>
        </p:txBody>
      </p:sp>
      <p:sp>
        <p:nvSpPr>
          <p:cNvPr id="276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268CDD-B033-4F50-930C-02ABB234F17C}" type="slidenum">
              <a:rPr lang="en-US">
                <a:cs typeface="Arial" charset="0"/>
              </a:rPr>
              <a:pPr fontAlgn="base">
                <a:spcBef>
                  <a:spcPct val="0"/>
                </a:spcBef>
                <a:spcAft>
                  <a:spcPct val="0"/>
                </a:spcAft>
                <a:defRPr/>
              </a:pPr>
              <a:t>142</a:t>
            </a:fld>
            <a:endParaRPr lang="en-US">
              <a:cs typeface="Arial" charset="0"/>
            </a:endParaRPr>
          </a:p>
        </p:txBody>
      </p:sp>
    </p:spTree>
    <p:extLst>
      <p:ext uri="{BB962C8B-B14F-4D97-AF65-F5344CB8AC3E}">
        <p14:creationId xmlns:p14="http://schemas.microsoft.com/office/powerpoint/2010/main" val="227340587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Slide Image Placeholder 1"/>
          <p:cNvSpPr>
            <a:spLocks noGrp="1" noRot="1" noChangeAspect="1"/>
          </p:cNvSpPr>
          <p:nvPr>
            <p:ph type="sldImg"/>
          </p:nvPr>
        </p:nvSpPr>
        <p:spPr bwMode="auto">
          <a:noFill/>
          <a:ln>
            <a:solidFill>
              <a:srgbClr val="000000"/>
            </a:solidFill>
            <a:miter lim="800000"/>
            <a:headEnd/>
            <a:tailEnd/>
          </a:ln>
        </p:spPr>
      </p:sp>
      <p:sp>
        <p:nvSpPr>
          <p:cNvPr id="279554" name="Notes Placeholder 2"/>
          <p:cNvSpPr>
            <a:spLocks noGrp="1"/>
          </p:cNvSpPr>
          <p:nvPr>
            <p:ph type="body" idx="1"/>
          </p:nvPr>
        </p:nvSpPr>
        <p:spPr bwMode="auto">
          <a:noFill/>
        </p:spPr>
        <p:txBody>
          <a:bodyPr wrap="square" numCol="1" anchor="t" anchorCtr="0" compatLnSpc="1">
            <a:prstTxWarp prst="textNoShape">
              <a:avLst/>
            </a:prstTxWarp>
          </a:bodyPr>
          <a:lstStyle/>
          <a:p>
            <a:pPr defTabSz="904067" eaLnBrk="1" hangingPunct="1">
              <a:spcBef>
                <a:spcPct val="0"/>
              </a:spcBef>
              <a:defRPr/>
            </a:pPr>
            <a:r>
              <a:rPr lang="en-US" dirty="0"/>
              <a:t>October 11, 2024: added </a:t>
            </a:r>
            <a:r>
              <a:rPr lang="en-US" i="1" dirty="0"/>
              <a:t>not</a:t>
            </a:r>
            <a:r>
              <a:rPr lang="en-US" i="0" dirty="0"/>
              <a:t> example to slide</a:t>
            </a:r>
            <a:endParaRPr lang="en-US" dirty="0"/>
          </a:p>
          <a:p>
            <a:pPr defTabSz="904067" eaLnBrk="1" hangingPunct="1">
              <a:spcBef>
                <a:spcPct val="0"/>
              </a:spcBef>
              <a:defRPr/>
            </a:pPr>
            <a:r>
              <a:rPr lang="en-US" dirty="0"/>
              <a:t>December 17, 2019</a:t>
            </a:r>
            <a:r>
              <a:rPr lang="en-US" baseline="0" dirty="0"/>
              <a:t>: corrected slide reference</a:t>
            </a:r>
          </a:p>
          <a:p>
            <a:pPr defTabSz="904067" eaLnBrk="1" hangingPunct="1">
              <a:spcBef>
                <a:spcPct val="0"/>
              </a:spcBef>
              <a:defRPr/>
            </a:pPr>
            <a:endParaRPr lang="en-CA" b="0" baseline="0" dirty="0"/>
          </a:p>
          <a:p>
            <a:pPr eaLnBrk="1" hangingPunct="1">
              <a:spcBef>
                <a:spcPct val="0"/>
              </a:spcBef>
            </a:pPr>
            <a:r>
              <a:rPr lang="en-US" b="1" dirty="0"/>
              <a:t>Compare with discussion above at 6.2.2.9 </a:t>
            </a:r>
            <a:r>
              <a:rPr lang="en-US" b="0" dirty="0"/>
              <a:t>(see</a:t>
            </a:r>
            <a:r>
              <a:rPr lang="en-US" dirty="0"/>
              <a:t> slides 37-39).</a:t>
            </a:r>
            <a:endParaRPr lang="en-US" b="1" dirty="0"/>
          </a:p>
          <a:p>
            <a:pPr eaLnBrk="1" hangingPunct="1">
              <a:spcBef>
                <a:spcPct val="0"/>
              </a:spcBef>
            </a:pPr>
            <a:endParaRPr lang="en-US" b="1" dirty="0"/>
          </a:p>
          <a:p>
            <a:pPr eaLnBrk="1" hangingPunct="1">
              <a:spcBef>
                <a:spcPct val="0"/>
              </a:spcBef>
            </a:pPr>
            <a:r>
              <a:rPr lang="fr-FR" b="0" i="1" dirty="0"/>
              <a:t>Du côté de chez Swann </a:t>
            </a:r>
            <a:r>
              <a:rPr lang="fr-FR" b="0" i="0" dirty="0" err="1"/>
              <a:t>is</a:t>
            </a:r>
            <a:r>
              <a:rPr lang="fr-FR" b="0" i="0" baseline="0" dirty="0"/>
              <a:t> the first </a:t>
            </a:r>
            <a:r>
              <a:rPr lang="fr-FR" b="0" i="0" baseline="0" dirty="0" err="1"/>
              <a:t>novel</a:t>
            </a:r>
            <a:r>
              <a:rPr lang="fr-FR" b="0" i="0" baseline="0" dirty="0"/>
              <a:t> in a </a:t>
            </a:r>
            <a:r>
              <a:rPr lang="fr-FR" b="0" i="0" baseline="0" dirty="0" err="1"/>
              <a:t>multipart</a:t>
            </a:r>
            <a:r>
              <a:rPr lang="fr-FR" b="0" i="0" baseline="0" dirty="0"/>
              <a:t> </a:t>
            </a:r>
            <a:r>
              <a:rPr lang="fr-FR" b="0" i="0" baseline="0" dirty="0" err="1"/>
              <a:t>monograph</a:t>
            </a:r>
            <a:r>
              <a:rPr lang="fr-FR" b="0" i="0" baseline="0" dirty="0"/>
              <a:t> by Proust </a:t>
            </a:r>
            <a:r>
              <a:rPr lang="fr-FR" b="0" i="0" baseline="0" dirty="0" err="1"/>
              <a:t>called</a:t>
            </a:r>
            <a:r>
              <a:rPr lang="fr-FR" b="0" i="0" baseline="0" dirty="0"/>
              <a:t> </a:t>
            </a:r>
            <a:r>
              <a:rPr lang="fr-FR" b="0" i="1" baseline="0" dirty="0"/>
              <a:t>À la recherche du temps perdu.</a:t>
            </a:r>
            <a:endParaRPr lang="en-US" b="1" i="1" dirty="0"/>
          </a:p>
        </p:txBody>
      </p:sp>
      <p:sp>
        <p:nvSpPr>
          <p:cNvPr id="278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397C02-B939-4091-B552-934DC923D645}" type="slidenum">
              <a:rPr lang="en-US">
                <a:cs typeface="Arial" charset="0"/>
              </a:rPr>
              <a:pPr fontAlgn="base">
                <a:spcBef>
                  <a:spcPct val="0"/>
                </a:spcBef>
                <a:spcAft>
                  <a:spcPct val="0"/>
                </a:spcAft>
                <a:defRPr/>
              </a:pPr>
              <a:t>143</a:t>
            </a:fld>
            <a:endParaRPr lang="en-US">
              <a:cs typeface="Arial" charset="0"/>
            </a:endParaRPr>
          </a:p>
        </p:txBody>
      </p:sp>
    </p:spTree>
    <p:extLst>
      <p:ext uri="{BB962C8B-B14F-4D97-AF65-F5344CB8AC3E}">
        <p14:creationId xmlns:p14="http://schemas.microsoft.com/office/powerpoint/2010/main" val="105591884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Slide Image Placeholder 1"/>
          <p:cNvSpPr>
            <a:spLocks noGrp="1" noRot="1" noChangeAspect="1"/>
          </p:cNvSpPr>
          <p:nvPr>
            <p:ph type="sldImg"/>
          </p:nvPr>
        </p:nvSpPr>
        <p:spPr bwMode="auto">
          <a:noFill/>
          <a:ln>
            <a:solidFill>
              <a:srgbClr val="000000"/>
            </a:solidFill>
            <a:miter lim="800000"/>
            <a:headEnd/>
            <a:tailEnd/>
          </a:ln>
        </p:spPr>
      </p:sp>
      <p:sp>
        <p:nvSpPr>
          <p:cNvPr id="281602"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dirty="0"/>
              <a:t>December 17, 2019: corrected </a:t>
            </a:r>
            <a:r>
              <a:rPr lang="en-US" baseline="0" dirty="0"/>
              <a:t>slide reference</a:t>
            </a:r>
          </a:p>
          <a:p>
            <a:pPr defTabSz="922902" eaLnBrk="1" hangingPunct="1">
              <a:spcBef>
                <a:spcPct val="0"/>
              </a:spcBef>
            </a:pPr>
            <a:endParaRPr lang="en-US" dirty="0"/>
          </a:p>
          <a:p>
            <a:pPr defTabSz="922902" eaLnBrk="1" hangingPunct="1">
              <a:spcBef>
                <a:spcPct val="0"/>
              </a:spcBef>
            </a:pPr>
            <a:r>
              <a:rPr lang="en-US" b="1" dirty="0"/>
              <a:t>Compare with discussion above at 6.2.2.9 </a:t>
            </a:r>
            <a:r>
              <a:rPr lang="en-US" b="0" dirty="0"/>
              <a:t>(see</a:t>
            </a:r>
            <a:r>
              <a:rPr lang="en-US" dirty="0"/>
              <a:t> slides 37-39).</a:t>
            </a:r>
            <a:endParaRPr lang="en-US" b="1" dirty="0"/>
          </a:p>
          <a:p>
            <a:pPr defTabSz="922902" eaLnBrk="1" hangingPunct="1">
              <a:spcBef>
                <a:spcPct val="0"/>
              </a:spcBef>
            </a:pPr>
            <a:endParaRPr lang="en-US" dirty="0"/>
          </a:p>
        </p:txBody>
      </p:sp>
      <p:sp>
        <p:nvSpPr>
          <p:cNvPr id="280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5D9F12-034C-49B5-8CB5-DE560E09ED3D}" type="slidenum">
              <a:rPr lang="en-US">
                <a:cs typeface="Arial" charset="0"/>
              </a:rPr>
              <a:pPr fontAlgn="base">
                <a:spcBef>
                  <a:spcPct val="0"/>
                </a:spcBef>
                <a:spcAft>
                  <a:spcPct val="0"/>
                </a:spcAft>
                <a:defRPr/>
              </a:pPr>
              <a:t>144</a:t>
            </a:fld>
            <a:endParaRPr lang="en-US">
              <a:cs typeface="Arial" charset="0"/>
            </a:endParaRPr>
          </a:p>
        </p:txBody>
      </p:sp>
    </p:spTree>
    <p:extLst>
      <p:ext uri="{BB962C8B-B14F-4D97-AF65-F5344CB8AC3E}">
        <p14:creationId xmlns:p14="http://schemas.microsoft.com/office/powerpoint/2010/main" val="12043493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Slide Image Placeholder 1"/>
          <p:cNvSpPr>
            <a:spLocks noGrp="1" noRot="1" noChangeAspect="1"/>
          </p:cNvSpPr>
          <p:nvPr>
            <p:ph type="sldImg"/>
          </p:nvPr>
        </p:nvSpPr>
        <p:spPr bwMode="auto">
          <a:noFill/>
          <a:ln>
            <a:solidFill>
              <a:srgbClr val="000000"/>
            </a:solidFill>
            <a:miter lim="800000"/>
            <a:headEnd/>
            <a:tailEnd/>
          </a:ln>
        </p:spPr>
      </p:sp>
      <p:sp>
        <p:nvSpPr>
          <p:cNvPr id="283650"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dirty="0"/>
              <a:t>December 17,</a:t>
            </a:r>
            <a:r>
              <a:rPr lang="en-US" baseline="0" dirty="0"/>
              <a:t> 2019: corrected slide reference</a:t>
            </a:r>
          </a:p>
          <a:p>
            <a:pPr defTabSz="922902" eaLnBrk="1" hangingPunct="1">
              <a:spcBef>
                <a:spcPct val="0"/>
              </a:spcBef>
            </a:pPr>
            <a:endParaRPr lang="en-US" dirty="0"/>
          </a:p>
          <a:p>
            <a:pPr defTabSz="922902" eaLnBrk="1" hangingPunct="1">
              <a:spcBef>
                <a:spcPct val="0"/>
              </a:spcBef>
            </a:pPr>
            <a:r>
              <a:rPr lang="en-US" b="1" dirty="0"/>
              <a:t>Compare with discussion above at 6.2.2.9 </a:t>
            </a:r>
            <a:r>
              <a:rPr lang="en-US" b="0" dirty="0"/>
              <a:t>(see</a:t>
            </a:r>
            <a:r>
              <a:rPr lang="en-US" dirty="0"/>
              <a:t> slides 37-39).</a:t>
            </a:r>
            <a:endParaRPr lang="en-US" b="1" dirty="0"/>
          </a:p>
          <a:p>
            <a:pPr defTabSz="922902" eaLnBrk="1" hangingPunct="1">
              <a:spcBef>
                <a:spcPct val="0"/>
              </a:spcBef>
            </a:pPr>
            <a:endParaRPr lang="en-US" b="1" dirty="0"/>
          </a:p>
          <a:p>
            <a:pPr defTabSz="922902" eaLnBrk="1" hangingPunct="1">
              <a:spcBef>
                <a:spcPct val="0"/>
              </a:spcBef>
            </a:pPr>
            <a:r>
              <a:rPr lang="en-US" dirty="0"/>
              <a:t>LC practice for non-consecutive/unnumbered parts is to follow the alternative. PCC catalogers may follow either practice.</a:t>
            </a:r>
          </a:p>
          <a:p>
            <a:pPr defTabSz="922902" eaLnBrk="1" hangingPunct="1">
              <a:spcBef>
                <a:spcPct val="0"/>
              </a:spcBef>
            </a:pPr>
            <a:endParaRPr lang="en-US" dirty="0"/>
          </a:p>
          <a:p>
            <a:pPr defTabSz="922902" eaLnBrk="1" hangingPunct="1">
              <a:spcBef>
                <a:spcPct val="0"/>
              </a:spcBef>
            </a:pPr>
            <a:r>
              <a:rPr lang="en-US" dirty="0"/>
              <a:t>NOTE CAREFULLY: If you choose to follow the alternative, use caution. Different compilations of “selections” from Homer’s Odyssey are different aggregate works (parts of work) and their authorized access points will need to be distinguished from each other. See following section.</a:t>
            </a:r>
          </a:p>
          <a:p>
            <a:pPr defTabSz="922902" eaLnBrk="1" hangingPunct="1">
              <a:spcBef>
                <a:spcPct val="0"/>
              </a:spcBef>
            </a:pPr>
            <a:endParaRPr lang="en-US" dirty="0"/>
          </a:p>
        </p:txBody>
      </p:sp>
      <p:sp>
        <p:nvSpPr>
          <p:cNvPr id="282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A5F4DF-830F-41D1-B287-312EF36FD0B6}" type="slidenum">
              <a:rPr lang="en-US">
                <a:cs typeface="Arial" charset="0"/>
              </a:rPr>
              <a:pPr fontAlgn="base">
                <a:spcBef>
                  <a:spcPct val="0"/>
                </a:spcBef>
                <a:spcAft>
                  <a:spcPct val="0"/>
                </a:spcAft>
                <a:defRPr/>
              </a:pPr>
              <a:t>145</a:t>
            </a:fld>
            <a:endParaRPr lang="en-US">
              <a:cs typeface="Arial" charset="0"/>
            </a:endParaRPr>
          </a:p>
        </p:txBody>
      </p:sp>
    </p:spTree>
    <p:extLst>
      <p:ext uri="{BB962C8B-B14F-4D97-AF65-F5344CB8AC3E}">
        <p14:creationId xmlns:p14="http://schemas.microsoft.com/office/powerpoint/2010/main" val="111028293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Slide Image Placeholder 1"/>
          <p:cNvSpPr>
            <a:spLocks noGrp="1" noRot="1" noChangeAspect="1"/>
          </p:cNvSpPr>
          <p:nvPr>
            <p:ph type="sldImg"/>
          </p:nvPr>
        </p:nvSpPr>
        <p:spPr bwMode="auto">
          <a:noFill/>
          <a:ln>
            <a:solidFill>
              <a:srgbClr val="000000"/>
            </a:solidFill>
            <a:miter lim="800000"/>
            <a:headEnd/>
            <a:tailEnd/>
          </a:ln>
        </p:spPr>
      </p:sp>
      <p:sp>
        <p:nvSpPr>
          <p:cNvPr id="285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to reflect current RDA language</a:t>
            </a:r>
          </a:p>
        </p:txBody>
      </p:sp>
      <p:sp>
        <p:nvSpPr>
          <p:cNvPr id="284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7B030B-1ECE-4E18-977E-C4DF1405DFB4}" type="slidenum">
              <a:rPr lang="en-US">
                <a:cs typeface="Arial" charset="0"/>
              </a:rPr>
              <a:pPr fontAlgn="base">
                <a:spcBef>
                  <a:spcPct val="0"/>
                </a:spcBef>
                <a:spcAft>
                  <a:spcPct val="0"/>
                </a:spcAft>
                <a:defRPr/>
              </a:pPr>
              <a:t>146</a:t>
            </a:fld>
            <a:endParaRPr lang="en-US">
              <a:cs typeface="Arial" charset="0"/>
            </a:endParaRPr>
          </a:p>
        </p:txBody>
      </p:sp>
    </p:spTree>
    <p:extLst>
      <p:ext uri="{BB962C8B-B14F-4D97-AF65-F5344CB8AC3E}">
        <p14:creationId xmlns:p14="http://schemas.microsoft.com/office/powerpoint/2010/main" val="171773671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bwMode="auto">
          <a:noFill/>
          <a:ln>
            <a:solidFill>
              <a:srgbClr val="000000"/>
            </a:solidFill>
            <a:miter lim="800000"/>
            <a:headEnd/>
            <a:tailEnd/>
          </a:ln>
        </p:spPr>
      </p:sp>
      <p:sp>
        <p:nvSpPr>
          <p:cNvPr id="287746"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dirty="0"/>
              <a:t>May 12, 2015</a:t>
            </a:r>
          </a:p>
          <a:p>
            <a:pPr defTabSz="922902" eaLnBrk="1" hangingPunct="1">
              <a:spcBef>
                <a:spcPct val="0"/>
              </a:spcBef>
            </a:pPr>
            <a:endParaRPr lang="en-US" dirty="0"/>
          </a:p>
          <a:p>
            <a:pPr defTabSz="922902" eaLnBrk="1" hangingPunct="1">
              <a:spcBef>
                <a:spcPct val="0"/>
              </a:spcBef>
            </a:pPr>
            <a:r>
              <a:rPr lang="en-US" dirty="0"/>
              <a:t>Note</a:t>
            </a:r>
            <a:r>
              <a:rPr lang="en-US" baseline="0" dirty="0"/>
              <a:t> coding: no subfield coding before a qualifier for a </a:t>
            </a:r>
            <a:r>
              <a:rPr lang="en-US" i="1" baseline="0" dirty="0"/>
              <a:t>work</a:t>
            </a:r>
            <a:r>
              <a:rPr lang="en-US" i="0" baseline="0" dirty="0"/>
              <a:t>.</a:t>
            </a:r>
          </a:p>
          <a:p>
            <a:pPr defTabSz="922902" eaLnBrk="1" hangingPunct="1">
              <a:spcBef>
                <a:spcPct val="0"/>
              </a:spcBef>
            </a:pPr>
            <a:endParaRPr lang="en-US" dirty="0"/>
          </a:p>
          <a:p>
            <a:pPr defTabSz="922902" eaLnBrk="1" hangingPunct="1">
              <a:spcBef>
                <a:spcPct val="0"/>
              </a:spcBef>
            </a:pPr>
            <a:r>
              <a:rPr lang="en-US" dirty="0"/>
              <a:t>Later slides cover the various elements that can be added to differentiate works, with examples, so it’s not necessary to dwell on this slide. However, explanations are provided below. This slide illustrates only one kind of element that can be added: form of work. </a:t>
            </a:r>
          </a:p>
          <a:p>
            <a:pPr defTabSz="922902" eaLnBrk="1" hangingPunct="1">
              <a:spcBef>
                <a:spcPct val="0"/>
              </a:spcBef>
            </a:pPr>
            <a:endParaRPr lang="en-US" dirty="0"/>
          </a:p>
          <a:p>
            <a:pPr defTabSz="922902" eaLnBrk="1" hangingPunct="1">
              <a:spcBef>
                <a:spcPct val="0"/>
              </a:spcBef>
            </a:pPr>
            <a:r>
              <a:rPr lang="en-US" dirty="0"/>
              <a:t>The first pair of examples represents a situation where the access point for the novel </a:t>
            </a:r>
            <a:r>
              <a:rPr lang="en-US" i="1" dirty="0"/>
              <a:t>Gentlemen prefer blondes </a:t>
            </a:r>
            <a:r>
              <a:rPr lang="en-US" dirty="0"/>
              <a:t>is already established.  When the access point for the play with the same title by the same creator is needed, the newly established access point will be qualified.  The already existing access point for the novel can be left unqualified.</a:t>
            </a:r>
          </a:p>
          <a:p>
            <a:pPr defTabSz="922902" eaLnBrk="1" hangingPunct="1">
              <a:spcBef>
                <a:spcPct val="0"/>
              </a:spcBef>
            </a:pPr>
            <a:endParaRPr lang="en-US" dirty="0"/>
          </a:p>
          <a:p>
            <a:pPr defTabSz="922902" eaLnBrk="1" hangingPunct="1">
              <a:spcBef>
                <a:spcPct val="0"/>
              </a:spcBef>
            </a:pPr>
            <a:r>
              <a:rPr lang="en-US" dirty="0"/>
              <a:t>In the second pair of examples, both access points are being established at the same time, so both are qualified.</a:t>
            </a:r>
          </a:p>
        </p:txBody>
      </p:sp>
      <p:sp>
        <p:nvSpPr>
          <p:cNvPr id="286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D9CBF8-2B3A-47A8-B74A-0F82219E7243}" type="slidenum">
              <a:rPr lang="en-US">
                <a:cs typeface="Arial" charset="0"/>
              </a:rPr>
              <a:pPr fontAlgn="base">
                <a:spcBef>
                  <a:spcPct val="0"/>
                </a:spcBef>
                <a:spcAft>
                  <a:spcPct val="0"/>
                </a:spcAft>
                <a:defRPr/>
              </a:pPr>
              <a:t>147</a:t>
            </a:fld>
            <a:endParaRPr lang="en-US">
              <a:cs typeface="Arial" charset="0"/>
            </a:endParaRPr>
          </a:p>
        </p:txBody>
      </p:sp>
    </p:spTree>
    <p:extLst>
      <p:ext uri="{BB962C8B-B14F-4D97-AF65-F5344CB8AC3E}">
        <p14:creationId xmlns:p14="http://schemas.microsoft.com/office/powerpoint/2010/main" val="6338431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bwMode="auto">
          <a:noFill/>
          <a:ln>
            <a:solidFill>
              <a:srgbClr val="000000"/>
            </a:solidFill>
            <a:miter lim="800000"/>
            <a:headEnd/>
            <a:tailEnd/>
          </a:ln>
        </p:spPr>
      </p:sp>
      <p:sp>
        <p:nvSpPr>
          <p:cNvPr id="289794" name="Notes Placeholder 2"/>
          <p:cNvSpPr>
            <a:spLocks noGrp="1"/>
          </p:cNvSpPr>
          <p:nvPr>
            <p:ph type="body" idx="1"/>
          </p:nvPr>
        </p:nvSpPr>
        <p:spPr bwMode="auto">
          <a:noFill/>
        </p:spPr>
        <p:txBody>
          <a:bodyPr wrap="square" numCol="1" anchor="t" anchorCtr="0" compatLnSpc="1">
            <a:prstTxWarp prst="textNoShape">
              <a:avLst/>
            </a:prstTxWarp>
          </a:bodyPr>
          <a:lstStyle/>
          <a:p>
            <a:pPr defTabSz="922902" eaLnBrk="1" hangingPunct="1">
              <a:spcBef>
                <a:spcPct val="0"/>
              </a:spcBef>
            </a:pPr>
            <a:r>
              <a:rPr lang="en-US" dirty="0"/>
              <a:t>May 12, 2015</a:t>
            </a:r>
          </a:p>
          <a:p>
            <a:pPr defTabSz="922902" eaLnBrk="1" hangingPunct="1">
              <a:spcBef>
                <a:spcPct val="0"/>
              </a:spcBef>
            </a:pPr>
            <a:endParaRPr lang="en-US" dirty="0"/>
          </a:p>
          <a:p>
            <a:pPr defTabSz="922902" eaLnBrk="1" hangingPunct="1">
              <a:spcBef>
                <a:spcPct val="0"/>
              </a:spcBef>
            </a:pPr>
            <a:r>
              <a:rPr lang="en-US" dirty="0"/>
              <a:t>This slide shows a significant change from AACR2 for monograph catalogers.  In RDA, works named by title alone will need to be qualified to distinguish them from other works named by title alone.  The choice of qualifier is cataloger judgment.  In these examples, the editor name has been used, but other choices are possible, such as date of work, place of origin, or other characteristics such as publisher name.  An authority record for these is not necessarily required, unless the bibliographic record is being authenticated as a BIBCO record (042 </a:t>
            </a:r>
            <a:r>
              <a:rPr lang="en-US" dirty="0" err="1"/>
              <a:t>pcc</a:t>
            </a:r>
            <a:r>
              <a:rPr lang="en-US" dirty="0"/>
              <a:t>).</a:t>
            </a:r>
          </a:p>
        </p:txBody>
      </p:sp>
      <p:sp>
        <p:nvSpPr>
          <p:cNvPr id="288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6D6759-FEEE-46C2-B0DB-2E598FCFCF81}" type="slidenum">
              <a:rPr lang="en-US">
                <a:solidFill>
                  <a:srgbClr val="000000"/>
                </a:solidFill>
                <a:cs typeface="Arial" charset="0"/>
              </a:rPr>
              <a:pPr fontAlgn="base">
                <a:spcBef>
                  <a:spcPct val="0"/>
                </a:spcBef>
                <a:spcAft>
                  <a:spcPct val="0"/>
                </a:spcAft>
                <a:defRPr/>
              </a:pPr>
              <a:t>148</a:t>
            </a:fld>
            <a:endParaRPr lang="en-US">
              <a:solidFill>
                <a:srgbClr val="000000"/>
              </a:solidFill>
              <a:cs typeface="Arial" charset="0"/>
            </a:endParaRPr>
          </a:p>
        </p:txBody>
      </p:sp>
    </p:spTree>
    <p:extLst>
      <p:ext uri="{BB962C8B-B14F-4D97-AF65-F5344CB8AC3E}">
        <p14:creationId xmlns:p14="http://schemas.microsoft.com/office/powerpoint/2010/main" val="25947045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Slide Image Placeholder 1"/>
          <p:cNvSpPr>
            <a:spLocks noGrp="1" noRot="1" noChangeAspect="1"/>
          </p:cNvSpPr>
          <p:nvPr>
            <p:ph type="sldImg"/>
          </p:nvPr>
        </p:nvSpPr>
        <p:spPr bwMode="auto">
          <a:noFill/>
          <a:ln>
            <a:solidFill>
              <a:srgbClr val="000000"/>
            </a:solidFill>
            <a:miter lim="800000"/>
            <a:headEnd/>
            <a:tailEnd/>
          </a:ln>
        </p:spPr>
      </p:sp>
      <p:sp>
        <p:nvSpPr>
          <p:cNvPr id="291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12, 2015</a:t>
            </a:r>
          </a:p>
          <a:p>
            <a:pPr eaLnBrk="1" hangingPunct="1">
              <a:spcBef>
                <a:spcPct val="0"/>
              </a:spcBef>
            </a:pPr>
            <a:endParaRPr lang="en-US" dirty="0"/>
          </a:p>
          <a:p>
            <a:pPr eaLnBrk="1" hangingPunct="1">
              <a:spcBef>
                <a:spcPct val="0"/>
              </a:spcBef>
            </a:pPr>
            <a:r>
              <a:rPr lang="en-US" dirty="0"/>
              <a:t>These examples illustrate that sometimes a single addition is not sufficient to distinguish works with the same title.  The two works are collections of essays and the cataloger has decided to use form of work combined with another characteristic of the work, the name of the editor.  Editor alone would have created a unique authorized access point, but the cataloger judged that it might not necessarily be the most comprehensible authorized access point.</a:t>
            </a:r>
          </a:p>
          <a:p>
            <a:pPr eaLnBrk="1" hangingPunct="1">
              <a:spcBef>
                <a:spcPct val="0"/>
              </a:spcBef>
            </a:pPr>
            <a:endParaRPr lang="en-US" dirty="0"/>
          </a:p>
          <a:p>
            <a:pPr eaLnBrk="1" hangingPunct="1">
              <a:spcBef>
                <a:spcPct val="0"/>
              </a:spcBef>
            </a:pPr>
            <a:r>
              <a:rPr lang="en-US" dirty="0"/>
              <a:t>Note also that these examples fall under the second category of when a qualifier is added to the access point for the work: when the authorized access point would be same as one for a person, family, corporate body, or place (next slide).</a:t>
            </a:r>
          </a:p>
          <a:p>
            <a:pPr eaLnBrk="1" hangingPunct="1">
              <a:spcBef>
                <a:spcPct val="0"/>
              </a:spcBef>
            </a:pPr>
            <a:endParaRPr lang="en-US" dirty="0"/>
          </a:p>
          <a:p>
            <a:pPr eaLnBrk="1" hangingPunct="1">
              <a:spcBef>
                <a:spcPct val="0"/>
              </a:spcBef>
            </a:pPr>
            <a:endParaRPr lang="en-US" dirty="0"/>
          </a:p>
        </p:txBody>
      </p:sp>
      <p:sp>
        <p:nvSpPr>
          <p:cNvPr id="290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9BFE23-2607-48DF-B3FF-8AE6F7B7814C}" type="slidenum">
              <a:rPr lang="en-US">
                <a:solidFill>
                  <a:srgbClr val="000000"/>
                </a:solidFill>
                <a:cs typeface="Arial" charset="0"/>
              </a:rPr>
              <a:pPr fontAlgn="base">
                <a:spcBef>
                  <a:spcPct val="0"/>
                </a:spcBef>
                <a:spcAft>
                  <a:spcPct val="0"/>
                </a:spcAft>
                <a:defRPr/>
              </a:pPr>
              <a:t>149</a:t>
            </a:fld>
            <a:endParaRPr lang="en-US">
              <a:solidFill>
                <a:srgbClr val="000000"/>
              </a:solidFill>
              <a:cs typeface="Arial" charset="0"/>
            </a:endParaRPr>
          </a:p>
        </p:txBody>
      </p:sp>
    </p:spTree>
    <p:extLst>
      <p:ext uri="{BB962C8B-B14F-4D97-AF65-F5344CB8AC3E}">
        <p14:creationId xmlns:p14="http://schemas.microsoft.com/office/powerpoint/2010/main" val="262401672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bwMode="auto">
          <a:noFill/>
          <a:ln>
            <a:solidFill>
              <a:srgbClr val="000000"/>
            </a:solidFill>
            <a:miter lim="800000"/>
            <a:headEnd/>
            <a:tailEnd/>
          </a:ln>
        </p:spPr>
      </p:sp>
      <p:sp>
        <p:nvSpPr>
          <p:cNvPr id="293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to</a:t>
            </a:r>
            <a:r>
              <a:rPr lang="en-US" baseline="0" dirty="0"/>
              <a:t> reflect current RDA language</a:t>
            </a:r>
            <a:endParaRPr lang="en-US" dirty="0"/>
          </a:p>
          <a:p>
            <a:pPr eaLnBrk="1" hangingPunct="1">
              <a:spcBef>
                <a:spcPct val="0"/>
              </a:spcBef>
            </a:pPr>
            <a:endParaRPr lang="en-US" dirty="0"/>
          </a:p>
          <a:p>
            <a:pPr eaLnBrk="1" hangingPunct="1">
              <a:spcBef>
                <a:spcPct val="0"/>
              </a:spcBef>
            </a:pPr>
            <a:r>
              <a:rPr lang="en-US" dirty="0"/>
              <a:t>The second reason to make an addition to an access point for a work is when the access point needs to be distinguished from one that represents an</a:t>
            </a:r>
            <a:r>
              <a:rPr lang="en-US" baseline="0" dirty="0"/>
              <a:t> agent</a:t>
            </a:r>
            <a:r>
              <a:rPr lang="en-US" dirty="0"/>
              <a:t> or place.  This is a significant change from AACR2 cataloger, particularly for monographs.  It means that many works named by title only when the title is the same as that of an access point for an</a:t>
            </a:r>
            <a:r>
              <a:rPr lang="en-US" baseline="0" dirty="0"/>
              <a:t> agent </a:t>
            </a:r>
            <a:r>
              <a:rPr lang="en-US" dirty="0"/>
              <a:t>or place will need to have an authorized access point for the title with a qualifier added to bibliographic records.  In such cases, an NAR is not necessarily required, unless the bibliographic record is being authenticated as a BIBCO record (042 </a:t>
            </a:r>
            <a:r>
              <a:rPr lang="en-US" dirty="0" err="1"/>
              <a:t>pcc</a:t>
            </a:r>
            <a:r>
              <a:rPr lang="en-US" dirty="0"/>
              <a:t>).</a:t>
            </a:r>
          </a:p>
          <a:p>
            <a:pPr eaLnBrk="1" hangingPunct="1">
              <a:spcBef>
                <a:spcPct val="0"/>
              </a:spcBef>
            </a:pPr>
            <a:endParaRPr lang="en-US" dirty="0"/>
          </a:p>
          <a:p>
            <a:pPr eaLnBrk="1" hangingPunct="1">
              <a:spcBef>
                <a:spcPct val="0"/>
              </a:spcBef>
            </a:pPr>
            <a:r>
              <a:rPr lang="en-US" dirty="0"/>
              <a:t>In the first example, the title of this work consisting of photographs is identical to the authorized access point for a musical group.   In the second example, the title of an audio recording of folk songs is identical to the authorized access point for a place.  In both examples, form of work (which includes genres as well as forms) has been added to distinguish the works, but other choices could have been made instead (date of work, place of origin, or other distinguishing characteristic such as publisher).</a:t>
            </a:r>
          </a:p>
          <a:p>
            <a:pPr eaLnBrk="1" hangingPunct="1">
              <a:spcBef>
                <a:spcPct val="0"/>
              </a:spcBef>
            </a:pPr>
            <a:endParaRPr lang="en-US" dirty="0"/>
          </a:p>
        </p:txBody>
      </p:sp>
      <p:sp>
        <p:nvSpPr>
          <p:cNvPr id="292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E322AF-926A-40A6-BBB9-D0A4608A49FB}" type="slidenum">
              <a:rPr lang="en-US">
                <a:solidFill>
                  <a:srgbClr val="000000"/>
                </a:solidFill>
                <a:cs typeface="Arial" charset="0"/>
              </a:rPr>
              <a:pPr fontAlgn="base">
                <a:spcBef>
                  <a:spcPct val="0"/>
                </a:spcBef>
                <a:spcAft>
                  <a:spcPct val="0"/>
                </a:spcAft>
                <a:defRPr/>
              </a:pPr>
              <a:t>150</a:t>
            </a:fld>
            <a:endParaRPr lang="en-US">
              <a:solidFill>
                <a:srgbClr val="000000"/>
              </a:solidFill>
              <a:cs typeface="Arial" charset="0"/>
            </a:endParaRPr>
          </a:p>
        </p:txBody>
      </p:sp>
    </p:spTree>
    <p:extLst>
      <p:ext uri="{BB962C8B-B14F-4D97-AF65-F5344CB8AC3E}">
        <p14:creationId xmlns:p14="http://schemas.microsoft.com/office/powerpoint/2010/main" val="127032337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bwMode="auto">
          <a:noFill/>
          <a:ln>
            <a:solidFill>
              <a:srgbClr val="000000"/>
            </a:solidFill>
            <a:miter lim="800000"/>
            <a:headEnd/>
            <a:tailEnd/>
          </a:ln>
        </p:spPr>
      </p:sp>
      <p:sp>
        <p:nvSpPr>
          <p:cNvPr id="295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21, 2017: changed title box</a:t>
            </a:r>
          </a:p>
        </p:txBody>
      </p:sp>
      <p:sp>
        <p:nvSpPr>
          <p:cNvPr id="294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DBD187-25FA-4D20-B103-A5944A2EC7DD}" type="slidenum">
              <a:rPr lang="en-US">
                <a:solidFill>
                  <a:srgbClr val="000000"/>
                </a:solidFill>
                <a:cs typeface="Arial" charset="0"/>
              </a:rPr>
              <a:pPr fontAlgn="base">
                <a:spcBef>
                  <a:spcPct val="0"/>
                </a:spcBef>
                <a:spcAft>
                  <a:spcPct val="0"/>
                </a:spcAft>
                <a:defRPr/>
              </a:pPr>
              <a:t>151</a:t>
            </a:fld>
            <a:endParaRPr lang="en-US">
              <a:solidFill>
                <a:srgbClr val="000000"/>
              </a:solidFill>
              <a:cs typeface="Arial" charset="0"/>
            </a:endParaRPr>
          </a:p>
        </p:txBody>
      </p:sp>
    </p:spTree>
    <p:extLst>
      <p:ext uri="{BB962C8B-B14F-4D97-AF65-F5344CB8AC3E}">
        <p14:creationId xmlns:p14="http://schemas.microsoft.com/office/powerpoint/2010/main" val="7683611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bwMode="auto">
          <a:noFill/>
          <a:ln>
            <a:solidFill>
              <a:srgbClr val="000000"/>
            </a:solidFill>
            <a:miter lim="800000"/>
            <a:headEnd/>
            <a:tailEnd/>
          </a:ln>
        </p:spPr>
      </p:sp>
      <p:sp>
        <p:nvSpPr>
          <p:cNvPr id="297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p:txBody>
      </p:sp>
      <p:sp>
        <p:nvSpPr>
          <p:cNvPr id="296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CD541E-042D-4A80-9FCB-DC31BCDC00B2}" type="slidenum">
              <a:rPr lang="en-US">
                <a:cs typeface="Arial" charset="0"/>
              </a:rPr>
              <a:pPr fontAlgn="base">
                <a:spcBef>
                  <a:spcPct val="0"/>
                </a:spcBef>
                <a:spcAft>
                  <a:spcPct val="0"/>
                </a:spcAft>
                <a:defRPr/>
              </a:pPr>
              <a:t>152</a:t>
            </a:fld>
            <a:endParaRPr lang="en-US">
              <a:cs typeface="Arial" charset="0"/>
            </a:endParaRPr>
          </a:p>
        </p:txBody>
      </p:sp>
    </p:spTree>
    <p:extLst>
      <p:ext uri="{BB962C8B-B14F-4D97-AF65-F5344CB8AC3E}">
        <p14:creationId xmlns:p14="http://schemas.microsoft.com/office/powerpoint/2010/main" val="340746647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bwMode="auto">
          <a:noFill/>
          <a:ln>
            <a:solidFill>
              <a:srgbClr val="000000"/>
            </a:solidFill>
            <a:miter lim="800000"/>
            <a:headEnd/>
            <a:tailEnd/>
          </a:ln>
        </p:spPr>
      </p:sp>
      <p:sp>
        <p:nvSpPr>
          <p:cNvPr id="300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3, 2020: added example of range of dates</a:t>
            </a:r>
          </a:p>
          <a:p>
            <a:pPr eaLnBrk="1" hangingPunct="1">
              <a:spcBef>
                <a:spcPct val="0"/>
              </a:spcBef>
            </a:pPr>
            <a:endParaRPr lang="en-US" dirty="0"/>
          </a:p>
          <a:p>
            <a:pPr eaLnBrk="1" hangingPunct="1">
              <a:spcBef>
                <a:spcPct val="0"/>
              </a:spcBef>
            </a:pPr>
            <a:r>
              <a:rPr lang="en-US" dirty="0"/>
              <a:t>If you’ve been recording these attributes as elements as you’ve been building up the record it is a simple matter to choose one or more of them to finish the authorized access point.</a:t>
            </a:r>
          </a:p>
          <a:p>
            <a:pPr eaLnBrk="1" hangingPunct="1">
              <a:spcBef>
                <a:spcPct val="0"/>
              </a:spcBef>
            </a:pPr>
            <a:endParaRPr lang="en-US" dirty="0"/>
          </a:p>
          <a:p>
            <a:pPr eaLnBrk="1" hangingPunct="1">
              <a:spcBef>
                <a:spcPct val="0"/>
              </a:spcBef>
            </a:pPr>
            <a:r>
              <a:rPr lang="en-US" dirty="0"/>
              <a:t>All of the examples are for works that have the same title as another work, and in these particular cases, they are not linked to a creator (as part of the access point). That is why they need qualifying.</a:t>
            </a:r>
          </a:p>
          <a:p>
            <a:pPr eaLnBrk="1" hangingPunct="1">
              <a:spcBef>
                <a:spcPct val="0"/>
              </a:spcBef>
            </a:pPr>
            <a:endParaRPr lang="en-US" dirty="0"/>
          </a:p>
          <a:p>
            <a:pPr eaLnBrk="1" hangingPunct="1">
              <a:spcBef>
                <a:spcPct val="0"/>
              </a:spcBef>
            </a:pPr>
            <a:r>
              <a:rPr lang="en-US" dirty="0"/>
              <a:t>NOTE:</a:t>
            </a:r>
            <a:r>
              <a:rPr lang="en-US" baseline="0" dirty="0"/>
              <a:t> Date of work goes in parentheses when qualifying a </a:t>
            </a:r>
            <a:r>
              <a:rPr lang="en-US" i="1" baseline="0" dirty="0"/>
              <a:t>work</a:t>
            </a:r>
            <a:r>
              <a:rPr lang="en-US" i="0" baseline="0" dirty="0"/>
              <a:t>.  No subfields are used.  When qualifying an expression it follows a full stop and subfield $f.</a:t>
            </a:r>
            <a:endParaRPr lang="en-US" dirty="0"/>
          </a:p>
        </p:txBody>
      </p:sp>
      <p:sp>
        <p:nvSpPr>
          <p:cNvPr id="299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CE3B4D-B91C-4F47-8507-0FCDEA45CFDE}" type="slidenum">
              <a:rPr lang="en-US">
                <a:cs typeface="Arial" charset="0"/>
              </a:rPr>
              <a:pPr fontAlgn="base">
                <a:spcBef>
                  <a:spcPct val="0"/>
                </a:spcBef>
                <a:spcAft>
                  <a:spcPct val="0"/>
                </a:spcAft>
                <a:defRPr/>
              </a:pPr>
              <a:t>153</a:t>
            </a:fld>
            <a:endParaRPr lang="en-US">
              <a:cs typeface="Arial" charset="0"/>
            </a:endParaRPr>
          </a:p>
        </p:txBody>
      </p:sp>
    </p:spTree>
    <p:extLst>
      <p:ext uri="{BB962C8B-B14F-4D97-AF65-F5344CB8AC3E}">
        <p14:creationId xmlns:p14="http://schemas.microsoft.com/office/powerpoint/2010/main" val="415618704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bwMode="auto">
          <a:noFill/>
          <a:ln>
            <a:solidFill>
              <a:srgbClr val="000000"/>
            </a:solidFill>
            <a:miter lim="800000"/>
            <a:headEnd/>
            <a:tailEnd/>
          </a:ln>
        </p:spPr>
      </p:sp>
      <p:sp>
        <p:nvSpPr>
          <p:cNvPr id="30208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May 15, 2024: </a:t>
            </a:r>
            <a:r>
              <a:rPr lang="en-US" b="0" baseline="0" dirty="0"/>
              <a:t>removed following dozen or so slides about additions to “Selections” conventional collective titles (Dickens examples); replaced with Hamlet selections examples</a:t>
            </a:r>
            <a:endParaRPr lang="en-US" dirty="0"/>
          </a:p>
          <a:p>
            <a:pPr eaLnBrk="1" hangingPunct="1">
              <a:spcBef>
                <a:spcPct val="0"/>
              </a:spcBef>
            </a:pPr>
            <a:r>
              <a:rPr lang="en-US" dirty="0"/>
              <a:t>December</a:t>
            </a:r>
            <a:r>
              <a:rPr lang="en-US" baseline="0" dirty="0"/>
              <a:t> 12, 2016</a:t>
            </a:r>
          </a:p>
          <a:p>
            <a:pPr eaLnBrk="1" hangingPunct="1">
              <a:spcBef>
                <a:spcPct val="0"/>
              </a:spcBef>
            </a:pPr>
            <a:endParaRPr lang="en-US" dirty="0"/>
          </a:p>
          <a:p>
            <a:pPr eaLnBrk="1" hangingPunct="1">
              <a:spcBef>
                <a:spcPct val="0"/>
              </a:spcBef>
            </a:pPr>
            <a:r>
              <a:rPr lang="en-US" dirty="0"/>
              <a:t>The previous slide showed examples of authorized access points based solely on the preferred title that needed qualifying because they conflicted with another title. This slide shows some examples of authorized access points created by combining the authorized access point for the creator with the title; these still conflict with another work, so need qualifying. </a:t>
            </a:r>
          </a:p>
          <a:p>
            <a:pPr eaLnBrk="1" hangingPunct="1">
              <a:spcBef>
                <a:spcPct val="0"/>
              </a:spcBef>
            </a:pPr>
            <a:endParaRPr lang="en-US" dirty="0"/>
          </a:p>
          <a:p>
            <a:pPr eaLnBrk="1" hangingPunct="1">
              <a:spcBef>
                <a:spcPct val="0"/>
              </a:spcBef>
            </a:pPr>
            <a:r>
              <a:rPr lang="en-US" dirty="0"/>
              <a:t>Flowers for Algernon was a short story before the author revised it to become a novel. Since the novel was established first, its authorized access point is not qualified. Later on an authorized access point was needed for the short story, a separate work. It is qualified by the form (short story)</a:t>
            </a:r>
          </a:p>
          <a:p>
            <a:pPr eaLnBrk="1" hangingPunct="1">
              <a:spcBef>
                <a:spcPct val="0"/>
              </a:spcBef>
            </a:pPr>
            <a:endParaRPr lang="en-US" dirty="0"/>
          </a:p>
          <a:p>
            <a:pPr eaLnBrk="1" hangingPunct="1">
              <a:spcBef>
                <a:spcPct val="0"/>
              </a:spcBef>
            </a:pPr>
            <a:r>
              <a:rPr lang="en-US" dirty="0"/>
              <a:t>In the second example the author wrote the short</a:t>
            </a:r>
            <a:r>
              <a:rPr lang="en-US" baseline="0" dirty="0"/>
              <a:t> story “Ender’s game,” then the</a:t>
            </a:r>
            <a:r>
              <a:rPr lang="en-US" dirty="0"/>
              <a:t> novel </a:t>
            </a:r>
            <a:r>
              <a:rPr lang="en-US" i="1" dirty="0"/>
              <a:t>Ender’s game </a:t>
            </a:r>
            <a:r>
              <a:rPr lang="en-US" dirty="0"/>
              <a:t>and subsequently rewrote the text for a graphic novel. This normally wouldn’t happen with a graphic novel because the adaptor is usually different from the original author and the adaptor would be considered the creator of the graphic novel, but in this case the adaptor and the original author are the same. The authorized access point for the novel isn’t qualified because it was established first and at the time there</a:t>
            </a:r>
            <a:r>
              <a:rPr lang="en-US" baseline="0" dirty="0"/>
              <a:t> was no conflict in the database.</a:t>
            </a:r>
            <a:endParaRPr lang="en-US" dirty="0"/>
          </a:p>
          <a:p>
            <a:pPr eaLnBrk="1" hangingPunct="1">
              <a:spcBef>
                <a:spcPct val="0"/>
              </a:spcBef>
            </a:pPr>
            <a:endParaRPr lang="en-US" dirty="0"/>
          </a:p>
          <a:p>
            <a:pPr eaLnBrk="1" hangingPunct="1">
              <a:spcBef>
                <a:spcPct val="0"/>
              </a:spcBef>
            </a:pPr>
            <a:r>
              <a:rPr lang="en-US" dirty="0"/>
              <a:t>In each case because both the creator and preferred title are identical something needs to be added in order to differentiate these otherwise identical entities. Following PCC practice, the authorized access point that was created first was not changed; the newly-needed authorized access point is qualified to differentiate it from the existing one.</a:t>
            </a:r>
          </a:p>
        </p:txBody>
      </p:sp>
      <p:sp>
        <p:nvSpPr>
          <p:cNvPr id="301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E48A0A-5660-43EE-90EB-A4D5EC4CD99E}" type="slidenum">
              <a:rPr lang="en-US">
                <a:cs typeface="Arial" charset="0"/>
              </a:rPr>
              <a:pPr fontAlgn="base">
                <a:spcBef>
                  <a:spcPct val="0"/>
                </a:spcBef>
                <a:spcAft>
                  <a:spcPct val="0"/>
                </a:spcAft>
                <a:defRPr/>
              </a:pPr>
              <a:t>154</a:t>
            </a:fld>
            <a:endParaRPr lang="en-US">
              <a:cs typeface="Arial" charset="0"/>
            </a:endParaRPr>
          </a:p>
        </p:txBody>
      </p:sp>
    </p:spTree>
    <p:extLst>
      <p:ext uri="{BB962C8B-B14F-4D97-AF65-F5344CB8AC3E}">
        <p14:creationId xmlns:p14="http://schemas.microsoft.com/office/powerpoint/2010/main" val="10979451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15, 2024: revised (split slide into two)</a:t>
            </a:r>
          </a:p>
          <a:p>
            <a:pPr eaLnBrk="1" hangingPunct="1">
              <a:spcBef>
                <a:spcPct val="0"/>
              </a:spcBef>
            </a:pPr>
            <a:r>
              <a:rPr lang="en-US" dirty="0"/>
              <a:t>December 14, 2016: updated</a:t>
            </a:r>
            <a:r>
              <a:rPr lang="en-US" baseline="0" dirty="0"/>
              <a:t> language to reflect current RDA</a:t>
            </a:r>
          </a:p>
          <a:p>
            <a:pPr eaLnBrk="1" hangingPunct="1">
              <a:spcBef>
                <a:spcPct val="0"/>
              </a:spcBef>
            </a:pPr>
            <a:endParaRPr lang="en-US" baseline="0" dirty="0"/>
          </a:p>
          <a:p>
            <a:pPr eaLnBrk="1" hangingPunct="1">
              <a:spcBef>
                <a:spcPct val="0"/>
              </a:spcBef>
            </a:pPr>
            <a:r>
              <a:rPr lang="en-US" baseline="0" dirty="0"/>
              <a:t> </a:t>
            </a:r>
            <a:endParaRPr lang="en-US" dirty="0"/>
          </a:p>
        </p:txBody>
      </p:sp>
      <p:sp>
        <p:nvSpPr>
          <p:cNvPr id="303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32B3D-F10B-45C1-8404-0861B3C58DD1}" type="slidenum">
              <a:rPr lang="en-US">
                <a:cs typeface="Arial" charset="0"/>
              </a:rPr>
              <a:pPr fontAlgn="base">
                <a:spcBef>
                  <a:spcPct val="0"/>
                </a:spcBef>
                <a:spcAft>
                  <a:spcPct val="0"/>
                </a:spcAft>
                <a:defRPr/>
              </a:pPr>
              <a:t>155</a:t>
            </a:fld>
            <a:endParaRPr lang="en-US">
              <a:cs typeface="Arial" charset="0"/>
            </a:endParaRPr>
          </a:p>
        </p:txBody>
      </p:sp>
    </p:spTree>
    <p:extLst>
      <p:ext uri="{BB962C8B-B14F-4D97-AF65-F5344CB8AC3E}">
        <p14:creationId xmlns:p14="http://schemas.microsoft.com/office/powerpoint/2010/main" val="349325055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156</a:t>
            </a:fld>
            <a:endParaRPr lang="en-US"/>
          </a:p>
        </p:txBody>
      </p:sp>
    </p:spTree>
    <p:extLst>
      <p:ext uri="{BB962C8B-B14F-4D97-AF65-F5344CB8AC3E}">
        <p14:creationId xmlns:p14="http://schemas.microsoft.com/office/powerpoint/2010/main" val="424947173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a:p>
            <a:endParaRPr lang="en-US" dirty="0"/>
          </a:p>
          <a:p>
            <a:r>
              <a:rPr lang="en-US" i="1" dirty="0"/>
              <a:t>Soliloquies from Hamlet</a:t>
            </a:r>
            <a:r>
              <a:rPr lang="en-US" i="0" dirty="0"/>
              <a:t>, recording published 1947 narrated by John Gielgud</a:t>
            </a:r>
          </a:p>
          <a:p>
            <a:endParaRPr lang="en-US" i="0" dirty="0"/>
          </a:p>
          <a:p>
            <a:r>
              <a:rPr lang="en-US" i="1" dirty="0"/>
              <a:t>Hamlet in excerpts</a:t>
            </a:r>
            <a:r>
              <a:rPr lang="en-US" i="0" dirty="0"/>
              <a:t>, published 2013</a:t>
            </a:r>
          </a:p>
          <a:p>
            <a:endParaRPr lang="en-US" i="0" dirty="0"/>
          </a:p>
          <a:p>
            <a:r>
              <a:rPr lang="en-US" i="1" dirty="0"/>
              <a:t>Readings from Hamlet, </a:t>
            </a:r>
            <a:r>
              <a:rPr lang="en-US" i="0" dirty="0"/>
              <a:t>recording published 1967</a:t>
            </a:r>
            <a:endParaRPr lang="en-US" i="1" dirty="0"/>
          </a:p>
          <a:p>
            <a:endParaRPr lang="en-US" i="0" dirty="0"/>
          </a:p>
          <a:p>
            <a:endParaRPr lang="en-US" i="1" dirty="0"/>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157</a:t>
            </a:fld>
            <a:endParaRPr lang="en-US"/>
          </a:p>
        </p:txBody>
      </p:sp>
    </p:spTree>
    <p:extLst>
      <p:ext uri="{BB962C8B-B14F-4D97-AF65-F5344CB8AC3E}">
        <p14:creationId xmlns:p14="http://schemas.microsoft.com/office/powerpoint/2010/main" val="115318850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158</a:t>
            </a:fld>
            <a:endParaRPr lang="en-US"/>
          </a:p>
        </p:txBody>
      </p:sp>
    </p:spTree>
    <p:extLst>
      <p:ext uri="{BB962C8B-B14F-4D97-AF65-F5344CB8AC3E}">
        <p14:creationId xmlns:p14="http://schemas.microsoft.com/office/powerpoint/2010/main" val="312941895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159</a:t>
            </a:fld>
            <a:endParaRPr lang="en-US"/>
          </a:p>
        </p:txBody>
      </p:sp>
    </p:spTree>
    <p:extLst>
      <p:ext uri="{BB962C8B-B14F-4D97-AF65-F5344CB8AC3E}">
        <p14:creationId xmlns:p14="http://schemas.microsoft.com/office/powerpoint/2010/main" val="645107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160</a:t>
            </a:fld>
            <a:endParaRPr lang="en-US"/>
          </a:p>
        </p:txBody>
      </p:sp>
    </p:spTree>
    <p:extLst>
      <p:ext uri="{BB962C8B-B14F-4D97-AF65-F5344CB8AC3E}">
        <p14:creationId xmlns:p14="http://schemas.microsoft.com/office/powerpoint/2010/main" val="172293977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161</a:t>
            </a:fld>
            <a:endParaRPr lang="en-US"/>
          </a:p>
        </p:txBody>
      </p:sp>
    </p:spTree>
    <p:extLst>
      <p:ext uri="{BB962C8B-B14F-4D97-AF65-F5344CB8AC3E}">
        <p14:creationId xmlns:p14="http://schemas.microsoft.com/office/powerpoint/2010/main" val="245448326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15, 2024: new slide</a:t>
            </a:r>
          </a:p>
          <a:p>
            <a:endParaRPr lang="en-US" dirty="0"/>
          </a:p>
          <a:p>
            <a:r>
              <a:rPr lang="en-US" dirty="0"/>
              <a:t>Brainstorm other possibilities: series title if it’s in a series; producer of the recording, etc.</a:t>
            </a:r>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162</a:t>
            </a:fld>
            <a:endParaRPr lang="en-US"/>
          </a:p>
        </p:txBody>
      </p:sp>
    </p:spTree>
    <p:extLst>
      <p:ext uri="{BB962C8B-B14F-4D97-AF65-F5344CB8AC3E}">
        <p14:creationId xmlns:p14="http://schemas.microsoft.com/office/powerpoint/2010/main" val="121659132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p:cNvSpPr>
            <a:spLocks noGrp="1" noRot="1" noChangeAspect="1"/>
          </p:cNvSpPr>
          <p:nvPr>
            <p:ph type="sldImg"/>
          </p:nvPr>
        </p:nvSpPr>
        <p:spPr bwMode="auto">
          <a:noFill/>
          <a:ln>
            <a:solidFill>
              <a:srgbClr val="000000"/>
            </a:solidFill>
            <a:miter lim="800000"/>
            <a:headEnd/>
            <a:tailEnd/>
          </a:ln>
        </p:spPr>
      </p:sp>
      <p:sp>
        <p:nvSpPr>
          <p:cNvPr id="320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15, 2024: title of slide revised</a:t>
            </a:r>
          </a:p>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 </a:t>
            </a:r>
          </a:p>
          <a:p>
            <a:pPr eaLnBrk="1" hangingPunct="1">
              <a:spcBef>
                <a:spcPct val="0"/>
              </a:spcBef>
            </a:pPr>
            <a:endParaRPr lang="en-US" dirty="0"/>
          </a:p>
        </p:txBody>
      </p:sp>
      <p:sp>
        <p:nvSpPr>
          <p:cNvPr id="319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717A5F-0767-41FD-8894-E16F9E2F7ECF}" type="slidenum">
              <a:rPr lang="en-US">
                <a:cs typeface="Arial" charset="0"/>
              </a:rPr>
              <a:pPr fontAlgn="base">
                <a:spcBef>
                  <a:spcPct val="0"/>
                </a:spcBef>
                <a:spcAft>
                  <a:spcPct val="0"/>
                </a:spcAft>
                <a:defRPr/>
              </a:pPr>
              <a:t>163</a:t>
            </a:fld>
            <a:endParaRPr lang="en-US">
              <a:cs typeface="Arial" charset="0"/>
            </a:endParaRPr>
          </a:p>
        </p:txBody>
      </p:sp>
    </p:spTree>
    <p:extLst>
      <p:ext uri="{BB962C8B-B14F-4D97-AF65-F5344CB8AC3E}">
        <p14:creationId xmlns:p14="http://schemas.microsoft.com/office/powerpoint/2010/main" val="44312834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Slide Image Placeholder 1"/>
          <p:cNvSpPr>
            <a:spLocks noGrp="1" noRot="1" noChangeAspect="1"/>
          </p:cNvSpPr>
          <p:nvPr>
            <p:ph type="sldImg"/>
          </p:nvPr>
        </p:nvSpPr>
        <p:spPr bwMode="auto">
          <a:noFill/>
          <a:ln>
            <a:solidFill>
              <a:srgbClr val="000000"/>
            </a:solidFill>
            <a:miter lim="800000"/>
            <a:headEnd/>
            <a:tailEnd/>
          </a:ln>
        </p:spPr>
      </p:sp>
      <p:sp>
        <p:nvSpPr>
          <p:cNvPr id="322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15, 2024: slide replaced</a:t>
            </a:r>
          </a:p>
          <a:p>
            <a:pPr eaLnBrk="1" hangingPunct="1">
              <a:spcBef>
                <a:spcPct val="0"/>
              </a:spcBef>
            </a:pPr>
            <a:r>
              <a:rPr lang="en-US" dirty="0"/>
              <a:t>May 1, 2013</a:t>
            </a:r>
          </a:p>
          <a:p>
            <a:pPr eaLnBrk="1" hangingPunct="1">
              <a:spcBef>
                <a:spcPct val="0"/>
              </a:spcBef>
            </a:pPr>
            <a:r>
              <a:rPr lang="en-US" dirty="0"/>
              <a:t> </a:t>
            </a:r>
          </a:p>
          <a:p>
            <a:pPr eaLnBrk="1" hangingPunct="1">
              <a:spcBef>
                <a:spcPct val="0"/>
              </a:spcBef>
            </a:pPr>
            <a:endParaRPr lang="en-US" dirty="0"/>
          </a:p>
        </p:txBody>
      </p:sp>
      <p:sp>
        <p:nvSpPr>
          <p:cNvPr id="321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BDC39C-3268-41A1-B492-961C4582AF05}" type="slidenum">
              <a:rPr lang="en-US">
                <a:cs typeface="Arial" charset="0"/>
              </a:rPr>
              <a:pPr fontAlgn="base">
                <a:spcBef>
                  <a:spcPct val="0"/>
                </a:spcBef>
                <a:spcAft>
                  <a:spcPct val="0"/>
                </a:spcAft>
                <a:defRPr/>
              </a:pPr>
              <a:t>164</a:t>
            </a:fld>
            <a:endParaRPr lang="en-US">
              <a:cs typeface="Arial" charset="0"/>
            </a:endParaRPr>
          </a:p>
        </p:txBody>
      </p:sp>
    </p:spTree>
    <p:extLst>
      <p:ext uri="{BB962C8B-B14F-4D97-AF65-F5344CB8AC3E}">
        <p14:creationId xmlns:p14="http://schemas.microsoft.com/office/powerpoint/2010/main" val="249328386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Slide Image Placeholder 1"/>
          <p:cNvSpPr>
            <a:spLocks noGrp="1" noRot="1" noChangeAspect="1" noTextEdit="1"/>
          </p:cNvSpPr>
          <p:nvPr>
            <p:ph type="sldImg"/>
          </p:nvPr>
        </p:nvSpPr>
        <p:spPr bwMode="auto">
          <a:noFill/>
          <a:ln>
            <a:solidFill>
              <a:srgbClr val="000000"/>
            </a:solidFill>
            <a:miter lim="800000"/>
            <a:headEnd/>
            <a:tailEnd/>
          </a:ln>
        </p:spPr>
      </p:sp>
      <p:sp>
        <p:nvSpPr>
          <p:cNvPr id="349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13, 2015</a:t>
            </a:r>
          </a:p>
          <a:p>
            <a:pPr eaLnBrk="1" hangingPunct="1">
              <a:spcBef>
                <a:spcPct val="0"/>
              </a:spcBef>
            </a:pPr>
            <a:endParaRPr lang="en-US" dirty="0"/>
          </a:p>
          <a:p>
            <a:pPr eaLnBrk="1" hangingPunct="1">
              <a:spcBef>
                <a:spcPct val="0"/>
              </a:spcBef>
            </a:pPr>
            <a:r>
              <a:rPr lang="en-US" dirty="0"/>
              <a:t>NOTE: the third example, </a:t>
            </a:r>
            <a:r>
              <a:rPr lang="en-US" dirty="0" err="1"/>
              <a:t>Ek</a:t>
            </a:r>
            <a:r>
              <a:rPr lang="en-US" dirty="0"/>
              <a:t>,</a:t>
            </a:r>
            <a:r>
              <a:rPr lang="en-US" baseline="0" dirty="0"/>
              <a:t> Mats. Giselle, represents a major change in practice for choreographic works. Previous to the April 2015 revision of RDA, the authorized access point for choreographic works did not begin with the authorized access point for the creator. In April 2015 RDA clarified that the authorized access points for these works should be formed the same as any other works, that is, authorized access point for the creator + preferred title. The previous form for Giselle was “Giselle (Choreographic work : </a:t>
            </a:r>
            <a:r>
              <a:rPr lang="en-US" baseline="0" dirty="0" err="1"/>
              <a:t>Ek</a:t>
            </a:r>
            <a:r>
              <a:rPr lang="en-US" baseline="0" dirty="0"/>
              <a:t>)”.</a:t>
            </a:r>
            <a:endParaRPr lang="en-US" dirty="0"/>
          </a:p>
          <a:p>
            <a:pPr eaLnBrk="1" hangingPunct="1">
              <a:spcBef>
                <a:spcPct val="0"/>
              </a:spcBef>
            </a:pPr>
            <a:endParaRPr lang="en-US" b="1" dirty="0"/>
          </a:p>
        </p:txBody>
      </p:sp>
      <p:sp>
        <p:nvSpPr>
          <p:cNvPr id="3491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A798A7-DCED-4C2D-B037-39222B7E68B0}" type="slidenum">
              <a:rPr lang="en-US" smtClean="0">
                <a:latin typeface="Arial" charset="0"/>
                <a:cs typeface="Arial" charset="0"/>
              </a:rPr>
              <a:pPr fontAlgn="base">
                <a:spcBef>
                  <a:spcPct val="0"/>
                </a:spcBef>
                <a:spcAft>
                  <a:spcPct val="0"/>
                </a:spcAft>
              </a:pPr>
              <a:t>165</a:t>
            </a:fld>
            <a:endParaRPr lang="en-US">
              <a:latin typeface="Arial" charset="0"/>
              <a:cs typeface="Arial" charset="0"/>
            </a:endParaRPr>
          </a:p>
        </p:txBody>
      </p:sp>
    </p:spTree>
    <p:extLst>
      <p:ext uri="{BB962C8B-B14F-4D97-AF65-F5344CB8AC3E}">
        <p14:creationId xmlns:p14="http://schemas.microsoft.com/office/powerpoint/2010/main" val="286012736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p:cNvSpPr>
          <p:nvPr>
            <p:ph type="sldImg"/>
          </p:nvPr>
        </p:nvSpPr>
        <p:spPr bwMode="auto">
          <a:noFill/>
          <a:ln>
            <a:solidFill>
              <a:srgbClr val="000000"/>
            </a:solidFill>
            <a:miter lim="800000"/>
            <a:headEnd/>
            <a:tailEnd/>
          </a:ln>
        </p:spPr>
      </p:sp>
      <p:sp>
        <p:nvSpPr>
          <p:cNvPr id="3512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May 23, 2018</a:t>
            </a:r>
          </a:p>
          <a:p>
            <a:r>
              <a:rPr lang="en-US" dirty="0"/>
              <a:t> </a:t>
            </a:r>
          </a:p>
          <a:p>
            <a:r>
              <a:rPr lang="en-US" dirty="0"/>
              <a:t>Read 6.27.4 together.</a:t>
            </a:r>
          </a:p>
          <a:p>
            <a:r>
              <a:rPr lang="en-US" dirty="0"/>
              <a:t> </a:t>
            </a:r>
          </a:p>
          <a:p>
            <a:r>
              <a:rPr lang="en-US" dirty="0"/>
              <a:t>Note: A variant access point can be based on any title, including the preferred title.</a:t>
            </a:r>
          </a:p>
          <a:p>
            <a:endParaRPr lang="en-US" dirty="0"/>
          </a:p>
          <a:p>
            <a:pPr defTabSz="904067">
              <a:defRPr/>
            </a:pPr>
            <a:r>
              <a:rPr lang="en-US" dirty="0"/>
              <a:t>Third bullet point. If the variant access point is based on the preferred title, it must not match the authorized access point.</a:t>
            </a:r>
          </a:p>
          <a:p>
            <a:endParaRPr lang="en-US" dirty="0"/>
          </a:p>
          <a:p>
            <a:pPr eaLnBrk="1" hangingPunct="1">
              <a:spcBef>
                <a:spcPct val="0"/>
              </a:spcBef>
            </a:pPr>
            <a:endParaRPr lang="en-US" dirty="0"/>
          </a:p>
        </p:txBody>
      </p:sp>
      <p:sp>
        <p:nvSpPr>
          <p:cNvPr id="3502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359BE1-1ED9-4B27-8571-4C7C378E46F6}" type="slidenum">
              <a:rPr lang="en-US">
                <a:cs typeface="Arial" charset="0"/>
              </a:rPr>
              <a:pPr fontAlgn="base">
                <a:spcBef>
                  <a:spcPct val="0"/>
                </a:spcBef>
                <a:spcAft>
                  <a:spcPct val="0"/>
                </a:spcAft>
                <a:defRPr/>
              </a:pPr>
              <a:t>166</a:t>
            </a:fld>
            <a:endParaRPr lang="en-US">
              <a:cs typeface="Arial" charset="0"/>
            </a:endParaRPr>
          </a:p>
        </p:txBody>
      </p:sp>
    </p:spTree>
    <p:extLst>
      <p:ext uri="{BB962C8B-B14F-4D97-AF65-F5344CB8AC3E}">
        <p14:creationId xmlns:p14="http://schemas.microsoft.com/office/powerpoint/2010/main" val="330220656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Slide Image Placeholder 1"/>
          <p:cNvSpPr>
            <a:spLocks noGrp="1" noRot="1" noChangeAspect="1" noTextEdit="1"/>
          </p:cNvSpPr>
          <p:nvPr>
            <p:ph type="sldImg"/>
          </p:nvPr>
        </p:nvSpPr>
        <p:spPr bwMode="auto">
          <a:noFill/>
          <a:ln>
            <a:solidFill>
              <a:srgbClr val="000000"/>
            </a:solidFill>
            <a:miter lim="800000"/>
            <a:headEnd/>
            <a:tailEnd/>
          </a:ln>
        </p:spPr>
      </p:sp>
      <p:sp>
        <p:nvSpPr>
          <p:cNvPr id="349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13, 2015</a:t>
            </a:r>
          </a:p>
          <a:p>
            <a:pPr eaLnBrk="1" hangingPunct="1">
              <a:spcBef>
                <a:spcPct val="0"/>
              </a:spcBef>
            </a:pPr>
            <a:endParaRPr lang="en-US" dirty="0"/>
          </a:p>
          <a:p>
            <a:pPr eaLnBrk="1" hangingPunct="1">
              <a:spcBef>
                <a:spcPct val="0"/>
              </a:spcBef>
            </a:pPr>
            <a:r>
              <a:rPr lang="en-US" dirty="0"/>
              <a:t>NOTE: the third example, Giselle</a:t>
            </a:r>
            <a:r>
              <a:rPr lang="en-US" baseline="0" dirty="0"/>
              <a:t> (Choreographic work : </a:t>
            </a:r>
            <a:r>
              <a:rPr lang="en-US" baseline="0" dirty="0" err="1"/>
              <a:t>Ek</a:t>
            </a:r>
            <a:r>
              <a:rPr lang="en-US" baseline="0" dirty="0"/>
              <a:t>), represents a major change in practice for choreographic works. Previous to the April 2015 revision of RDA, the authorized access point for choreographic works did not begin with the authorized access point for the creator. In April 2015 RDA clarified that the authorized access points for these works should be formed the same as any other works, that is, authorized access point for the creator + preferred title. The RDA authorized access point for this work is “</a:t>
            </a:r>
            <a:r>
              <a:rPr lang="en-US" baseline="0" dirty="0" err="1"/>
              <a:t>Ek</a:t>
            </a:r>
            <a:r>
              <a:rPr lang="en-US" baseline="0" dirty="0"/>
              <a:t>, Mats. Giselle.” The previous form “Giselle (Choreographic work : </a:t>
            </a:r>
            <a:r>
              <a:rPr lang="en-US" baseline="0" dirty="0" err="1"/>
              <a:t>Ek</a:t>
            </a:r>
            <a:r>
              <a:rPr lang="en-US" baseline="0" dirty="0"/>
              <a:t>)” will now be recorded as a variant access point.</a:t>
            </a:r>
          </a:p>
          <a:p>
            <a:pPr eaLnBrk="1" hangingPunct="1">
              <a:spcBef>
                <a:spcPct val="0"/>
              </a:spcBef>
            </a:pPr>
            <a:endParaRPr lang="en-US" baseline="0" dirty="0"/>
          </a:p>
          <a:p>
            <a:pPr eaLnBrk="1" hangingPunct="1">
              <a:spcBef>
                <a:spcPct val="0"/>
              </a:spcBef>
            </a:pPr>
            <a:r>
              <a:rPr lang="en-US" baseline="0" dirty="0"/>
              <a:t>Other variants are: a different title (Carter); a title in another language (Banco de Bilbao, </a:t>
            </a:r>
            <a:r>
              <a:rPr lang="en-US" baseline="0" dirty="0" err="1"/>
              <a:t>Bjowulf</a:t>
            </a:r>
            <a:r>
              <a:rPr lang="en-US" baseline="0" dirty="0"/>
              <a:t>); the pre-publication title of a film (Monkey planet); a variant spelling (Encyclopedia Britannica); titles in the vernacular (Bible) </a:t>
            </a:r>
            <a:endParaRPr lang="en-US" dirty="0"/>
          </a:p>
          <a:p>
            <a:pPr eaLnBrk="1" hangingPunct="1">
              <a:spcBef>
                <a:spcPct val="0"/>
              </a:spcBef>
            </a:pPr>
            <a:endParaRPr lang="en-US" b="1" dirty="0"/>
          </a:p>
        </p:txBody>
      </p:sp>
      <p:sp>
        <p:nvSpPr>
          <p:cNvPr id="3491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A798A7-DCED-4C2D-B037-39222B7E68B0}" type="slidenum">
              <a:rPr lang="en-US" smtClean="0">
                <a:latin typeface="Arial" charset="0"/>
                <a:cs typeface="Arial" charset="0"/>
              </a:rPr>
              <a:pPr fontAlgn="base">
                <a:spcBef>
                  <a:spcPct val="0"/>
                </a:spcBef>
                <a:spcAft>
                  <a:spcPct val="0"/>
                </a:spcAft>
              </a:pPr>
              <a:t>167</a:t>
            </a:fld>
            <a:endParaRPr lang="en-US">
              <a:latin typeface="Arial" charset="0"/>
              <a:cs typeface="Arial" charset="0"/>
            </a:endParaRPr>
          </a:p>
        </p:txBody>
      </p:sp>
    </p:spTree>
    <p:extLst>
      <p:ext uri="{BB962C8B-B14F-4D97-AF65-F5344CB8AC3E}">
        <p14:creationId xmlns:p14="http://schemas.microsoft.com/office/powerpoint/2010/main" val="13173476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bwMode="auto">
          <a:noFill/>
          <a:ln>
            <a:solidFill>
              <a:srgbClr val="000000"/>
            </a:solidFill>
            <a:miter lim="800000"/>
            <a:headEnd/>
            <a:tailEnd/>
          </a:ln>
        </p:spPr>
      </p:sp>
      <p:sp>
        <p:nvSpPr>
          <p:cNvPr id="353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p:txBody>
      </p:sp>
      <p:sp>
        <p:nvSpPr>
          <p:cNvPr id="3522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9F12BB-6BD9-4536-B281-1041D14AA649}" type="slidenum">
              <a:rPr lang="en-US">
                <a:cs typeface="Arial" charset="0"/>
              </a:rPr>
              <a:pPr fontAlgn="base">
                <a:spcBef>
                  <a:spcPct val="0"/>
                </a:spcBef>
                <a:spcAft>
                  <a:spcPct val="0"/>
                </a:spcAft>
                <a:defRPr/>
              </a:pPr>
              <a:t>168</a:t>
            </a:fld>
            <a:endParaRPr lang="en-US">
              <a:cs typeface="Arial" charset="0"/>
            </a:endParaRPr>
          </a:p>
        </p:txBody>
      </p:sp>
    </p:spTree>
    <p:extLst>
      <p:ext uri="{BB962C8B-B14F-4D97-AF65-F5344CB8AC3E}">
        <p14:creationId xmlns:p14="http://schemas.microsoft.com/office/powerpoint/2010/main" val="138404005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p:cNvSpPr>
            <a:spLocks noGrp="1" noRot="1" noChangeAspect="1"/>
          </p:cNvSpPr>
          <p:nvPr>
            <p:ph type="sldImg"/>
          </p:nvPr>
        </p:nvSpPr>
        <p:spPr bwMode="auto">
          <a:noFill/>
          <a:ln>
            <a:solidFill>
              <a:srgbClr val="000000"/>
            </a:solidFill>
            <a:miter lim="800000"/>
            <a:headEnd/>
            <a:tailEnd/>
          </a:ln>
        </p:spPr>
      </p:sp>
      <p:sp>
        <p:nvSpPr>
          <p:cNvPr id="355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Begin filling out the 1XX fields in your authority worksheets or OCLC </a:t>
            </a:r>
            <a:r>
              <a:rPr lang="en-US" dirty="0" err="1"/>
              <a:t>workforms</a:t>
            </a:r>
            <a:r>
              <a:rPr lang="en-US" dirty="0"/>
              <a:t> by recording the form of the authorized access point for the work. We already did these in the previous section.</a:t>
            </a:r>
          </a:p>
        </p:txBody>
      </p:sp>
      <p:sp>
        <p:nvSpPr>
          <p:cNvPr id="354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7208E9-FCC9-4069-9EB5-42119A626BAC}" type="slidenum">
              <a:rPr lang="en-US">
                <a:cs typeface="Arial" charset="0"/>
              </a:rPr>
              <a:pPr fontAlgn="base">
                <a:spcBef>
                  <a:spcPct val="0"/>
                </a:spcBef>
                <a:spcAft>
                  <a:spcPct val="0"/>
                </a:spcAft>
                <a:defRPr/>
              </a:pPr>
              <a:t>169</a:t>
            </a:fld>
            <a:endParaRPr lang="en-US">
              <a:cs typeface="Arial" charset="0"/>
            </a:endParaRPr>
          </a:p>
        </p:txBody>
      </p:sp>
    </p:spTree>
    <p:extLst>
      <p:ext uri="{BB962C8B-B14F-4D97-AF65-F5344CB8AC3E}">
        <p14:creationId xmlns:p14="http://schemas.microsoft.com/office/powerpoint/2010/main" val="185001442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Slide Image Placeholder 1"/>
          <p:cNvSpPr>
            <a:spLocks noGrp="1" noRot="1" noChangeAspect="1"/>
          </p:cNvSpPr>
          <p:nvPr>
            <p:ph type="sldImg"/>
          </p:nvPr>
        </p:nvSpPr>
        <p:spPr bwMode="auto">
          <a:noFill/>
          <a:ln>
            <a:solidFill>
              <a:srgbClr val="000000"/>
            </a:solidFill>
            <a:miter lim="800000"/>
            <a:headEnd/>
            <a:tailEnd/>
          </a:ln>
        </p:spPr>
      </p:sp>
      <p:sp>
        <p:nvSpPr>
          <p:cNvPr id="357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Begin filling out the 1XX fields in your authority worksheets/OCLC </a:t>
            </a:r>
            <a:r>
              <a:rPr lang="en-US" dirty="0" err="1"/>
              <a:t>workforms</a:t>
            </a:r>
            <a:r>
              <a:rPr lang="en-US" dirty="0"/>
              <a:t> by recording the form of the authorized access point for the work. We just finished creating records for these.</a:t>
            </a:r>
          </a:p>
        </p:txBody>
      </p:sp>
      <p:sp>
        <p:nvSpPr>
          <p:cNvPr id="356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A50A6-C2B2-46D4-804D-643E1B30332B}" type="slidenum">
              <a:rPr lang="en-US">
                <a:cs typeface="Arial" charset="0"/>
              </a:rPr>
              <a:pPr fontAlgn="base">
                <a:spcBef>
                  <a:spcPct val="0"/>
                </a:spcBef>
                <a:spcAft>
                  <a:spcPct val="0"/>
                </a:spcAft>
                <a:defRPr/>
              </a:pPr>
              <a:t>170</a:t>
            </a:fld>
            <a:endParaRPr lang="en-US">
              <a:cs typeface="Arial" charset="0"/>
            </a:endParaRPr>
          </a:p>
        </p:txBody>
      </p:sp>
    </p:spTree>
    <p:extLst>
      <p:ext uri="{BB962C8B-B14F-4D97-AF65-F5344CB8AC3E}">
        <p14:creationId xmlns:p14="http://schemas.microsoft.com/office/powerpoint/2010/main" val="291891261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bwMode="auto">
          <a:noFill/>
          <a:ln>
            <a:solidFill>
              <a:srgbClr val="000000"/>
            </a:solidFill>
            <a:miter lim="800000"/>
            <a:headEnd/>
            <a:tailEnd/>
          </a:ln>
        </p:spPr>
      </p:sp>
      <p:sp>
        <p:nvSpPr>
          <p:cNvPr id="359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a:t>
            </a:r>
            <a:r>
              <a:rPr lang="en-US" baseline="0" dirty="0"/>
              <a:t> 22, 2017: updated to reflect RDA language</a:t>
            </a:r>
            <a:endParaRPr lang="en-US" dirty="0"/>
          </a:p>
          <a:p>
            <a:pPr eaLnBrk="1" hangingPunct="1">
              <a:spcBef>
                <a:spcPct val="0"/>
              </a:spcBef>
            </a:pPr>
            <a:endParaRPr lang="en-US" dirty="0"/>
          </a:p>
        </p:txBody>
      </p:sp>
      <p:sp>
        <p:nvSpPr>
          <p:cNvPr id="358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EAA86E-B90F-42C5-B8B4-24682D6E1773}" type="slidenum">
              <a:rPr lang="en-US">
                <a:cs typeface="Arial" charset="0"/>
              </a:rPr>
              <a:pPr fontAlgn="base">
                <a:spcBef>
                  <a:spcPct val="0"/>
                </a:spcBef>
                <a:spcAft>
                  <a:spcPct val="0"/>
                </a:spcAft>
                <a:defRPr/>
              </a:pPr>
              <a:t>171</a:t>
            </a:fld>
            <a:endParaRPr lang="en-US">
              <a:cs typeface="Arial" charset="0"/>
            </a:endParaRPr>
          </a:p>
        </p:txBody>
      </p:sp>
    </p:spTree>
    <p:extLst>
      <p:ext uri="{BB962C8B-B14F-4D97-AF65-F5344CB8AC3E}">
        <p14:creationId xmlns:p14="http://schemas.microsoft.com/office/powerpoint/2010/main" val="845064596"/>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added parenthetical exception for religious works; added speaker notes about subfield $h and repeatable $s; updated slide numbers in notes</a:t>
            </a:r>
            <a:endParaRPr lang="en-US" baseline="0" dirty="0"/>
          </a:p>
          <a:p>
            <a:pPr eaLnBrk="1" hangingPunct="1">
              <a:spcBef>
                <a:spcPct val="0"/>
              </a:spcBef>
            </a:pPr>
            <a:endParaRPr lang="en-US" baseline="0" dirty="0"/>
          </a:p>
          <a:p>
            <a:pPr eaLnBrk="1" hangingPunct="1">
              <a:spcBef>
                <a:spcPct val="0"/>
              </a:spcBef>
            </a:pPr>
            <a:r>
              <a:rPr lang="en-US" i="1" baseline="0" dirty="0"/>
              <a:t>Note</a:t>
            </a:r>
            <a:r>
              <a:rPr lang="en-US" baseline="0" dirty="0"/>
              <a:t>: Punctuation for other distinguishing characteristic of expression of a religious work is different: see slides 185-186.</a:t>
            </a:r>
          </a:p>
          <a:p>
            <a:pPr eaLnBrk="1" hangingPunct="1">
              <a:spcBef>
                <a:spcPct val="0"/>
              </a:spcBef>
            </a:pPr>
            <a:endParaRPr lang="en-US" baseline="0" dirty="0"/>
          </a:p>
          <a:p>
            <a:pPr eaLnBrk="1" hangingPunct="1">
              <a:spcBef>
                <a:spcPct val="0"/>
              </a:spcBef>
            </a:pPr>
            <a:r>
              <a:rPr lang="en-US" i="1" baseline="0" dirty="0"/>
              <a:t>Note</a:t>
            </a:r>
            <a:r>
              <a:rPr lang="en-US" baseline="0" dirty="0"/>
              <a:t>: $h was not permitted in NARs until March 2020.  Until that time, NACO participants used $s for both content type and other distinguishing characteristic of expression.  Catalogers should revise existing NARs that use $s for content type when they need to use that NAR in their cataloging by changing the content type subfield coding to $h.  Access points in bibliographic records may also need to be revised.</a:t>
            </a:r>
          </a:p>
          <a:p>
            <a:pPr eaLnBrk="1" hangingPunct="1">
              <a:spcBef>
                <a:spcPct val="0"/>
              </a:spcBef>
            </a:pPr>
            <a:endParaRPr lang="en-US" baseline="0" dirty="0"/>
          </a:p>
          <a:p>
            <a:pPr eaLnBrk="1" hangingPunct="1">
              <a:spcBef>
                <a:spcPct val="0"/>
              </a:spcBef>
            </a:pPr>
            <a:r>
              <a:rPr lang="en-US" i="1" baseline="0" dirty="0"/>
              <a:t>Note</a:t>
            </a:r>
            <a:r>
              <a:rPr lang="en-US" baseline="0" dirty="0"/>
              <a:t>: As of March 2020, $s is now repeatable if needed.  Examples of when it would be needed:</a:t>
            </a:r>
          </a:p>
          <a:p>
            <a:pPr eaLnBrk="1" hangingPunct="1">
              <a:spcBef>
                <a:spcPct val="0"/>
              </a:spcBef>
            </a:pPr>
            <a:endParaRPr lang="en-US" baseline="0" dirty="0"/>
          </a:p>
          <a:p>
            <a:pPr eaLnBrk="1" hangingPunct="1">
              <a:spcBef>
                <a:spcPct val="0"/>
              </a:spcBef>
            </a:pPr>
            <a:r>
              <a:rPr lang="en-US" baseline="0" dirty="0"/>
              <a:t>100 1_ Langland, William, $d 1330?-1400? $t Piers Plowman $s (A-text). $l English $s (</a:t>
            </a:r>
            <a:r>
              <a:rPr lang="en-US" baseline="0" dirty="0" err="1"/>
              <a:t>Covella</a:t>
            </a:r>
            <a:r>
              <a:rPr lang="en-US" baseline="0" dirty="0"/>
              <a:t>)</a:t>
            </a:r>
          </a:p>
          <a:p>
            <a:pPr eaLnBrk="1" hangingPunct="1">
              <a:spcBef>
                <a:spcPct val="0"/>
              </a:spcBef>
            </a:pPr>
            <a:endParaRPr lang="en-US" baseline="0" dirty="0"/>
          </a:p>
          <a:p>
            <a:pPr eaLnBrk="1" hangingPunct="1">
              <a:spcBef>
                <a:spcPct val="0"/>
              </a:spcBef>
            </a:pPr>
            <a:r>
              <a:rPr lang="en-US" baseline="0" dirty="0"/>
              <a:t>130 _0 Herzog Ernst $s (Version B). $l English $s (Thomas and </a:t>
            </a:r>
            <a:r>
              <a:rPr lang="en-US" baseline="0" dirty="0" err="1"/>
              <a:t>Dussère</a:t>
            </a:r>
            <a:r>
              <a:rPr lang="en-US" baseline="0" dirty="0"/>
              <a:t>)</a:t>
            </a:r>
          </a:p>
          <a:p>
            <a:pPr eaLnBrk="1" hangingPunct="1">
              <a:spcBef>
                <a:spcPct val="0"/>
              </a:spcBef>
            </a:pPr>
            <a:endParaRPr lang="en-US" baseline="0" dirty="0"/>
          </a:p>
          <a:p>
            <a:pPr eaLnBrk="1" hangingPunct="1">
              <a:spcBef>
                <a:spcPct val="0"/>
              </a:spcBef>
            </a:pPr>
            <a:r>
              <a:rPr lang="en-US" baseline="0" dirty="0"/>
              <a:t>130 _0 Beowulf. $l English $s (Mitchell). $h Spoken word $s (Mitchell)</a:t>
            </a:r>
          </a:p>
          <a:p>
            <a:pPr eaLnBrk="1" hangingPunct="1">
              <a:spcBef>
                <a:spcPct val="0"/>
              </a:spcBef>
            </a:pPr>
            <a:endParaRPr lang="en-US" baseline="0" dirty="0"/>
          </a:p>
          <a:p>
            <a:pPr eaLnBrk="1" hangingPunct="1">
              <a:spcBef>
                <a:spcPct val="0"/>
              </a:spcBef>
            </a:pPr>
            <a:r>
              <a:rPr lang="en-US" baseline="0" dirty="0"/>
              <a:t>400 1_ Mozart, Wolfgang Amadeus, $d 1756-1791. $t Don Giovanni. $s Libretto. $l English $s (Auden and </a:t>
            </a:r>
            <a:r>
              <a:rPr lang="en-US" baseline="0" dirty="0" err="1"/>
              <a:t>Kallman</a:t>
            </a:r>
            <a:r>
              <a:rPr lang="en-US" baseline="0" dirty="0"/>
              <a:t>)</a:t>
            </a:r>
            <a:endParaRPr lang="en-US" dirty="0"/>
          </a:p>
        </p:txBody>
      </p:sp>
      <p:sp>
        <p:nvSpPr>
          <p:cNvPr id="3604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4AEB73-3E2C-4705-8B4C-348EEBF3AE77}" type="slidenum">
              <a:rPr lang="en-US">
                <a:cs typeface="Arial" charset="0"/>
              </a:rPr>
              <a:pPr fontAlgn="base">
                <a:spcBef>
                  <a:spcPct val="0"/>
                </a:spcBef>
                <a:spcAft>
                  <a:spcPct val="0"/>
                </a:spcAft>
                <a:defRPr/>
              </a:pPr>
              <a:t>172</a:t>
            </a:fld>
            <a:endParaRPr lang="en-US">
              <a:cs typeface="Arial" charset="0"/>
            </a:endParaRPr>
          </a:p>
        </p:txBody>
      </p:sp>
    </p:spTree>
    <p:extLst>
      <p:ext uri="{BB962C8B-B14F-4D97-AF65-F5344CB8AC3E}">
        <p14:creationId xmlns:p14="http://schemas.microsoft.com/office/powerpoint/2010/main" val="2031868115"/>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bwMode="auto">
          <a:noFill/>
          <a:ln>
            <a:solidFill>
              <a:srgbClr val="000000"/>
            </a:solidFill>
            <a:miter lim="800000"/>
            <a:headEnd/>
            <a:tailEnd/>
          </a:ln>
        </p:spPr>
      </p:sp>
      <p:sp>
        <p:nvSpPr>
          <p:cNvPr id="363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5, 2020: added another possible form for the spoken word expression</a:t>
            </a:r>
            <a:endParaRPr lang="en-US" baseline="0" dirty="0"/>
          </a:p>
          <a:p>
            <a:pPr eaLnBrk="1" hangingPunct="1">
              <a:spcBef>
                <a:spcPct val="0"/>
              </a:spcBef>
            </a:pPr>
            <a:r>
              <a:rPr lang="en-US" dirty="0"/>
              <a:t>ANIMATED SLIDE: Suggested answer enters on click. </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Note: in PDF handouts, the answer will already appear, so suggest that trainees not look at them.</a:t>
            </a:r>
          </a:p>
          <a:p>
            <a:pPr eaLnBrk="1" hangingPunct="1">
              <a:spcBef>
                <a:spcPct val="0"/>
              </a:spcBef>
            </a:pPr>
            <a:endParaRPr lang="en-US" dirty="0"/>
          </a:p>
          <a:p>
            <a:pPr eaLnBrk="1" hangingPunct="1">
              <a:spcBef>
                <a:spcPct val="0"/>
              </a:spcBef>
            </a:pPr>
            <a:r>
              <a:rPr lang="en-US" dirty="0"/>
              <a:t>Do the exercise together for one or two (or more), on the board.</a:t>
            </a:r>
          </a:p>
          <a:p>
            <a:pPr eaLnBrk="1" hangingPunct="1">
              <a:spcBef>
                <a:spcPct val="0"/>
              </a:spcBef>
            </a:pPr>
            <a:endParaRPr lang="en-US" dirty="0"/>
          </a:p>
          <a:p>
            <a:pPr eaLnBrk="1" hangingPunct="1">
              <a:spcBef>
                <a:spcPct val="0"/>
              </a:spcBef>
            </a:pPr>
            <a:r>
              <a:rPr lang="en-US" dirty="0"/>
              <a:t>The last one could be formed in different ways, two possibilities of which are shown in the slide.</a:t>
            </a:r>
          </a:p>
        </p:txBody>
      </p:sp>
      <p:sp>
        <p:nvSpPr>
          <p:cNvPr id="362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628FC5-BB5E-413A-93DF-C816C5FE9E06}" type="slidenum">
              <a:rPr lang="en-US">
                <a:cs typeface="Arial" charset="0"/>
              </a:rPr>
              <a:pPr fontAlgn="base">
                <a:spcBef>
                  <a:spcPct val="0"/>
                </a:spcBef>
                <a:spcAft>
                  <a:spcPct val="0"/>
                </a:spcAft>
                <a:defRPr/>
              </a:pPr>
              <a:t>173</a:t>
            </a:fld>
            <a:endParaRPr lang="en-US">
              <a:cs typeface="Arial" charset="0"/>
            </a:endParaRPr>
          </a:p>
        </p:txBody>
      </p:sp>
    </p:spTree>
    <p:extLst>
      <p:ext uri="{BB962C8B-B14F-4D97-AF65-F5344CB8AC3E}">
        <p14:creationId xmlns:p14="http://schemas.microsoft.com/office/powerpoint/2010/main" val="46842400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Slide Image Placeholder 1"/>
          <p:cNvSpPr>
            <a:spLocks noGrp="1" noRot="1" noChangeAspect="1"/>
          </p:cNvSpPr>
          <p:nvPr>
            <p:ph type="sldImg"/>
          </p:nvPr>
        </p:nvSpPr>
        <p:spPr bwMode="auto">
          <a:noFill/>
          <a:ln>
            <a:solidFill>
              <a:srgbClr val="000000"/>
            </a:solidFill>
            <a:miter lim="800000"/>
            <a:headEnd/>
            <a:tailEnd/>
          </a:ln>
        </p:spPr>
      </p:sp>
      <p:sp>
        <p:nvSpPr>
          <p:cNvPr id="365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a:t>
            </a:r>
            <a:r>
              <a:rPr lang="en-US" baseline="0" dirty="0"/>
              <a:t> 22, 2017: updated to reflect RDA language</a:t>
            </a:r>
            <a:endParaRPr lang="en-US" dirty="0"/>
          </a:p>
        </p:txBody>
      </p:sp>
      <p:sp>
        <p:nvSpPr>
          <p:cNvPr id="364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6ABE80-3E18-457B-A779-412D8C175AB6}" type="slidenum">
              <a:rPr lang="en-US">
                <a:cs typeface="Arial" charset="0"/>
              </a:rPr>
              <a:pPr fontAlgn="base">
                <a:spcBef>
                  <a:spcPct val="0"/>
                </a:spcBef>
                <a:spcAft>
                  <a:spcPct val="0"/>
                </a:spcAft>
                <a:defRPr/>
              </a:pPr>
              <a:t>174</a:t>
            </a:fld>
            <a:endParaRPr lang="en-US">
              <a:cs typeface="Arial" charset="0"/>
            </a:endParaRPr>
          </a:p>
        </p:txBody>
      </p:sp>
    </p:spTree>
    <p:extLst>
      <p:ext uri="{BB962C8B-B14F-4D97-AF65-F5344CB8AC3E}">
        <p14:creationId xmlns:p14="http://schemas.microsoft.com/office/powerpoint/2010/main" val="238641958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bwMode="auto">
          <a:noFill/>
          <a:ln>
            <a:solidFill>
              <a:srgbClr val="000000"/>
            </a:solidFill>
            <a:miter lim="800000"/>
            <a:headEnd/>
            <a:tailEnd/>
          </a:ln>
        </p:spPr>
      </p:sp>
      <p:sp>
        <p:nvSpPr>
          <p:cNvPr id="367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moved $w to beginning of 500 field</a:t>
            </a:r>
          </a:p>
          <a:p>
            <a:pPr eaLnBrk="1" hangingPunct="1">
              <a:spcBef>
                <a:spcPct val="0"/>
              </a:spcBef>
            </a:pPr>
            <a:endParaRPr lang="en-US" dirty="0"/>
          </a:p>
          <a:p>
            <a:pPr eaLnBrk="1" hangingPunct="1">
              <a:spcBef>
                <a:spcPct val="0"/>
              </a:spcBef>
            </a:pPr>
            <a:r>
              <a:rPr lang="en-US" dirty="0"/>
              <a:t>Premodern literatures are fields where it is important to distinguish between editions in the original language because there are often many different editions or versions in the original language for these texts.</a:t>
            </a:r>
          </a:p>
          <a:p>
            <a:pPr eaLnBrk="1" hangingPunct="1">
              <a:spcBef>
                <a:spcPct val="0"/>
              </a:spcBef>
            </a:pPr>
            <a:endParaRPr lang="en-US" dirty="0"/>
          </a:p>
          <a:p>
            <a:pPr eaLnBrk="1" hangingPunct="1">
              <a:spcBef>
                <a:spcPct val="0"/>
              </a:spcBef>
            </a:pPr>
            <a:r>
              <a:rPr lang="en-US" b="0" dirty="0"/>
              <a:t>Note: Best practices have not yet been established for original-language expressions, so more than one practice is shown in these slides, but from a collocation standpoint it seems best to add the original language as the first expression element when creating an authorized access point for an expression in the original language. This also parallels practice for expressions in languages other than the original language (i.e. translations).</a:t>
            </a:r>
          </a:p>
        </p:txBody>
      </p:sp>
      <p:sp>
        <p:nvSpPr>
          <p:cNvPr id="366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9B4D82-31BE-4B55-BFFD-DB2F6789803B}" type="slidenum">
              <a:rPr lang="en-US">
                <a:cs typeface="Arial" charset="0"/>
              </a:rPr>
              <a:pPr fontAlgn="base">
                <a:spcBef>
                  <a:spcPct val="0"/>
                </a:spcBef>
                <a:spcAft>
                  <a:spcPct val="0"/>
                </a:spcAft>
                <a:defRPr/>
              </a:pPr>
              <a:t>175</a:t>
            </a:fld>
            <a:endParaRPr lang="en-US">
              <a:cs typeface="Arial" charset="0"/>
            </a:endParaRPr>
          </a:p>
        </p:txBody>
      </p:sp>
    </p:spTree>
    <p:extLst>
      <p:ext uri="{BB962C8B-B14F-4D97-AF65-F5344CB8AC3E}">
        <p14:creationId xmlns:p14="http://schemas.microsoft.com/office/powerpoint/2010/main" val="57675983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a:t>
            </a:r>
            <a:r>
              <a:rPr lang="en-US" baseline="0" dirty="0"/>
              <a:t> moved $w to beginning of 500 fields.=</a:t>
            </a:r>
          </a:p>
          <a:p>
            <a:pPr eaLnBrk="1" hangingPunct="1">
              <a:spcBef>
                <a:spcPct val="0"/>
              </a:spcBef>
            </a:pPr>
            <a:endParaRPr lang="en-US" dirty="0"/>
          </a:p>
          <a:p>
            <a:pPr eaLnBrk="1" hangingPunct="1">
              <a:spcBef>
                <a:spcPct val="0"/>
              </a:spcBef>
            </a:pPr>
            <a:r>
              <a:rPr lang="en-US" dirty="0"/>
              <a:t>This particular expression was published in at least two manifestations: </a:t>
            </a:r>
            <a:r>
              <a:rPr lang="en-US" i="1" dirty="0"/>
              <a:t>Ulysses: a critical and synoptic edition, prepared by Hans Walter </a:t>
            </a:r>
            <a:r>
              <a:rPr lang="en-US" i="1" dirty="0" err="1"/>
              <a:t>Gabler</a:t>
            </a:r>
            <a:r>
              <a:rPr lang="en-US" i="1" dirty="0"/>
              <a:t> with </a:t>
            </a:r>
            <a:r>
              <a:rPr lang="en-US" i="1" dirty="0" err="1"/>
              <a:t>Wolfhard</a:t>
            </a:r>
            <a:r>
              <a:rPr lang="en-US" i="1" dirty="0"/>
              <a:t> Steppe and Claus Melchior</a:t>
            </a:r>
            <a:r>
              <a:rPr lang="en-US" dirty="0"/>
              <a:t> (New York: Garland, 1984) and </a:t>
            </a:r>
            <a:r>
              <a:rPr lang="en-US" i="1" dirty="0"/>
              <a:t>Ulysses: the corrected text, edited by Hans Walter </a:t>
            </a:r>
            <a:r>
              <a:rPr lang="en-US" i="1" dirty="0" err="1"/>
              <a:t>Gabler</a:t>
            </a:r>
            <a:r>
              <a:rPr lang="en-US" i="1" dirty="0"/>
              <a:t> with </a:t>
            </a:r>
            <a:r>
              <a:rPr lang="en-US" i="1" dirty="0" err="1"/>
              <a:t>Wolfhard</a:t>
            </a:r>
            <a:r>
              <a:rPr lang="en-US" i="1" dirty="0"/>
              <a:t> Steppe and Claus Melchior </a:t>
            </a:r>
            <a:r>
              <a:rPr lang="en-US" dirty="0"/>
              <a:t>(New York: Random House, 1986)</a:t>
            </a:r>
          </a:p>
        </p:txBody>
      </p:sp>
      <p:sp>
        <p:nvSpPr>
          <p:cNvPr id="368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BC11A2-B333-4D6A-84BD-904951708BE2}" type="slidenum">
              <a:rPr lang="en-US">
                <a:cs typeface="Arial" charset="0"/>
              </a:rPr>
              <a:pPr fontAlgn="base">
                <a:spcBef>
                  <a:spcPct val="0"/>
                </a:spcBef>
                <a:spcAft>
                  <a:spcPct val="0"/>
                </a:spcAft>
                <a:defRPr/>
              </a:pPr>
              <a:t>176</a:t>
            </a:fld>
            <a:endParaRPr lang="en-US">
              <a:cs typeface="Arial" charset="0"/>
            </a:endParaRPr>
          </a:p>
        </p:txBody>
      </p:sp>
    </p:spTree>
    <p:extLst>
      <p:ext uri="{BB962C8B-B14F-4D97-AF65-F5344CB8AC3E}">
        <p14:creationId xmlns:p14="http://schemas.microsoft.com/office/powerpoint/2010/main" val="219638706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bwMode="auto">
          <a:noFill/>
          <a:ln>
            <a:solidFill>
              <a:srgbClr val="000000"/>
            </a:solidFill>
            <a:miter lim="800000"/>
            <a:headEnd/>
            <a:tailEnd/>
          </a:ln>
        </p:spPr>
      </p:sp>
      <p:sp>
        <p:nvSpPr>
          <p:cNvPr id="3717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a:t>
            </a:r>
            <a:r>
              <a:rPr lang="en-US" baseline="0"/>
              <a:t> 12, 2015</a:t>
            </a:r>
            <a:endParaRPr lang="en-US"/>
          </a:p>
          <a:p>
            <a:pPr eaLnBrk="1" hangingPunct="1">
              <a:spcBef>
                <a:spcPct val="0"/>
              </a:spcBef>
            </a:pPr>
            <a:endParaRPr lang="en-US"/>
          </a:p>
        </p:txBody>
      </p:sp>
      <p:sp>
        <p:nvSpPr>
          <p:cNvPr id="370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05D1A1-5C84-4D71-80B1-486E7E8E47A6}" type="slidenum">
              <a:rPr lang="en-US">
                <a:cs typeface="Arial" charset="0"/>
              </a:rPr>
              <a:pPr fontAlgn="base">
                <a:spcBef>
                  <a:spcPct val="0"/>
                </a:spcBef>
                <a:spcAft>
                  <a:spcPct val="0"/>
                </a:spcAft>
                <a:defRPr/>
              </a:pPr>
              <a:t>177</a:t>
            </a:fld>
            <a:endParaRPr lang="en-US">
              <a:cs typeface="Arial" charset="0"/>
            </a:endParaRPr>
          </a:p>
        </p:txBody>
      </p:sp>
    </p:spTree>
    <p:extLst>
      <p:ext uri="{BB962C8B-B14F-4D97-AF65-F5344CB8AC3E}">
        <p14:creationId xmlns:p14="http://schemas.microsoft.com/office/powerpoint/2010/main" val="421677574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bwMode="auto">
          <a:noFill/>
          <a:ln>
            <a:solidFill>
              <a:srgbClr val="000000"/>
            </a:solidFill>
            <a:miter lim="800000"/>
            <a:headEnd/>
            <a:tailEnd/>
          </a:ln>
        </p:spPr>
      </p:sp>
      <p:sp>
        <p:nvSpPr>
          <p:cNvPr id="373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corrected PCC practice: </a:t>
            </a:r>
            <a:r>
              <a:rPr lang="en-US" baseline="0" dirty="0"/>
              <a:t>in the context of bilingual and polyglot resources, the expressions would not be in the same language</a:t>
            </a:r>
            <a:endParaRPr lang="en-US" dirty="0"/>
          </a:p>
          <a:p>
            <a:pPr eaLnBrk="1" hangingPunct="1">
              <a:spcBef>
                <a:spcPct val="0"/>
              </a:spcBef>
            </a:pPr>
            <a:endParaRPr lang="en-US" dirty="0"/>
          </a:p>
          <a:p>
            <a:pPr eaLnBrk="1" hangingPunct="1">
              <a:spcBef>
                <a:spcPct val="0"/>
              </a:spcBef>
            </a:pPr>
            <a:r>
              <a:rPr lang="en-US" dirty="0"/>
              <a:t>Since this workshop is on NACO authority records we are not talking about bibliographic records, but note that these would be recorded in a pair of 700 fields in the bibliographic record. These fields, whether following LC practice or not, would be authorized by separate authority records.</a:t>
            </a:r>
          </a:p>
        </p:txBody>
      </p:sp>
      <p:sp>
        <p:nvSpPr>
          <p:cNvPr id="372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7DC94C-C32D-4C51-A853-E0F84D5222CF}" type="slidenum">
              <a:rPr lang="en-US">
                <a:cs typeface="Arial" charset="0"/>
              </a:rPr>
              <a:pPr fontAlgn="base">
                <a:spcBef>
                  <a:spcPct val="0"/>
                </a:spcBef>
                <a:spcAft>
                  <a:spcPct val="0"/>
                </a:spcAft>
                <a:defRPr/>
              </a:pPr>
              <a:t>178</a:t>
            </a:fld>
            <a:endParaRPr lang="en-US">
              <a:cs typeface="Arial" charset="0"/>
            </a:endParaRPr>
          </a:p>
        </p:txBody>
      </p:sp>
    </p:spTree>
    <p:extLst>
      <p:ext uri="{BB962C8B-B14F-4D97-AF65-F5344CB8AC3E}">
        <p14:creationId xmlns:p14="http://schemas.microsoft.com/office/powerpoint/2010/main" val="376025691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p:cNvSpPr>
            <a:spLocks noGrp="1" noRot="1" noChangeAspect="1"/>
          </p:cNvSpPr>
          <p:nvPr>
            <p:ph type="sldImg"/>
          </p:nvPr>
        </p:nvSpPr>
        <p:spPr bwMode="auto">
          <a:noFill/>
          <a:ln>
            <a:solidFill>
              <a:srgbClr val="000000"/>
            </a:solidFill>
            <a:miter lim="800000"/>
            <a:headEnd/>
            <a:tailEnd/>
          </a:ln>
        </p:spPr>
      </p:sp>
      <p:sp>
        <p:nvSpPr>
          <p:cNvPr id="324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updated to reflect current RDA language</a:t>
            </a:r>
          </a:p>
          <a:p>
            <a:pPr eaLnBrk="1" hangingPunct="1">
              <a:spcBef>
                <a:spcPct val="0"/>
              </a:spcBef>
            </a:pPr>
            <a:endParaRPr lang="en-US" dirty="0"/>
          </a:p>
        </p:txBody>
      </p:sp>
      <p:sp>
        <p:nvSpPr>
          <p:cNvPr id="323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DCEF5-1665-40E8-A526-EB330FF12130}" type="slidenum">
              <a:rPr lang="en-US">
                <a:cs typeface="Arial" charset="0"/>
              </a:rPr>
              <a:pPr fontAlgn="base">
                <a:spcBef>
                  <a:spcPct val="0"/>
                </a:spcBef>
                <a:spcAft>
                  <a:spcPct val="0"/>
                </a:spcAft>
                <a:defRPr/>
              </a:pPr>
              <a:t>179</a:t>
            </a:fld>
            <a:endParaRPr lang="en-US">
              <a:cs typeface="Arial" charset="0"/>
            </a:endParaRPr>
          </a:p>
        </p:txBody>
      </p:sp>
    </p:spTree>
    <p:extLst>
      <p:ext uri="{BB962C8B-B14F-4D97-AF65-F5344CB8AC3E}">
        <p14:creationId xmlns:p14="http://schemas.microsoft.com/office/powerpoint/2010/main" val="165095957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Slide Image Placeholder 1"/>
          <p:cNvSpPr>
            <a:spLocks noGrp="1" noRot="1" noChangeAspect="1"/>
          </p:cNvSpPr>
          <p:nvPr>
            <p:ph type="sldImg"/>
          </p:nvPr>
        </p:nvSpPr>
        <p:spPr bwMode="auto">
          <a:noFill/>
          <a:ln>
            <a:solidFill>
              <a:srgbClr val="000000"/>
            </a:solidFill>
            <a:miter lim="800000"/>
            <a:headEnd/>
            <a:tailEnd/>
          </a:ln>
        </p:spPr>
      </p:sp>
      <p:sp>
        <p:nvSpPr>
          <p:cNvPr id="326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a:t>
            </a:r>
            <a:r>
              <a:rPr lang="en-US" baseline="0"/>
              <a:t> 12, 2015</a:t>
            </a:r>
            <a:endParaRPr lang="en-US"/>
          </a:p>
        </p:txBody>
      </p:sp>
      <p:sp>
        <p:nvSpPr>
          <p:cNvPr id="325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792D17-A5D5-433D-B6FF-DC097398A52E}" type="slidenum">
              <a:rPr lang="en-US">
                <a:cs typeface="Arial" charset="0"/>
              </a:rPr>
              <a:pPr fontAlgn="base">
                <a:spcBef>
                  <a:spcPct val="0"/>
                </a:spcBef>
                <a:spcAft>
                  <a:spcPct val="0"/>
                </a:spcAft>
                <a:defRPr/>
              </a:pPr>
              <a:t>180</a:t>
            </a:fld>
            <a:endParaRPr lang="en-US">
              <a:cs typeface="Arial" charset="0"/>
            </a:endParaRPr>
          </a:p>
        </p:txBody>
      </p:sp>
    </p:spTree>
    <p:extLst>
      <p:ext uri="{BB962C8B-B14F-4D97-AF65-F5344CB8AC3E}">
        <p14:creationId xmlns:p14="http://schemas.microsoft.com/office/powerpoint/2010/main" val="322633983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bwMode="auto">
          <a:noFill/>
          <a:ln>
            <a:solidFill>
              <a:srgbClr val="000000"/>
            </a:solidFill>
            <a:miter lim="800000"/>
            <a:headEnd/>
            <a:tailEnd/>
          </a:ln>
        </p:spPr>
      </p:sp>
      <p:sp>
        <p:nvSpPr>
          <p:cNvPr id="328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13, 2014</a:t>
            </a:r>
          </a:p>
          <a:p>
            <a:pPr eaLnBrk="1" hangingPunct="1">
              <a:spcBef>
                <a:spcPct val="0"/>
              </a:spcBef>
            </a:pPr>
            <a:endParaRPr lang="en-US" dirty="0"/>
          </a:p>
          <a:p>
            <a:pPr eaLnBrk="1" hangingPunct="1">
              <a:spcBef>
                <a:spcPct val="0"/>
              </a:spcBef>
            </a:pPr>
            <a:r>
              <a:rPr lang="en-US" dirty="0"/>
              <a:t>The great works of Thomas Paine, complete, political and theological (New York : D.M. Bennett, 1878)</a:t>
            </a:r>
          </a:p>
          <a:p>
            <a:pPr eaLnBrk="1" hangingPunct="1">
              <a:spcBef>
                <a:spcPct val="0"/>
              </a:spcBef>
            </a:pPr>
            <a:endParaRPr lang="en-US" dirty="0"/>
          </a:p>
          <a:p>
            <a:pPr eaLnBrk="1" hangingPunct="1">
              <a:spcBef>
                <a:spcPct val="0"/>
              </a:spcBef>
            </a:pPr>
            <a:r>
              <a:rPr lang="en-US" dirty="0"/>
              <a:t>The complete works of Thomas Paine (Chicago and New York : Belford, Clarke &amp; Co., 1885). Note, this collection was first published, however, in 1880. The 1885 manifestation is a republication of the same collection, compiled by Calvin Blanchard for Belford, Clarke &amp; Co.</a:t>
            </a:r>
          </a:p>
          <a:p>
            <a:pPr eaLnBrk="1" hangingPunct="1">
              <a:spcBef>
                <a:spcPct val="0"/>
              </a:spcBef>
            </a:pPr>
            <a:endParaRPr lang="en-US" dirty="0"/>
          </a:p>
          <a:p>
            <a:pPr eaLnBrk="1" hangingPunct="1">
              <a:spcBef>
                <a:spcPct val="0"/>
              </a:spcBef>
            </a:pPr>
            <a:r>
              <a:rPr lang="en-US" dirty="0"/>
              <a:t>The works of Thomas Paine, secretary for foreign affairs to the Congress of the United States in the late war (Philadelphia: Printed by James Carey, 1797)</a:t>
            </a:r>
          </a:p>
        </p:txBody>
      </p:sp>
      <p:sp>
        <p:nvSpPr>
          <p:cNvPr id="327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4E6F20-BA6F-4A87-BE6A-87D2F2804E11}" type="slidenum">
              <a:rPr lang="en-US">
                <a:cs typeface="Arial" charset="0"/>
              </a:rPr>
              <a:pPr fontAlgn="base">
                <a:spcBef>
                  <a:spcPct val="0"/>
                </a:spcBef>
                <a:spcAft>
                  <a:spcPct val="0"/>
                </a:spcAft>
                <a:defRPr/>
              </a:pPr>
              <a:t>181</a:t>
            </a:fld>
            <a:endParaRPr lang="en-US">
              <a:cs typeface="Arial" charset="0"/>
            </a:endParaRPr>
          </a:p>
        </p:txBody>
      </p:sp>
    </p:spTree>
    <p:extLst>
      <p:ext uri="{BB962C8B-B14F-4D97-AF65-F5344CB8AC3E}">
        <p14:creationId xmlns:p14="http://schemas.microsoft.com/office/powerpoint/2010/main" val="421901732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Slide Image Placeholder 1"/>
          <p:cNvSpPr>
            <a:spLocks noGrp="1" noRot="1" noChangeAspect="1"/>
          </p:cNvSpPr>
          <p:nvPr>
            <p:ph type="sldImg"/>
          </p:nvPr>
        </p:nvSpPr>
        <p:spPr bwMode="auto">
          <a:noFill/>
          <a:ln>
            <a:solidFill>
              <a:srgbClr val="000000"/>
            </a:solidFill>
            <a:miter lim="800000"/>
            <a:headEnd/>
            <a:tailEnd/>
          </a:ln>
        </p:spPr>
      </p:sp>
      <p:sp>
        <p:nvSpPr>
          <p:cNvPr id="330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a:t>
            </a:r>
            <a:r>
              <a:rPr lang="en-US" baseline="0" dirty="0"/>
              <a:t> 12, 2015</a:t>
            </a:r>
            <a:endParaRPr lang="en-US" dirty="0"/>
          </a:p>
          <a:p>
            <a:pPr eaLnBrk="1" hangingPunct="1">
              <a:spcBef>
                <a:spcPct val="0"/>
              </a:spcBef>
            </a:pPr>
            <a:endParaRPr lang="en-US" dirty="0"/>
          </a:p>
          <a:p>
            <a:pPr eaLnBrk="1" hangingPunct="1">
              <a:spcBef>
                <a:spcPct val="0"/>
              </a:spcBef>
            </a:pPr>
            <a:r>
              <a:rPr lang="en-US" dirty="0"/>
              <a:t>Note:</a:t>
            </a:r>
            <a:r>
              <a:rPr lang="en-US" baseline="0" dirty="0"/>
              <a:t> Any of these might be added.</a:t>
            </a:r>
            <a:endParaRPr lang="en-US" dirty="0"/>
          </a:p>
          <a:p>
            <a:pPr eaLnBrk="1" hangingPunct="1">
              <a:spcBef>
                <a:spcPct val="0"/>
              </a:spcBef>
            </a:pPr>
            <a:endParaRPr lang="en-US" dirty="0"/>
          </a:p>
          <a:p>
            <a:pPr eaLnBrk="1" hangingPunct="1">
              <a:spcBef>
                <a:spcPct val="0"/>
              </a:spcBef>
            </a:pPr>
            <a:r>
              <a:rPr lang="en-US" dirty="0"/>
              <a:t>Content type will not work to distinguish</a:t>
            </a:r>
            <a:r>
              <a:rPr lang="en-US" baseline="0" dirty="0"/>
              <a:t> between these three expressions</a:t>
            </a:r>
            <a:r>
              <a:rPr lang="en-US" dirty="0"/>
              <a:t> because all three have the same content type (text). However, content type </a:t>
            </a:r>
            <a:r>
              <a:rPr lang="en-US" i="1" dirty="0"/>
              <a:t>might</a:t>
            </a:r>
            <a:r>
              <a:rPr lang="en-US" i="0" dirty="0"/>
              <a:t> be used to distinguish these expressions and </a:t>
            </a:r>
            <a:r>
              <a:rPr lang="en-US" i="1" dirty="0"/>
              <a:t>others</a:t>
            </a:r>
            <a:r>
              <a:rPr lang="en-US" i="1" baseline="0" dirty="0"/>
              <a:t> </a:t>
            </a:r>
            <a:r>
              <a:rPr lang="en-US" i="0" baseline="0" dirty="0"/>
              <a:t>(e.g., an audiobook (“spoken word”). </a:t>
            </a:r>
            <a:endParaRPr lang="en-US" dirty="0"/>
          </a:p>
          <a:p>
            <a:pPr eaLnBrk="1" hangingPunct="1">
              <a:spcBef>
                <a:spcPct val="0"/>
              </a:spcBef>
            </a:pPr>
            <a:endParaRPr lang="en-US" dirty="0"/>
          </a:p>
          <a:p>
            <a:pPr eaLnBrk="1" hangingPunct="1">
              <a:spcBef>
                <a:spcPct val="0"/>
              </a:spcBef>
            </a:pPr>
            <a:r>
              <a:rPr lang="en-US" dirty="0"/>
              <a:t>Date could be used to distinguish, but would it really help the user find the compilation he/she wants? If you choose to use the date of expression,</a:t>
            </a:r>
            <a:r>
              <a:rPr lang="en-US" baseline="0" dirty="0"/>
              <a:t> be sure to use the true date of expression (which is not necessarily the same as the date of publication, if a particular expression has been published more than once).</a:t>
            </a:r>
            <a:endParaRPr lang="en-US" dirty="0"/>
          </a:p>
          <a:p>
            <a:pPr eaLnBrk="1" hangingPunct="1">
              <a:spcBef>
                <a:spcPct val="0"/>
              </a:spcBef>
            </a:pPr>
            <a:endParaRPr lang="en-US" dirty="0"/>
          </a:p>
          <a:p>
            <a:pPr eaLnBrk="1" hangingPunct="1">
              <a:spcBef>
                <a:spcPct val="0"/>
              </a:spcBef>
            </a:pPr>
            <a:r>
              <a:rPr lang="en-US" dirty="0"/>
              <a:t>Language of the expression? This would not distinguish between </a:t>
            </a:r>
            <a:r>
              <a:rPr lang="en-US" i="1" dirty="0"/>
              <a:t>these</a:t>
            </a:r>
            <a:r>
              <a:rPr lang="en-US" i="0" dirty="0"/>
              <a:t> three expressions, but</a:t>
            </a:r>
            <a:r>
              <a:rPr lang="en-US" i="0" baseline="0" dirty="0"/>
              <a:t> it </a:t>
            </a:r>
            <a:r>
              <a:rPr lang="en-US" i="1" baseline="0" dirty="0"/>
              <a:t>might </a:t>
            </a:r>
            <a:r>
              <a:rPr lang="en-US" i="0" baseline="0" dirty="0"/>
              <a:t>be used to distinguish these expressions from others (e.g. a translation of Paine’s works into French). Note that RDA does not contain an equivalent to AACR2 25.5C1 (“</a:t>
            </a:r>
            <a:r>
              <a:rPr lang="en-US" dirty="0"/>
              <a:t>If the linguistic content of the item being catalogued is different from that of the original … add the name of the language of the item to the uniform title”)</a:t>
            </a:r>
            <a:r>
              <a:rPr lang="en-US" baseline="0" dirty="0"/>
              <a:t> so adding the language of the original expression is permitted. So “English” </a:t>
            </a:r>
            <a:r>
              <a:rPr lang="en-US" i="1" baseline="0" dirty="0"/>
              <a:t>could </a:t>
            </a:r>
            <a:r>
              <a:rPr lang="en-US" i="0" baseline="0" dirty="0"/>
              <a:t>be added to the authorized access point here.</a:t>
            </a:r>
            <a:br>
              <a:rPr lang="en-US" dirty="0"/>
            </a:br>
            <a:endParaRPr lang="en-US" dirty="0"/>
          </a:p>
          <a:p>
            <a:pPr eaLnBrk="1" hangingPunct="1">
              <a:spcBef>
                <a:spcPct val="0"/>
              </a:spcBef>
            </a:pPr>
            <a:r>
              <a:rPr lang="en-US" dirty="0"/>
              <a:t>Other distinguishing</a:t>
            </a:r>
            <a:r>
              <a:rPr lang="en-US" baseline="0" dirty="0"/>
              <a:t> characteristic? Some possibilities: Editor/compiler, publisher (if a collection is associated with a particular publisher), place (probably not useful, but if a collection is closely associated with a place it might be used)</a:t>
            </a:r>
            <a:endParaRPr lang="en-US" dirty="0"/>
          </a:p>
          <a:p>
            <a:pPr eaLnBrk="1" hangingPunct="1">
              <a:spcBef>
                <a:spcPct val="0"/>
              </a:spcBef>
            </a:pPr>
            <a:endParaRPr lang="en-US" dirty="0"/>
          </a:p>
          <a:p>
            <a:pPr eaLnBrk="1" hangingPunct="1">
              <a:spcBef>
                <a:spcPct val="0"/>
              </a:spcBef>
            </a:pPr>
            <a:r>
              <a:rPr lang="en-US" dirty="0"/>
              <a:t>The great works of Thomas Paine, complete, political and theological (New York : D.M. Bennett, 1878)</a:t>
            </a:r>
          </a:p>
          <a:p>
            <a:pPr eaLnBrk="1" hangingPunct="1">
              <a:spcBef>
                <a:spcPct val="0"/>
              </a:spcBef>
            </a:pPr>
            <a:endParaRPr lang="en-US" dirty="0"/>
          </a:p>
          <a:p>
            <a:pPr eaLnBrk="1" hangingPunct="1">
              <a:spcBef>
                <a:spcPct val="0"/>
              </a:spcBef>
            </a:pPr>
            <a:r>
              <a:rPr lang="en-US" dirty="0"/>
              <a:t>Complete works of Thomas Paine containing all the political and theological writings (Chicago and New York : Belford, Clarke &amp; Co., 1885). Note, this collection was first published, however, in 1880. The 1885 manifestation is a republication of the same collection, compiled by Calvin Blanchard for Belford, Clarke &amp; Co.</a:t>
            </a:r>
          </a:p>
          <a:p>
            <a:pPr eaLnBrk="1" hangingPunct="1">
              <a:spcBef>
                <a:spcPct val="0"/>
              </a:spcBef>
            </a:pPr>
            <a:endParaRPr lang="en-US" dirty="0"/>
          </a:p>
          <a:p>
            <a:pPr eaLnBrk="1" hangingPunct="1">
              <a:spcBef>
                <a:spcPct val="0"/>
              </a:spcBef>
            </a:pPr>
            <a:r>
              <a:rPr lang="en-US" dirty="0"/>
              <a:t>The works of Thomas Paine, secretary for foreign affairs to the Congress of the United States in the late war (Philadelphia: Printed by James Carey, 1797)</a:t>
            </a:r>
          </a:p>
        </p:txBody>
      </p:sp>
      <p:sp>
        <p:nvSpPr>
          <p:cNvPr id="329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0B84B3-A7D7-4EEE-A87A-300D115326CB}" type="slidenum">
              <a:rPr lang="en-US">
                <a:cs typeface="Arial" charset="0"/>
              </a:rPr>
              <a:pPr fontAlgn="base">
                <a:spcBef>
                  <a:spcPct val="0"/>
                </a:spcBef>
                <a:spcAft>
                  <a:spcPct val="0"/>
                </a:spcAft>
                <a:defRPr/>
              </a:pPr>
              <a:t>182</a:t>
            </a:fld>
            <a:endParaRPr lang="en-US">
              <a:cs typeface="Arial" charset="0"/>
            </a:endParaRPr>
          </a:p>
        </p:txBody>
      </p:sp>
    </p:spTree>
    <p:extLst>
      <p:ext uri="{BB962C8B-B14F-4D97-AF65-F5344CB8AC3E}">
        <p14:creationId xmlns:p14="http://schemas.microsoft.com/office/powerpoint/2010/main" val="529657085"/>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p:cNvSpPr>
          <p:nvPr>
            <p:ph type="sldImg"/>
          </p:nvPr>
        </p:nvSpPr>
        <p:spPr bwMode="auto">
          <a:noFill/>
          <a:ln>
            <a:solidFill>
              <a:srgbClr val="000000"/>
            </a:solidFill>
            <a:miter lim="800000"/>
            <a:headEnd/>
            <a:tailEnd/>
          </a:ln>
        </p:spPr>
      </p:sp>
      <p:sp>
        <p:nvSpPr>
          <p:cNvPr id="332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a:t>
            </a:r>
            <a:r>
              <a:rPr lang="en-US" baseline="0" dirty="0"/>
              <a:t> 12, 2015</a:t>
            </a:r>
            <a:endParaRPr lang="en-US" dirty="0"/>
          </a:p>
          <a:p>
            <a:pPr eaLnBrk="1" hangingPunct="1">
              <a:spcBef>
                <a:spcPct val="0"/>
              </a:spcBef>
            </a:pPr>
            <a:endParaRPr lang="en-US" dirty="0"/>
          </a:p>
          <a:p>
            <a:pPr defTabSz="904067" eaLnBrk="1" hangingPunct="1">
              <a:spcBef>
                <a:spcPct val="0"/>
              </a:spcBef>
              <a:defRPr/>
            </a:pPr>
            <a:r>
              <a:rPr lang="en-US" dirty="0"/>
              <a:t>Complete works of Thomas Paine containing all the political and theological writings (Chicago and New York : Belford, Clarke &amp; Co., 1885). </a:t>
            </a:r>
            <a:r>
              <a:rPr lang="en-US" b="0" i="0" dirty="0"/>
              <a:t>Note, however, that this collection was first published in 1880. </a:t>
            </a:r>
            <a:r>
              <a:rPr lang="en-US" dirty="0"/>
              <a:t>The 1885 manifestation is a republication of the same collection, compiled by Calvin Blanchard for Belford, Clarke &amp; Co. This </a:t>
            </a:r>
            <a:r>
              <a:rPr lang="en-US" i="1" dirty="0"/>
              <a:t>manifestation</a:t>
            </a:r>
            <a:r>
              <a:rPr lang="en-US" dirty="0"/>
              <a:t> was published in 1885, but the collection, the aggregate work, was first published in 1880, so the date of the expression</a:t>
            </a:r>
            <a:r>
              <a:rPr lang="en-US" baseline="0" dirty="0"/>
              <a:t> </a:t>
            </a:r>
            <a:r>
              <a:rPr lang="en-US" dirty="0"/>
              <a:t>is 1880. </a:t>
            </a:r>
          </a:p>
          <a:p>
            <a:pPr defTabSz="904067" eaLnBrk="1" hangingPunct="1">
              <a:spcBef>
                <a:spcPct val="0"/>
              </a:spcBef>
              <a:defRPr/>
            </a:pPr>
            <a:endParaRPr lang="en-US" dirty="0"/>
          </a:p>
          <a:p>
            <a:pPr eaLnBrk="1" hangingPunct="1">
              <a:spcBef>
                <a:spcPct val="0"/>
              </a:spcBef>
            </a:pPr>
            <a:r>
              <a:rPr lang="en-US" b="1" dirty="0"/>
              <a:t>Note on this and the following slides. Each slide presents several </a:t>
            </a:r>
            <a:r>
              <a:rPr lang="en-US" b="1" i="1" dirty="0"/>
              <a:t>options</a:t>
            </a:r>
            <a:r>
              <a:rPr lang="en-US" b="1" dirty="0"/>
              <a:t>. Only </a:t>
            </a:r>
            <a:r>
              <a:rPr lang="en-US" b="1" i="1" dirty="0"/>
              <a:t>one</a:t>
            </a:r>
            <a:r>
              <a:rPr lang="en-US" b="1" dirty="0"/>
              <a:t> can be chosen for each as the authorized access points. Others could be recorded as variant access points if thought useful.</a:t>
            </a:r>
          </a:p>
          <a:p>
            <a:pPr eaLnBrk="1" hangingPunct="1">
              <a:spcBef>
                <a:spcPct val="0"/>
              </a:spcBef>
            </a:pPr>
            <a:endParaRPr lang="en-US" dirty="0"/>
          </a:p>
          <a:p>
            <a:pPr eaLnBrk="1" hangingPunct="1">
              <a:spcBef>
                <a:spcPct val="0"/>
              </a:spcBef>
            </a:pPr>
            <a:r>
              <a:rPr lang="en-US" dirty="0"/>
              <a:t>Note on the language as a part of the access point:</a:t>
            </a:r>
            <a:r>
              <a:rPr lang="en-US" baseline="0" dirty="0"/>
              <a:t> See discussion above at slides 166-167. PCC has not yet worked out policy/best practices on use of the original language in the access point for an expression when an access point is wanted at the expression level to create access points that distinguish between expressions in the same language (including the original). RDA does permit the addition of the original language to an authorized access point for an expression. Many authorized access points including the original language have already been established in the NAF under RDA. The examples here are simply given as possibilities.</a:t>
            </a:r>
          </a:p>
          <a:p>
            <a:pPr eaLnBrk="1" hangingPunct="1">
              <a:spcBef>
                <a:spcPct val="0"/>
              </a:spcBef>
            </a:pPr>
            <a:endParaRPr lang="en-US" baseline="0" dirty="0"/>
          </a:p>
          <a:p>
            <a:pPr eaLnBrk="1" hangingPunct="1">
              <a:spcBef>
                <a:spcPct val="0"/>
              </a:spcBef>
            </a:pPr>
            <a:r>
              <a:rPr lang="en-US" baseline="0" dirty="0"/>
              <a:t>Note that $s precedes the parenthetical qualifier if it represents “other distinguishing characteristic of the </a:t>
            </a:r>
            <a:r>
              <a:rPr lang="en-US" i="1" baseline="0" dirty="0"/>
              <a:t>expression</a:t>
            </a:r>
            <a:r>
              <a:rPr lang="en-US" i="0" baseline="0" dirty="0"/>
              <a:t>”. Reminder: similar parenthetical qualifiers at the </a:t>
            </a:r>
            <a:r>
              <a:rPr lang="en-US" i="1" baseline="0" dirty="0"/>
              <a:t>work</a:t>
            </a:r>
            <a:r>
              <a:rPr lang="en-US" i="0" baseline="0" dirty="0"/>
              <a:t> level (i.e. to distinguish between different works with the same preferred title) are </a:t>
            </a:r>
            <a:r>
              <a:rPr lang="en-US" i="1" baseline="0" dirty="0"/>
              <a:t>not</a:t>
            </a:r>
            <a:r>
              <a:rPr lang="en-US" i="0" baseline="0" dirty="0"/>
              <a:t> preceded by subfield coding.</a:t>
            </a:r>
            <a:endParaRPr lang="en-US" dirty="0"/>
          </a:p>
          <a:p>
            <a:pPr eaLnBrk="1" hangingPunct="1">
              <a:spcBef>
                <a:spcPct val="0"/>
              </a:spcBef>
            </a:pPr>
            <a:endParaRPr lang="en-US" dirty="0"/>
          </a:p>
          <a:p>
            <a:pPr eaLnBrk="1" hangingPunct="1">
              <a:spcBef>
                <a:spcPct val="0"/>
              </a:spcBef>
            </a:pPr>
            <a:r>
              <a:rPr lang="en-US" dirty="0"/>
              <a:t>Could differentiate by name of compiler (either the person or the publisher of the compilation), by date of expression, by title of manifestation, by place of publication.</a:t>
            </a:r>
          </a:p>
        </p:txBody>
      </p:sp>
      <p:sp>
        <p:nvSpPr>
          <p:cNvPr id="3317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49BDA5-75C3-4D65-8575-0351620D1888}" type="slidenum">
              <a:rPr lang="en-US">
                <a:cs typeface="Arial" charset="0"/>
              </a:rPr>
              <a:pPr fontAlgn="base">
                <a:spcBef>
                  <a:spcPct val="0"/>
                </a:spcBef>
                <a:spcAft>
                  <a:spcPct val="0"/>
                </a:spcAft>
                <a:defRPr/>
              </a:pPr>
              <a:t>183</a:t>
            </a:fld>
            <a:endParaRPr lang="en-US">
              <a:cs typeface="Arial" charset="0"/>
            </a:endParaRPr>
          </a:p>
        </p:txBody>
      </p:sp>
    </p:spTree>
    <p:extLst>
      <p:ext uri="{BB962C8B-B14F-4D97-AF65-F5344CB8AC3E}">
        <p14:creationId xmlns:p14="http://schemas.microsoft.com/office/powerpoint/2010/main" val="229005895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p:cNvSpPr>
          <p:nvPr>
            <p:ph type="sldImg"/>
          </p:nvPr>
        </p:nvSpPr>
        <p:spPr bwMode="auto">
          <a:noFill/>
          <a:ln>
            <a:solidFill>
              <a:srgbClr val="000000"/>
            </a:solidFill>
            <a:miter lim="800000"/>
            <a:headEnd/>
            <a:tailEnd/>
          </a:ln>
        </p:spPr>
      </p:sp>
      <p:sp>
        <p:nvSpPr>
          <p:cNvPr id="334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revised speaker notes: differentiate</a:t>
            </a:r>
            <a:r>
              <a:rPr lang="en-US" baseline="0" dirty="0"/>
              <a:t> by date of expression, not date of work</a:t>
            </a:r>
            <a:endParaRPr lang="en-US" dirty="0"/>
          </a:p>
          <a:p>
            <a:pPr eaLnBrk="1" hangingPunct="1">
              <a:spcBef>
                <a:spcPct val="0"/>
              </a:spcBef>
            </a:pPr>
            <a:endParaRPr lang="en-US" dirty="0"/>
          </a:p>
          <a:p>
            <a:pPr eaLnBrk="1" hangingPunct="1">
              <a:spcBef>
                <a:spcPct val="0"/>
              </a:spcBef>
            </a:pPr>
            <a:r>
              <a:rPr lang="en-US" dirty="0"/>
              <a:t>Could differentiate by name of compiler (here, the publisher), by date of expression, by place of publication, by title of the manifestation.</a:t>
            </a:r>
          </a:p>
          <a:p>
            <a:pPr eaLnBrk="1" hangingPunct="1">
              <a:spcBef>
                <a:spcPct val="0"/>
              </a:spcBef>
            </a:pPr>
            <a:endParaRPr lang="en-US" dirty="0"/>
          </a:p>
          <a:p>
            <a:pPr eaLnBrk="1" hangingPunct="1">
              <a:spcBef>
                <a:spcPct val="0"/>
              </a:spcBef>
            </a:pPr>
            <a:r>
              <a:rPr lang="en-US" dirty="0"/>
              <a:t>The great works of Thomas Paine, complete, political and theological (New York : D.M. Bennett, 1878)</a:t>
            </a:r>
          </a:p>
        </p:txBody>
      </p:sp>
      <p:sp>
        <p:nvSpPr>
          <p:cNvPr id="333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20FE40-A905-4C0B-BC8D-9078D77D9266}" type="slidenum">
              <a:rPr lang="en-US">
                <a:cs typeface="Arial" charset="0"/>
              </a:rPr>
              <a:pPr fontAlgn="base">
                <a:spcBef>
                  <a:spcPct val="0"/>
                </a:spcBef>
                <a:spcAft>
                  <a:spcPct val="0"/>
                </a:spcAft>
                <a:defRPr/>
              </a:pPr>
              <a:t>184</a:t>
            </a:fld>
            <a:endParaRPr lang="en-US">
              <a:cs typeface="Arial" charset="0"/>
            </a:endParaRPr>
          </a:p>
        </p:txBody>
      </p:sp>
    </p:spTree>
    <p:extLst>
      <p:ext uri="{BB962C8B-B14F-4D97-AF65-F5344CB8AC3E}">
        <p14:creationId xmlns:p14="http://schemas.microsoft.com/office/powerpoint/2010/main" val="78644585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bwMode="auto">
          <a:noFill/>
          <a:ln>
            <a:solidFill>
              <a:srgbClr val="000000"/>
            </a:solidFill>
            <a:miter lim="800000"/>
            <a:headEnd/>
            <a:tailEnd/>
          </a:ln>
        </p:spPr>
      </p:sp>
      <p:sp>
        <p:nvSpPr>
          <p:cNvPr id="336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22, 2017: revised speaker notes: differentiate</a:t>
            </a:r>
            <a:r>
              <a:rPr lang="en-US" baseline="0" dirty="0"/>
              <a:t> by date of expression, not date of work</a:t>
            </a:r>
            <a:endParaRPr lang="en-US" dirty="0"/>
          </a:p>
          <a:p>
            <a:pPr eaLnBrk="1" hangingPunct="1">
              <a:spcBef>
                <a:spcPct val="0"/>
              </a:spcBef>
            </a:pPr>
            <a:endParaRPr lang="en-US" dirty="0"/>
          </a:p>
          <a:p>
            <a:pPr eaLnBrk="1" hangingPunct="1">
              <a:spcBef>
                <a:spcPct val="0"/>
              </a:spcBef>
            </a:pPr>
            <a:r>
              <a:rPr lang="en-US" dirty="0"/>
              <a:t>Could differentiate this one by name of compiler, by place of publication, by date of expression, by title of manifestation</a:t>
            </a:r>
          </a:p>
          <a:p>
            <a:pPr eaLnBrk="1" hangingPunct="1">
              <a:spcBef>
                <a:spcPct val="0"/>
              </a:spcBef>
            </a:pPr>
            <a:endParaRPr lang="en-US" dirty="0"/>
          </a:p>
          <a:p>
            <a:pPr eaLnBrk="1" hangingPunct="1">
              <a:spcBef>
                <a:spcPct val="0"/>
              </a:spcBef>
            </a:pPr>
            <a:r>
              <a:rPr lang="en-US" dirty="0"/>
              <a:t>The works of Thomas Paine, secretary for foreign affairs to the Congress of the United States in the late war (Philadelphia: Printed by James Carey, 1797)</a:t>
            </a:r>
          </a:p>
        </p:txBody>
      </p:sp>
      <p:sp>
        <p:nvSpPr>
          <p:cNvPr id="335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EB6C0F-8C6F-45C7-9A00-8648D05F7DF0}" type="slidenum">
              <a:rPr lang="en-US">
                <a:cs typeface="Arial" charset="0"/>
              </a:rPr>
              <a:pPr fontAlgn="base">
                <a:spcBef>
                  <a:spcPct val="0"/>
                </a:spcBef>
                <a:spcAft>
                  <a:spcPct val="0"/>
                </a:spcAft>
                <a:defRPr/>
              </a:pPr>
              <a:t>185</a:t>
            </a:fld>
            <a:endParaRPr lang="en-US">
              <a:cs typeface="Arial" charset="0"/>
            </a:endParaRPr>
          </a:p>
        </p:txBody>
      </p:sp>
    </p:spTree>
    <p:extLst>
      <p:ext uri="{BB962C8B-B14F-4D97-AF65-F5344CB8AC3E}">
        <p14:creationId xmlns:p14="http://schemas.microsoft.com/office/powerpoint/2010/main" val="2058076723"/>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Slide Image Placeholder 1"/>
          <p:cNvSpPr>
            <a:spLocks noGrp="1" noRot="1" noChangeAspect="1"/>
          </p:cNvSpPr>
          <p:nvPr>
            <p:ph type="sldImg"/>
          </p:nvPr>
        </p:nvSpPr>
        <p:spPr bwMode="auto">
          <a:noFill/>
          <a:ln>
            <a:solidFill>
              <a:srgbClr val="000000"/>
            </a:solidFill>
            <a:miter lim="800000"/>
            <a:headEnd/>
            <a:tailEnd/>
          </a:ln>
        </p:spPr>
      </p:sp>
      <p:sp>
        <p:nvSpPr>
          <p:cNvPr id="338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November</a:t>
            </a:r>
            <a:r>
              <a:rPr lang="en-US" baseline="0"/>
              <a:t> 13, 2014</a:t>
            </a:r>
            <a:endParaRPr lang="en-US"/>
          </a:p>
          <a:p>
            <a:pPr eaLnBrk="1" hangingPunct="1">
              <a:spcBef>
                <a:spcPct val="0"/>
              </a:spcBef>
            </a:pPr>
            <a:endParaRPr lang="en-US"/>
          </a:p>
        </p:txBody>
      </p:sp>
      <p:sp>
        <p:nvSpPr>
          <p:cNvPr id="3379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22E8DA-EFC2-415B-80F9-7F724C704866}" type="slidenum">
              <a:rPr lang="en-US">
                <a:cs typeface="Arial" charset="0"/>
              </a:rPr>
              <a:pPr fontAlgn="base">
                <a:spcBef>
                  <a:spcPct val="0"/>
                </a:spcBef>
                <a:spcAft>
                  <a:spcPct val="0"/>
                </a:spcAft>
                <a:defRPr/>
              </a:pPr>
              <a:t>186</a:t>
            </a:fld>
            <a:endParaRPr lang="en-US">
              <a:cs typeface="Arial" charset="0"/>
            </a:endParaRPr>
          </a:p>
        </p:txBody>
      </p:sp>
    </p:spTree>
    <p:extLst>
      <p:ext uri="{BB962C8B-B14F-4D97-AF65-F5344CB8AC3E}">
        <p14:creationId xmlns:p14="http://schemas.microsoft.com/office/powerpoint/2010/main" val="53483645"/>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bwMode="auto">
          <a:noFill/>
          <a:ln>
            <a:solidFill>
              <a:srgbClr val="000000"/>
            </a:solidFill>
            <a:miter lim="800000"/>
            <a:headEnd/>
            <a:tailEnd/>
          </a:ln>
        </p:spPr>
      </p:sp>
      <p:sp>
        <p:nvSpPr>
          <p:cNvPr id="340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November 13, 2013</a:t>
            </a:r>
          </a:p>
          <a:p>
            <a:pPr eaLnBrk="1" hangingPunct="1">
              <a:spcBef>
                <a:spcPct val="0"/>
              </a:spcBef>
            </a:pPr>
            <a:endParaRPr lang="en-US"/>
          </a:p>
          <a:p>
            <a:pPr eaLnBrk="1" hangingPunct="1">
              <a:spcBef>
                <a:spcPct val="0"/>
              </a:spcBef>
            </a:pPr>
            <a:r>
              <a:rPr lang="en-US"/>
              <a:t>Important note: PCC has not yet determined how to handle this for large groups of NARs such</a:t>
            </a:r>
            <a:r>
              <a:rPr lang="en-US" baseline="0"/>
              <a:t> as Shakespeare</a:t>
            </a:r>
            <a:r>
              <a:rPr lang="en-US"/>
              <a:t>,</a:t>
            </a:r>
            <a:r>
              <a:rPr lang="en-US" baseline="0"/>
              <a:t> especially on the question of whether to use the original language as part of the access point.</a:t>
            </a:r>
            <a:endParaRPr lang="en-US"/>
          </a:p>
        </p:txBody>
      </p:sp>
      <p:sp>
        <p:nvSpPr>
          <p:cNvPr id="3399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A5955C-8FED-42B4-BC56-C9A06F060C0F}" type="slidenum">
              <a:rPr lang="en-US">
                <a:cs typeface="Arial" charset="0"/>
              </a:rPr>
              <a:pPr fontAlgn="base">
                <a:spcBef>
                  <a:spcPct val="0"/>
                </a:spcBef>
                <a:spcAft>
                  <a:spcPct val="0"/>
                </a:spcAft>
                <a:defRPr/>
              </a:pPr>
              <a:t>187</a:t>
            </a:fld>
            <a:endParaRPr lang="en-US">
              <a:cs typeface="Arial" charset="0"/>
            </a:endParaRPr>
          </a:p>
        </p:txBody>
      </p:sp>
    </p:spTree>
    <p:extLst>
      <p:ext uri="{BB962C8B-B14F-4D97-AF65-F5344CB8AC3E}">
        <p14:creationId xmlns:p14="http://schemas.microsoft.com/office/powerpoint/2010/main" val="4141686792"/>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p:cNvSpPr>
            <a:spLocks noGrp="1" noRot="1" noChangeAspect="1"/>
          </p:cNvSpPr>
          <p:nvPr>
            <p:ph type="sldImg"/>
          </p:nvPr>
        </p:nvSpPr>
        <p:spPr bwMode="auto">
          <a:noFill/>
          <a:ln>
            <a:solidFill>
              <a:srgbClr val="000000"/>
            </a:solidFill>
            <a:miter lim="800000"/>
            <a:headEnd/>
            <a:tailEnd/>
          </a:ln>
        </p:spPr>
      </p:sp>
      <p:sp>
        <p:nvSpPr>
          <p:cNvPr id="343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a:t>
            </a:r>
            <a:r>
              <a:rPr lang="en-US" baseline="0" dirty="0"/>
              <a:t> 14, 2016: corrected “separate aggregate works” to “separate expressions” in final bullet point</a:t>
            </a:r>
            <a:endParaRPr lang="en-US" dirty="0"/>
          </a:p>
          <a:p>
            <a:pPr eaLnBrk="1" hangingPunct="1">
              <a:spcBef>
                <a:spcPct val="0"/>
              </a:spcBef>
            </a:pPr>
            <a:endParaRPr lang="en-US" dirty="0"/>
          </a:p>
        </p:txBody>
      </p:sp>
      <p:sp>
        <p:nvSpPr>
          <p:cNvPr id="3420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59466F-B3F4-48C7-9AC8-A45A8F3D16F6}" type="slidenum">
              <a:rPr lang="en-US">
                <a:cs typeface="Arial" charset="0"/>
              </a:rPr>
              <a:pPr fontAlgn="base">
                <a:spcBef>
                  <a:spcPct val="0"/>
                </a:spcBef>
                <a:spcAft>
                  <a:spcPct val="0"/>
                </a:spcAft>
                <a:defRPr/>
              </a:pPr>
              <a:t>188</a:t>
            </a:fld>
            <a:endParaRPr lang="en-US">
              <a:cs typeface="Arial" charset="0"/>
            </a:endParaRPr>
          </a:p>
        </p:txBody>
      </p:sp>
    </p:spTree>
    <p:extLst>
      <p:ext uri="{BB962C8B-B14F-4D97-AF65-F5344CB8AC3E}">
        <p14:creationId xmlns:p14="http://schemas.microsoft.com/office/powerpoint/2010/main" val="35913348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bwMode="auto">
          <a:noFill/>
          <a:ln>
            <a:solidFill>
              <a:srgbClr val="000000"/>
            </a:solidFill>
            <a:miter lim="800000"/>
            <a:headEnd/>
            <a:tailEnd/>
          </a:ln>
        </p:spPr>
      </p:sp>
      <p:sp>
        <p:nvSpPr>
          <p:cNvPr id="345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13, 2014</a:t>
            </a:r>
          </a:p>
          <a:p>
            <a:pPr eaLnBrk="1" hangingPunct="1">
              <a:spcBef>
                <a:spcPct val="0"/>
              </a:spcBef>
            </a:pPr>
            <a:r>
              <a:rPr lang="en-US" dirty="0"/>
              <a:t>Added speaker note May 15, 2024</a:t>
            </a:r>
          </a:p>
          <a:p>
            <a:pPr eaLnBrk="1" hangingPunct="1">
              <a:spcBef>
                <a:spcPct val="0"/>
              </a:spcBef>
            </a:pPr>
            <a:endParaRPr lang="en-US" dirty="0"/>
          </a:p>
          <a:p>
            <a:pPr eaLnBrk="1" hangingPunct="1">
              <a:spcBef>
                <a:spcPct val="0"/>
              </a:spcBef>
            </a:pPr>
            <a:r>
              <a:rPr lang="en-US" dirty="0"/>
              <a:t>NOTE: This is similar to the NAR problem shown above with Hamlet. Selections.</a:t>
            </a:r>
          </a:p>
          <a:p>
            <a:pPr eaLnBrk="1" hangingPunct="1">
              <a:spcBef>
                <a:spcPct val="0"/>
              </a:spcBef>
            </a:pPr>
            <a:endParaRPr lang="en-US" dirty="0"/>
          </a:p>
        </p:txBody>
      </p:sp>
      <p:sp>
        <p:nvSpPr>
          <p:cNvPr id="3440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4362EB-E515-4D61-AB6D-14DC4019E641}" type="slidenum">
              <a:rPr lang="en-US">
                <a:cs typeface="Arial" charset="0"/>
              </a:rPr>
              <a:pPr fontAlgn="base">
                <a:spcBef>
                  <a:spcPct val="0"/>
                </a:spcBef>
                <a:spcAft>
                  <a:spcPct val="0"/>
                </a:spcAft>
                <a:defRPr/>
              </a:pPr>
              <a:t>189</a:t>
            </a:fld>
            <a:endParaRPr lang="en-US">
              <a:cs typeface="Arial" charset="0"/>
            </a:endParaRPr>
          </a:p>
        </p:txBody>
      </p:sp>
    </p:spTree>
    <p:extLst>
      <p:ext uri="{BB962C8B-B14F-4D97-AF65-F5344CB8AC3E}">
        <p14:creationId xmlns:p14="http://schemas.microsoft.com/office/powerpoint/2010/main" val="208521762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p:cNvSpPr>
          <p:nvPr>
            <p:ph type="sldImg"/>
          </p:nvPr>
        </p:nvSpPr>
        <p:spPr bwMode="auto">
          <a:noFill/>
          <a:ln>
            <a:solidFill>
              <a:srgbClr val="000000"/>
            </a:solidFill>
            <a:miter lim="800000"/>
            <a:headEnd/>
            <a:tailEnd/>
          </a:ln>
        </p:spPr>
      </p:sp>
      <p:sp>
        <p:nvSpPr>
          <p:cNvPr id="347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12, 2015</a:t>
            </a:r>
          </a:p>
          <a:p>
            <a:pPr eaLnBrk="1" hangingPunct="1">
              <a:spcBef>
                <a:spcPct val="0"/>
              </a:spcBef>
            </a:pPr>
            <a:endParaRPr lang="en-US" dirty="0"/>
          </a:p>
          <a:p>
            <a:pPr eaLnBrk="1" hangingPunct="1">
              <a:spcBef>
                <a:spcPct val="0"/>
              </a:spcBef>
            </a:pPr>
            <a:r>
              <a:rPr lang="en-US" dirty="0"/>
              <a:t>The Norton Shakespeare / Stephen Greenblatt, general editor ; Walter Cohen, Jean E. Howard, Katharine </a:t>
            </a:r>
            <a:r>
              <a:rPr lang="en-US" dirty="0" err="1"/>
              <a:t>Eisaman</a:t>
            </a:r>
            <a:r>
              <a:rPr lang="en-US" dirty="0"/>
              <a:t> </a:t>
            </a:r>
            <a:r>
              <a:rPr lang="en-US" dirty="0" err="1"/>
              <a:t>Maus</a:t>
            </a:r>
            <a:r>
              <a:rPr lang="en-US" dirty="0"/>
              <a:t>, [editors] ; with an essay on the Shakespearean stage by Andrew </a:t>
            </a:r>
            <a:r>
              <a:rPr lang="en-US" dirty="0" err="1"/>
              <a:t>Gurr</a:t>
            </a:r>
            <a:r>
              <a:rPr lang="en-US" dirty="0"/>
              <a:t> (New York: W.W. Norton, 1997)</a:t>
            </a:r>
          </a:p>
          <a:p>
            <a:pPr eaLnBrk="1" hangingPunct="1">
              <a:spcBef>
                <a:spcPct val="0"/>
              </a:spcBef>
            </a:pPr>
            <a:endParaRPr lang="en-US" dirty="0"/>
          </a:p>
          <a:p>
            <a:pPr eaLnBrk="1" hangingPunct="1">
              <a:spcBef>
                <a:spcPct val="0"/>
              </a:spcBef>
            </a:pPr>
            <a:r>
              <a:rPr lang="en-US" b="1" dirty="0"/>
              <a:t>NOTE CAREFULLY:</a:t>
            </a:r>
            <a:r>
              <a:rPr lang="en-US" dirty="0"/>
              <a:t> The problem of using AACR2 forms in RDA for authorized access points with conventional collective titles applies to all conventional collective titles (e.g. “Plays,” “Correspondence,” etc.) and “Selections”, not just “Works”. On the one hand, the AACR2 authority record may represent more than one compilation, and on the other, more than one AACR2 authority record may have been used to represent what is considered in RDA to be the same aggregate work or expression of an aggregate work (e.g. because the date of manifestation was added to the heading). In RDA each compilation (aggregate work</a:t>
            </a:r>
            <a:r>
              <a:rPr lang="en-US" baseline="0" dirty="0"/>
              <a:t> or </a:t>
            </a:r>
            <a:r>
              <a:rPr lang="en-US" dirty="0"/>
              <a:t>expression or part or work</a:t>
            </a:r>
            <a:r>
              <a:rPr lang="en-US" baseline="0" dirty="0"/>
              <a:t> or expressions</a:t>
            </a:r>
            <a:r>
              <a:rPr lang="en-US" dirty="0"/>
              <a:t>) should be represented by its own record and authorized access point because each is a different work or expression.</a:t>
            </a:r>
            <a:endParaRPr lang="en-US" b="1" dirty="0"/>
          </a:p>
        </p:txBody>
      </p:sp>
      <p:sp>
        <p:nvSpPr>
          <p:cNvPr id="3461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3DCB5C-DC3B-44F1-B964-806A8FC0C00C}" type="slidenum">
              <a:rPr lang="en-US">
                <a:cs typeface="Arial" charset="0"/>
              </a:rPr>
              <a:pPr fontAlgn="base">
                <a:spcBef>
                  <a:spcPct val="0"/>
                </a:spcBef>
                <a:spcAft>
                  <a:spcPct val="0"/>
                </a:spcAft>
                <a:defRPr/>
              </a:pPr>
              <a:t>190</a:t>
            </a:fld>
            <a:endParaRPr lang="en-US">
              <a:cs typeface="Arial" charset="0"/>
            </a:endParaRPr>
          </a:p>
        </p:txBody>
      </p:sp>
    </p:spTree>
    <p:extLst>
      <p:ext uri="{BB962C8B-B14F-4D97-AF65-F5344CB8AC3E}">
        <p14:creationId xmlns:p14="http://schemas.microsoft.com/office/powerpoint/2010/main" val="32190863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bwMode="auto">
          <a:noFill/>
          <a:ln>
            <a:solidFill>
              <a:srgbClr val="000000"/>
            </a:solidFill>
            <a:miter lim="800000"/>
            <a:headEnd/>
            <a:tailEnd/>
          </a:ln>
        </p:spPr>
      </p:sp>
      <p:sp>
        <p:nvSpPr>
          <p:cNvPr id="375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29, 2020: added second example to first kind of variant; updated notes</a:t>
            </a:r>
          </a:p>
          <a:p>
            <a:pPr eaLnBrk="1" hangingPunct="1">
              <a:spcBef>
                <a:spcPct val="0"/>
              </a:spcBef>
            </a:pPr>
            <a:endParaRPr lang="en-US" dirty="0"/>
          </a:p>
          <a:p>
            <a:pPr eaLnBrk="1" hangingPunct="1">
              <a:spcBef>
                <a:spcPct val="0"/>
              </a:spcBef>
            </a:pPr>
            <a:r>
              <a:rPr lang="en-US" dirty="0"/>
              <a:t>May 28, 2024: replaced Racine example (which went against new PCC policy for selections) with Shakespeare example (which doesn’t)</a:t>
            </a:r>
          </a:p>
          <a:p>
            <a:pPr eaLnBrk="1" hangingPunct="1">
              <a:spcBef>
                <a:spcPct val="0"/>
              </a:spcBef>
            </a:pPr>
            <a:endParaRPr lang="en-US" dirty="0"/>
          </a:p>
          <a:p>
            <a:pPr eaLnBrk="1" hangingPunct="1">
              <a:spcBef>
                <a:spcPct val="0"/>
              </a:spcBef>
            </a:pPr>
            <a:r>
              <a:rPr lang="en-US" dirty="0"/>
              <a:t>In the first instance, the cataloger knew that this particular expression of Blade Runner was known both as the “final cut” and as the “25th anniversary edition”. “Final cut” was chosen as the distinguishing attribute for the authorized access point, but to help users that might think of this expression by the edition statement, the cataloger used that to create a variant access point. Note the MARC</a:t>
            </a:r>
            <a:r>
              <a:rPr lang="en-US" baseline="0" dirty="0"/>
              <a:t> </a:t>
            </a:r>
            <a:r>
              <a:rPr lang="en-US" dirty="0"/>
              <a:t>coding. $s precedes “Final cut” or “25th anniversary edition,” the “other distinguishing characteristic” element of the </a:t>
            </a:r>
            <a:r>
              <a:rPr lang="en-US" i="1" dirty="0"/>
              <a:t>expression</a:t>
            </a:r>
            <a:r>
              <a:rPr lang="en-US" dirty="0"/>
              <a:t>; but no subfield coding precedes “Motion picture,” which is a work attribute (</a:t>
            </a:r>
            <a:r>
              <a:rPr lang="en-US" i="1" dirty="0"/>
              <a:t>form of </a:t>
            </a:r>
            <a:r>
              <a:rPr lang="en-US" i="1" baseline="0" dirty="0"/>
              <a:t>work)</a:t>
            </a:r>
            <a:r>
              <a:rPr lang="en-US" i="0" baseline="0" dirty="0"/>
              <a:t>.</a:t>
            </a:r>
            <a:endParaRPr lang="en-US" dirty="0"/>
          </a:p>
          <a:p>
            <a:pPr eaLnBrk="1" hangingPunct="1">
              <a:spcBef>
                <a:spcPct val="0"/>
              </a:spcBef>
            </a:pPr>
            <a:endParaRPr lang="en-US" dirty="0"/>
          </a:p>
          <a:p>
            <a:pPr eaLnBrk="1" hangingPunct="1">
              <a:spcBef>
                <a:spcPct val="0"/>
              </a:spcBef>
            </a:pPr>
            <a:r>
              <a:rPr lang="en-US" dirty="0"/>
              <a:t>The second type of variant is very common with translations. In this case the Hebrew title, technically a variant title for the work, is obviously closely associated with this expression, and inclusion of it as a variant access point will help guide the user to the expression.</a:t>
            </a:r>
          </a:p>
        </p:txBody>
      </p:sp>
      <p:sp>
        <p:nvSpPr>
          <p:cNvPr id="374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4C1A0D-8B2D-4AF5-BE9C-F4F59ACCB59F}" type="slidenum">
              <a:rPr lang="en-US">
                <a:cs typeface="Arial" charset="0"/>
              </a:rPr>
              <a:pPr fontAlgn="base">
                <a:spcBef>
                  <a:spcPct val="0"/>
                </a:spcBef>
                <a:spcAft>
                  <a:spcPct val="0"/>
                </a:spcAft>
                <a:defRPr/>
              </a:pPr>
              <a:t>191</a:t>
            </a:fld>
            <a:endParaRPr lang="en-US">
              <a:cs typeface="Arial" charset="0"/>
            </a:endParaRPr>
          </a:p>
        </p:txBody>
      </p:sp>
    </p:spTree>
    <p:extLst>
      <p:ext uri="{BB962C8B-B14F-4D97-AF65-F5344CB8AC3E}">
        <p14:creationId xmlns:p14="http://schemas.microsoft.com/office/powerpoint/2010/main" val="128377317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p:cNvSpPr>
            <a:spLocks noGrp="1" noRot="1" noChangeAspect="1"/>
          </p:cNvSpPr>
          <p:nvPr>
            <p:ph type="sldImg"/>
          </p:nvPr>
        </p:nvSpPr>
        <p:spPr bwMode="auto">
          <a:noFill/>
          <a:ln>
            <a:solidFill>
              <a:srgbClr val="000000"/>
            </a:solidFill>
            <a:miter lim="800000"/>
            <a:headEnd/>
            <a:tailEnd/>
          </a:ln>
        </p:spPr>
      </p:sp>
      <p:sp>
        <p:nvSpPr>
          <p:cNvPr id="3778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17, 2019</a:t>
            </a:r>
            <a:r>
              <a:rPr lang="en-US" baseline="0" dirty="0"/>
              <a:t>: updated slide number in speaker notes</a:t>
            </a:r>
            <a:endParaRPr lang="en-US" dirty="0"/>
          </a:p>
          <a:p>
            <a:pPr eaLnBrk="1" hangingPunct="1">
              <a:spcBef>
                <a:spcPct val="0"/>
              </a:spcBef>
            </a:pPr>
            <a:endParaRPr lang="en-US" dirty="0"/>
          </a:p>
          <a:p>
            <a:pPr eaLnBrk="1" hangingPunct="1">
              <a:spcBef>
                <a:spcPct val="0"/>
              </a:spcBef>
            </a:pPr>
            <a:r>
              <a:rPr lang="en-US" dirty="0"/>
              <a:t>A</a:t>
            </a:r>
            <a:r>
              <a:rPr lang="en-US" baseline="0" dirty="0"/>
              <a:t>dd as the last element of the authorized access point </a:t>
            </a:r>
            <a:r>
              <a:rPr lang="en-US" dirty="0"/>
              <a:t>the date of the EXPRESSION, which is not necessarily the same as the date of the manifestation you have in your hand. Prior to the April</a:t>
            </a:r>
            <a:r>
              <a:rPr lang="en-US" baseline="0" dirty="0"/>
              <a:t> 2015 revision </a:t>
            </a:r>
            <a:r>
              <a:rPr lang="en-US" dirty="0"/>
              <a:t>RDA was</a:t>
            </a:r>
            <a:r>
              <a:rPr lang="en-US" baseline="0" dirty="0"/>
              <a:t> somewhat</a:t>
            </a:r>
            <a:r>
              <a:rPr lang="en-US" dirty="0"/>
              <a:t> ambiguous as to</a:t>
            </a:r>
            <a:r>
              <a:rPr lang="en-US" baseline="0" dirty="0"/>
              <a:t> whether the date included in the authorized access point should be the date of publication or the date of expression. The April 2015 revision clarified this: the date of expression, not necessarily the date of publication, should be recorded. See also earlier slide 125.</a:t>
            </a:r>
            <a:endParaRPr lang="en-US" dirty="0"/>
          </a:p>
          <a:p>
            <a:pPr eaLnBrk="1" hangingPunct="1">
              <a:spcBef>
                <a:spcPct val="0"/>
              </a:spcBef>
            </a:pPr>
            <a:endParaRPr lang="en-US" dirty="0"/>
          </a:p>
        </p:txBody>
      </p:sp>
      <p:sp>
        <p:nvSpPr>
          <p:cNvPr id="3768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AE62C6-2A2F-4F78-BBE5-93A3AC2ADCCB}" type="slidenum">
              <a:rPr lang="en-US">
                <a:cs typeface="Arial" charset="0"/>
              </a:rPr>
              <a:pPr fontAlgn="base">
                <a:spcBef>
                  <a:spcPct val="0"/>
                </a:spcBef>
                <a:spcAft>
                  <a:spcPct val="0"/>
                </a:spcAft>
                <a:defRPr/>
              </a:pPr>
              <a:t>192</a:t>
            </a:fld>
            <a:endParaRPr lang="en-US">
              <a:cs typeface="Arial" charset="0"/>
            </a:endParaRPr>
          </a:p>
        </p:txBody>
      </p:sp>
    </p:spTree>
    <p:extLst>
      <p:ext uri="{BB962C8B-B14F-4D97-AF65-F5344CB8AC3E}">
        <p14:creationId xmlns:p14="http://schemas.microsoft.com/office/powerpoint/2010/main" val="1845113838"/>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p:cNvSpPr>
          <p:nvPr>
            <p:ph type="sldImg"/>
          </p:nvPr>
        </p:nvSpPr>
        <p:spPr bwMode="auto">
          <a:noFill/>
          <a:ln>
            <a:solidFill>
              <a:srgbClr val="000000"/>
            </a:solidFill>
            <a:miter lim="800000"/>
            <a:headEnd/>
            <a:tailEnd/>
          </a:ln>
        </p:spPr>
      </p:sp>
      <p:sp>
        <p:nvSpPr>
          <p:cNvPr id="3799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17, 2019: correct slide references in notes</a:t>
            </a:r>
          </a:p>
          <a:p>
            <a:pPr eaLnBrk="1" hangingPunct="1">
              <a:spcBef>
                <a:spcPct val="0"/>
              </a:spcBef>
            </a:pPr>
            <a:endParaRPr lang="en-US" dirty="0"/>
          </a:p>
          <a:p>
            <a:pPr eaLnBrk="1" hangingPunct="1">
              <a:spcBef>
                <a:spcPct val="0"/>
              </a:spcBef>
            </a:pPr>
            <a:r>
              <a:rPr lang="en-US" dirty="0"/>
              <a:t>Trainees may notice that the data in subfield $s in these AAPs is presented preceded by a period and outside of parentheses, while subfield $s data in the AAPs in earlier slides (e.g., 166, 168-169, 176-178</a:t>
            </a:r>
            <a:r>
              <a:rPr lang="en-US" baseline="0" dirty="0"/>
              <a:t>)</a:t>
            </a:r>
            <a:r>
              <a:rPr lang="en-US" dirty="0"/>
              <a:t> is presented within parentheses with no preceding punctuation.  The explanation is to be found in RDA Appendix E.1.2.5., which details the preceding or enclosing punctuation for additions to access points.  The chart at RDA E.1.1 is organized by types of access points in AACR2, hence the reference to “uniform titles.”  </a:t>
            </a:r>
          </a:p>
        </p:txBody>
      </p:sp>
      <p:sp>
        <p:nvSpPr>
          <p:cNvPr id="3788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33A745-3B09-410D-A21B-AA446B08D5C8}" type="slidenum">
              <a:rPr lang="en-US">
                <a:cs typeface="Arial" charset="0"/>
              </a:rPr>
              <a:pPr fontAlgn="base">
                <a:spcBef>
                  <a:spcPct val="0"/>
                </a:spcBef>
                <a:spcAft>
                  <a:spcPct val="0"/>
                </a:spcAft>
                <a:defRPr/>
              </a:pPr>
              <a:t>193</a:t>
            </a:fld>
            <a:endParaRPr lang="en-US">
              <a:cs typeface="Arial" charset="0"/>
            </a:endParaRPr>
          </a:p>
        </p:txBody>
      </p:sp>
    </p:spTree>
    <p:extLst>
      <p:ext uri="{BB962C8B-B14F-4D97-AF65-F5344CB8AC3E}">
        <p14:creationId xmlns:p14="http://schemas.microsoft.com/office/powerpoint/2010/main" val="330290622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bwMode="auto">
          <a:noFill/>
          <a:ln>
            <a:solidFill>
              <a:srgbClr val="000000"/>
            </a:solidFill>
            <a:miter lim="800000"/>
            <a:headEnd/>
            <a:tailEnd/>
          </a:ln>
        </p:spPr>
      </p:sp>
      <p:sp>
        <p:nvSpPr>
          <p:cNvPr id="381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16, 2023: updated notes to indicate that NACO catalogers may add </a:t>
            </a:r>
            <a:r>
              <a:rPr lang="en-US" baseline="0" dirty="0"/>
              <a:t>URIs in subfield $0 or $1 of 5XX fields.</a:t>
            </a:r>
          </a:p>
          <a:p>
            <a:pPr eaLnBrk="1" hangingPunct="1">
              <a:spcBef>
                <a:spcPct val="0"/>
              </a:spcBef>
            </a:pPr>
            <a:r>
              <a:rPr lang="en-US" dirty="0"/>
              <a:t>March 3, 2020: added speaker note</a:t>
            </a:r>
            <a:endParaRPr lang="en-US" baseline="0" dirty="0"/>
          </a:p>
          <a:p>
            <a:pPr eaLnBrk="1" hangingPunct="1">
              <a:spcBef>
                <a:spcPct val="0"/>
              </a:spcBef>
            </a:pPr>
            <a:endParaRPr lang="en-US" baseline="0" dirty="0"/>
          </a:p>
          <a:p>
            <a:pPr eaLnBrk="1" hangingPunct="1">
              <a:spcBef>
                <a:spcPct val="0"/>
              </a:spcBef>
            </a:pPr>
            <a:r>
              <a:rPr lang="en-US" i="0" baseline="0" dirty="0"/>
              <a:t>NACO catalogers may add </a:t>
            </a:r>
            <a:r>
              <a:rPr lang="en-US" baseline="0" dirty="0"/>
              <a:t>URIs in subfield $0 or $1 of 5XX fields of work and expression authority records. </a:t>
            </a:r>
            <a:endParaRPr lang="en-US" dirty="0"/>
          </a:p>
          <a:p>
            <a:pPr eaLnBrk="1" hangingPunct="1">
              <a:spcBef>
                <a:spcPct val="0"/>
              </a:spcBef>
            </a:pPr>
            <a:endParaRPr lang="en-US" dirty="0"/>
          </a:p>
        </p:txBody>
      </p:sp>
      <p:sp>
        <p:nvSpPr>
          <p:cNvPr id="380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58F67E-48D8-42CD-8C68-4872F851A7E3}" type="slidenum">
              <a:rPr lang="en-US">
                <a:cs typeface="Arial" charset="0"/>
              </a:rPr>
              <a:pPr fontAlgn="base">
                <a:spcBef>
                  <a:spcPct val="0"/>
                </a:spcBef>
                <a:spcAft>
                  <a:spcPct val="0"/>
                </a:spcAft>
                <a:defRPr/>
              </a:pPr>
              <a:t>194</a:t>
            </a:fld>
            <a:endParaRPr lang="en-US">
              <a:cs typeface="Arial" charset="0"/>
            </a:endParaRPr>
          </a:p>
        </p:txBody>
      </p:sp>
    </p:spTree>
    <p:extLst>
      <p:ext uri="{BB962C8B-B14F-4D97-AF65-F5344CB8AC3E}">
        <p14:creationId xmlns:p14="http://schemas.microsoft.com/office/powerpoint/2010/main" val="667473865"/>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bwMode="auto">
          <a:noFill/>
          <a:ln>
            <a:solidFill>
              <a:srgbClr val="000000"/>
            </a:solidFill>
            <a:miter lim="800000"/>
            <a:headEnd/>
            <a:tailEnd/>
          </a:ln>
        </p:spPr>
      </p:sp>
      <p:sp>
        <p:nvSpPr>
          <p:cNvPr id="384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moved $w to beginning of 500 field</a:t>
            </a:r>
          </a:p>
        </p:txBody>
      </p:sp>
      <p:sp>
        <p:nvSpPr>
          <p:cNvPr id="3829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0F5D02-0E78-429F-957F-721C9AB39EF2}" type="slidenum">
              <a:rPr lang="en-US">
                <a:cs typeface="Arial" charset="0"/>
              </a:rPr>
              <a:pPr fontAlgn="base">
                <a:spcBef>
                  <a:spcPct val="0"/>
                </a:spcBef>
                <a:spcAft>
                  <a:spcPct val="0"/>
                </a:spcAft>
                <a:defRPr/>
              </a:pPr>
              <a:t>195</a:t>
            </a:fld>
            <a:endParaRPr lang="en-US">
              <a:cs typeface="Arial" charset="0"/>
            </a:endParaRPr>
          </a:p>
        </p:txBody>
      </p:sp>
    </p:spTree>
    <p:extLst>
      <p:ext uri="{BB962C8B-B14F-4D97-AF65-F5344CB8AC3E}">
        <p14:creationId xmlns:p14="http://schemas.microsoft.com/office/powerpoint/2010/main" val="47936179"/>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bwMode="auto">
          <a:noFill/>
          <a:ln>
            <a:solidFill>
              <a:srgbClr val="000000"/>
            </a:solidFill>
            <a:miter lim="800000"/>
            <a:headEnd/>
            <a:tailEnd/>
          </a:ln>
        </p:spPr>
      </p:sp>
      <p:sp>
        <p:nvSpPr>
          <p:cNvPr id="3860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moved $w to beginning of 500 fields,</a:t>
            </a:r>
            <a:r>
              <a:rPr lang="en-US" baseline="0" dirty="0"/>
              <a:t> corrected RDA instruction number and element name, updated speaker notes</a:t>
            </a:r>
            <a:endParaRPr lang="en-US" dirty="0"/>
          </a:p>
          <a:p>
            <a:pPr eaLnBrk="1" hangingPunct="1">
              <a:spcBef>
                <a:spcPct val="0"/>
              </a:spcBef>
            </a:pPr>
            <a:endParaRPr lang="en-US" dirty="0"/>
          </a:p>
          <a:p>
            <a:pPr eaLnBrk="1" hangingPunct="1">
              <a:spcBef>
                <a:spcPct val="0"/>
              </a:spcBef>
            </a:pPr>
            <a:r>
              <a:rPr lang="en-US" dirty="0"/>
              <a:t>Agents associated</a:t>
            </a:r>
            <a:r>
              <a:rPr lang="en-US" baseline="0" dirty="0"/>
              <a:t> with a work include creators (RDA 19.2) and other agents (RDA 19.3) such as </a:t>
            </a:r>
            <a:r>
              <a:rPr lang="en-CA" baseline="0" dirty="0"/>
              <a:t>agents to whom correspondence is addressed, persons honoured by a festschrift, directors, cinematographers, sponsoring bodies, production companies, institutions hosting an exhibition or event, etc.</a:t>
            </a:r>
          </a:p>
          <a:p>
            <a:pPr eaLnBrk="1" hangingPunct="1">
              <a:spcBef>
                <a:spcPct val="0"/>
              </a:spcBef>
            </a:pPr>
            <a:endParaRPr lang="en-CA" baseline="0" dirty="0"/>
          </a:p>
          <a:p>
            <a:pPr eaLnBrk="1" hangingPunct="1">
              <a:spcBef>
                <a:spcPct val="0"/>
              </a:spcBef>
            </a:pPr>
            <a:r>
              <a:rPr lang="en-CA" baseline="0" dirty="0"/>
              <a:t>Agents associated with a work are known as contributors (RDA 20.2).</a:t>
            </a:r>
            <a:endParaRPr lang="en-US" dirty="0"/>
          </a:p>
          <a:p>
            <a:pPr eaLnBrk="1" hangingPunct="1">
              <a:spcBef>
                <a:spcPct val="0"/>
              </a:spcBef>
            </a:pPr>
            <a:endParaRPr lang="en-US" dirty="0"/>
          </a:p>
          <a:p>
            <a:pPr eaLnBrk="1" hangingPunct="1">
              <a:spcBef>
                <a:spcPct val="0"/>
              </a:spcBef>
            </a:pPr>
            <a:r>
              <a:rPr lang="en-US" dirty="0"/>
              <a:t>Similarly, other types of relationships to an expression may be recorded (for example, to a related expression), as appropriate.</a:t>
            </a:r>
          </a:p>
          <a:p>
            <a:pPr eaLnBrk="1" hangingPunct="1">
              <a:spcBef>
                <a:spcPct val="0"/>
              </a:spcBef>
            </a:pPr>
            <a:endParaRPr lang="en-US" dirty="0"/>
          </a:p>
          <a:p>
            <a:pPr eaLnBrk="1" hangingPunct="1">
              <a:spcBef>
                <a:spcPct val="0"/>
              </a:spcBef>
            </a:pPr>
            <a:r>
              <a:rPr lang="en-US" dirty="0"/>
              <a:t>Note that the 400 field in this example does not have the parenthetical qualifier added. RDA 6.27.4.1 says “Make additions to the variant access point, if considered important for identification.  Apply the instructions at 6.27.1.9 as applicable.”  It’s cataloger judgment as to whether to add the qualifier.</a:t>
            </a:r>
          </a:p>
        </p:txBody>
      </p:sp>
      <p:sp>
        <p:nvSpPr>
          <p:cNvPr id="385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82FE15-58FE-4CD8-8A03-80D756879E7A}" type="slidenum">
              <a:rPr lang="en-US">
                <a:cs typeface="Arial" charset="0"/>
              </a:rPr>
              <a:pPr fontAlgn="base">
                <a:spcBef>
                  <a:spcPct val="0"/>
                </a:spcBef>
                <a:spcAft>
                  <a:spcPct val="0"/>
                </a:spcAft>
                <a:defRPr/>
              </a:pPr>
              <a:t>196</a:t>
            </a:fld>
            <a:endParaRPr lang="en-US">
              <a:cs typeface="Arial" charset="0"/>
            </a:endParaRPr>
          </a:p>
        </p:txBody>
      </p:sp>
    </p:spTree>
    <p:extLst>
      <p:ext uri="{BB962C8B-B14F-4D97-AF65-F5344CB8AC3E}">
        <p14:creationId xmlns:p14="http://schemas.microsoft.com/office/powerpoint/2010/main" val="83263423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bwMode="auto">
          <a:noFill/>
          <a:ln>
            <a:solidFill>
              <a:srgbClr val="000000"/>
            </a:solidFill>
            <a:miter lim="800000"/>
            <a:headEnd/>
            <a:tailEnd/>
          </a:ln>
        </p:spPr>
      </p:sp>
      <p:sp>
        <p:nvSpPr>
          <p:cNvPr id="386050" name="Notes Placeholder 2"/>
          <p:cNvSpPr>
            <a:spLocks noGrp="1"/>
          </p:cNvSpPr>
          <p:nvPr>
            <p:ph type="body" idx="1"/>
          </p:nvPr>
        </p:nvSpPr>
        <p:spPr bwMode="auto">
          <a:noFill/>
        </p:spPr>
        <p:txBody>
          <a:bodyPr wrap="square" numCol="1" anchor="t" anchorCtr="0" compatLnSpc="1">
            <a:prstTxWarp prst="textNoShape">
              <a:avLst/>
            </a:prstTxWarp>
          </a:bodyPr>
          <a:lstStyle/>
          <a:p>
            <a:pPr defTabSz="904067" eaLnBrk="1" hangingPunct="1">
              <a:spcBef>
                <a:spcPct val="0"/>
              </a:spcBef>
              <a:defRPr/>
            </a:pPr>
            <a:r>
              <a:rPr lang="en-US" dirty="0"/>
              <a:t>January 14, 2019: removed Gaskell example and revised slide and speaker notes to conform with </a:t>
            </a:r>
            <a:r>
              <a:rPr lang="en-US" b="1" dirty="0"/>
              <a:t>PCC Guidelines for the Application of Relationship Designators in NACO Authority Records</a:t>
            </a:r>
            <a:r>
              <a:rPr lang="en-US" baseline="0" dirty="0"/>
              <a:t> Guideline 16.</a:t>
            </a:r>
            <a:r>
              <a:rPr lang="en-US" dirty="0"/>
              <a:t> </a:t>
            </a:r>
            <a:br>
              <a:rPr lang="en-US" dirty="0"/>
            </a:br>
            <a:endParaRPr lang="en-US" baseline="0" dirty="0"/>
          </a:p>
          <a:p>
            <a:pPr eaLnBrk="1" hangingPunct="1">
              <a:spcBef>
                <a:spcPct val="0"/>
              </a:spcBef>
            </a:pPr>
            <a:r>
              <a:rPr lang="en-US" baseline="0" dirty="0"/>
              <a:t>REMEMBER: </a:t>
            </a:r>
          </a:p>
          <a:p>
            <a:pPr eaLnBrk="1" hangingPunct="1">
              <a:spcBef>
                <a:spcPct val="0"/>
              </a:spcBef>
            </a:pPr>
            <a:r>
              <a:rPr lang="en-US" baseline="0" dirty="0"/>
              <a:t>- Do </a:t>
            </a:r>
            <a:r>
              <a:rPr lang="en-US" i="1" baseline="0" dirty="0"/>
              <a:t>not</a:t>
            </a:r>
            <a:r>
              <a:rPr lang="en-US" i="0" baseline="0" dirty="0"/>
              <a:t> attempt to record relationships to subjects that are outside of LC/NAF (e.g., it is not currently permitted to record relationships to subjects in LCSH).</a:t>
            </a:r>
          </a:p>
          <a:p>
            <a:r>
              <a:rPr lang="en-US" dirty="0"/>
              <a:t>- Do not apply RDA Appendix M.2.4 (Manifestation as Subject of a Work), M.2.5 (Item as Subject of a Work), or M.2.6-M.2.8 (Agents as Subject of a Work). </a:t>
            </a:r>
          </a:p>
        </p:txBody>
      </p:sp>
      <p:sp>
        <p:nvSpPr>
          <p:cNvPr id="385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82FE15-58FE-4CD8-8A03-80D756879E7A}" type="slidenum">
              <a:rPr lang="en-US">
                <a:cs typeface="Arial" charset="0"/>
              </a:rPr>
              <a:pPr fontAlgn="base">
                <a:spcBef>
                  <a:spcPct val="0"/>
                </a:spcBef>
                <a:spcAft>
                  <a:spcPct val="0"/>
                </a:spcAft>
                <a:defRPr/>
              </a:pPr>
              <a:t>197</a:t>
            </a:fld>
            <a:endParaRPr lang="en-US">
              <a:cs typeface="Arial" charset="0"/>
            </a:endParaRPr>
          </a:p>
        </p:txBody>
      </p:sp>
    </p:spTree>
    <p:extLst>
      <p:ext uri="{BB962C8B-B14F-4D97-AF65-F5344CB8AC3E}">
        <p14:creationId xmlns:p14="http://schemas.microsoft.com/office/powerpoint/2010/main" val="1630013636"/>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30, 2025: updated speaker notes</a:t>
            </a:r>
          </a:p>
          <a:p>
            <a:r>
              <a:rPr lang="en-US" dirty="0"/>
              <a:t>October 11, 2024: new slide</a:t>
            </a:r>
          </a:p>
          <a:p>
            <a:endParaRPr lang="en-US" dirty="0"/>
          </a:p>
          <a:p>
            <a:r>
              <a:rPr lang="en-US" dirty="0"/>
              <a:t>As we’ve seen in other modules, catalogers may optionally add URIs in subfields $0, $1, and $4 to most fields that allow them.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URIs may be added to 3XX and 5XX fields in accordance with PCC guidelines and best practices.  Tools such as the Authority Toolkit (https://files.library.northwestern.edu/public/oclc/documentation/) may be used to automatically add URI subfields. Record authority record URIs in subfield $0, real world object URIs in $1, and relationship designator URIs in $4.  The recommended order of subfields is $2 $4 $0 $1.  When using RDA relationship URIs in $4, use unconstrained property URIs from the RDA Registry (https://www.rdaregistry.info/Elements/u/).  Consult the URIs in MARC Pilot Resource Documents &amp; Tools website (https://wiki.lyrasis.org/pages/viewpage.action?pageId=178881300), but note that PCC documentation on URIs is currently in the process of being revised and updated.</a:t>
            </a:r>
          </a:p>
          <a:p>
            <a:endParaRPr lang="en-US" dirty="0"/>
          </a:p>
          <a:p>
            <a:r>
              <a:rPr lang="en-US" dirty="0"/>
              <a:t>URIs were originally added as part of the PCC’s URIs in MARC Pilot project.  The 667 note “URIs added to this record for the PCC URI MARC Pilot. Please do not remove or edit the URIs” is no longer required and may be deleted when a record is being revised for any reason.  </a:t>
            </a:r>
          </a:p>
          <a:p>
            <a:endParaRPr lang="en-US" dirty="0"/>
          </a:p>
          <a:p>
            <a:pPr defTabSz="921167"/>
            <a:r>
              <a:rPr lang="en-US" i="1" dirty="0"/>
              <a:t>Reminder:</a:t>
            </a:r>
            <a:r>
              <a:rPr lang="en-US" dirty="0"/>
              <a:t> Any authorized access point given in a 5XX field must be established in its own authority record.</a:t>
            </a:r>
          </a:p>
          <a:p>
            <a:endParaRPr lang="en-US" dirty="0"/>
          </a:p>
          <a:p>
            <a:r>
              <a:rPr lang="en-US" dirty="0"/>
              <a:t>$0 - authority URI</a:t>
            </a:r>
          </a:p>
          <a:p>
            <a:r>
              <a:rPr lang="en-US" dirty="0"/>
              <a:t>$1 - real world object URI</a:t>
            </a:r>
          </a:p>
          <a:p>
            <a:r>
              <a:rPr lang="en-US" dirty="0"/>
              <a:t>$4 - relationship URI</a:t>
            </a:r>
          </a:p>
          <a:p>
            <a:endParaRPr lang="en-US" dirty="0"/>
          </a:p>
        </p:txBody>
      </p:sp>
      <p:sp>
        <p:nvSpPr>
          <p:cNvPr id="4" name="Slide Number Placeholder 3"/>
          <p:cNvSpPr>
            <a:spLocks noGrp="1"/>
          </p:cNvSpPr>
          <p:nvPr>
            <p:ph type="sldNum" sz="quarter" idx="5"/>
          </p:nvPr>
        </p:nvSpPr>
        <p:spPr/>
        <p:txBody>
          <a:bodyPr/>
          <a:lstStyle/>
          <a:p>
            <a:pPr>
              <a:defRPr/>
            </a:pPr>
            <a:fld id="{4ABCEA78-DC82-400C-97BD-320EE5675128}" type="slidenum">
              <a:rPr lang="en-US" smtClean="0"/>
              <a:pPr>
                <a:defRPr/>
              </a:pPr>
              <a:t>198</a:t>
            </a:fld>
            <a:endParaRPr lang="en-US"/>
          </a:p>
        </p:txBody>
      </p:sp>
    </p:spTree>
    <p:extLst>
      <p:ext uri="{BB962C8B-B14F-4D97-AF65-F5344CB8AC3E}">
        <p14:creationId xmlns:p14="http://schemas.microsoft.com/office/powerpoint/2010/main" val="2749581313"/>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p:cNvSpPr>
            <a:spLocks noGrp="1" noRot="1" noChangeAspect="1" noTextEdit="1"/>
          </p:cNvSpPr>
          <p:nvPr>
            <p:ph type="sldImg"/>
          </p:nvPr>
        </p:nvSpPr>
        <p:spPr bwMode="auto">
          <a:noFill/>
          <a:ln>
            <a:solidFill>
              <a:srgbClr val="000000"/>
            </a:solidFill>
            <a:miter lim="800000"/>
            <a:headEnd/>
            <a:tailEnd/>
          </a:ln>
        </p:spPr>
      </p:sp>
      <p:sp>
        <p:nvSpPr>
          <p:cNvPr id="388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29, 2019: removed Poets from 386; added Men. </a:t>
            </a:r>
            <a:r>
              <a:rPr lang="en-US" baseline="0" dirty="0"/>
              <a:t> </a:t>
            </a:r>
            <a:endParaRPr lang="en-US" dirty="0"/>
          </a:p>
          <a:p>
            <a:pPr eaLnBrk="1" hangingPunct="1">
              <a:spcBef>
                <a:spcPct val="0"/>
              </a:spcBef>
            </a:pPr>
            <a:endParaRPr lang="en-US" dirty="0"/>
          </a:p>
          <a:p>
            <a:pPr eaLnBrk="1" hangingPunct="1">
              <a:spcBef>
                <a:spcPct val="0"/>
              </a:spcBef>
            </a:pPr>
            <a:r>
              <a:rPr lang="en-US" dirty="0"/>
              <a:t>RDA work</a:t>
            </a:r>
            <a:r>
              <a:rPr lang="en-US" baseline="0" dirty="0"/>
              <a:t> elements in record:</a:t>
            </a:r>
            <a:endParaRPr lang="en-US" dirty="0"/>
          </a:p>
          <a:p>
            <a:pPr eaLnBrk="1" hangingPunct="1">
              <a:spcBef>
                <a:spcPct val="0"/>
              </a:spcBef>
            </a:pPr>
            <a:r>
              <a:rPr lang="en-US" dirty="0"/>
              <a:t>046 $k = Date</a:t>
            </a:r>
            <a:r>
              <a:rPr lang="en-US" baseline="0" dirty="0"/>
              <a:t> of work (RDA 6.4)</a:t>
            </a:r>
          </a:p>
          <a:p>
            <a:pPr eaLnBrk="1" hangingPunct="1">
              <a:spcBef>
                <a:spcPct val="0"/>
              </a:spcBef>
            </a:pPr>
            <a:r>
              <a:rPr lang="en-US" baseline="0" dirty="0"/>
              <a:t>100 $t = Preferred title for work (RDA 6.2.2)</a:t>
            </a:r>
          </a:p>
          <a:p>
            <a:pPr eaLnBrk="1" hangingPunct="1">
              <a:spcBef>
                <a:spcPct val="0"/>
              </a:spcBef>
            </a:pPr>
            <a:r>
              <a:rPr lang="en-US" baseline="0" dirty="0"/>
              <a:t>370 $g = Place of origin of work (RDA 6.5)</a:t>
            </a:r>
          </a:p>
          <a:p>
            <a:pPr eaLnBrk="1" hangingPunct="1">
              <a:spcBef>
                <a:spcPct val="0"/>
              </a:spcBef>
            </a:pPr>
            <a:r>
              <a:rPr lang="en-US" baseline="0" dirty="0"/>
              <a:t>380 $a = Form of work (RDA 6.3)</a:t>
            </a:r>
          </a:p>
          <a:p>
            <a:pPr eaLnBrk="1" hangingPunct="1">
              <a:spcBef>
                <a:spcPct val="0"/>
              </a:spcBef>
            </a:pPr>
            <a:endParaRPr lang="en-US" dirty="0"/>
          </a:p>
        </p:txBody>
      </p:sp>
      <p:sp>
        <p:nvSpPr>
          <p:cNvPr id="3880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51B057-1F25-40B4-BC06-C20F8EC40AEC}" type="slidenum">
              <a:rPr lang="en-US" smtClean="0">
                <a:latin typeface="Arial" charset="0"/>
                <a:cs typeface="Arial" charset="0"/>
              </a:rPr>
              <a:pPr fontAlgn="base">
                <a:spcBef>
                  <a:spcPct val="0"/>
                </a:spcBef>
                <a:spcAft>
                  <a:spcPct val="0"/>
                </a:spcAft>
              </a:pPr>
              <a:t>199</a:t>
            </a:fld>
            <a:endParaRPr lang="en-US">
              <a:latin typeface="Arial" charset="0"/>
              <a:cs typeface="Arial" charset="0"/>
            </a:endParaRPr>
          </a:p>
        </p:txBody>
      </p:sp>
    </p:spTree>
    <p:extLst>
      <p:ext uri="{BB962C8B-B14F-4D97-AF65-F5344CB8AC3E}">
        <p14:creationId xmlns:p14="http://schemas.microsoft.com/office/powerpoint/2010/main" val="315242848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bwMode="auto">
          <a:noFill/>
          <a:ln>
            <a:solidFill>
              <a:srgbClr val="000000"/>
            </a:solidFill>
            <a:miter lim="800000"/>
            <a:headEnd/>
            <a:tailEnd/>
          </a:ln>
        </p:spPr>
      </p:sp>
      <p:sp>
        <p:nvSpPr>
          <p:cNvPr id="390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29, 2019: removed Poets from 386;</a:t>
            </a:r>
            <a:r>
              <a:rPr lang="en-US" baseline="0" dirty="0"/>
              <a:t> replaced with Greeks and Men; changed 380 form Poetry to Epic poetry</a:t>
            </a:r>
            <a:endParaRPr lang="en-US" dirty="0"/>
          </a:p>
          <a:p>
            <a:pPr eaLnBrk="1" hangingPunct="1">
              <a:spcBef>
                <a:spcPct val="0"/>
              </a:spcBef>
            </a:pPr>
            <a:endParaRPr lang="en-US" dirty="0"/>
          </a:p>
          <a:p>
            <a:pPr eaLnBrk="1" hangingPunct="1">
              <a:spcBef>
                <a:spcPct val="0"/>
              </a:spcBef>
            </a:pPr>
            <a:r>
              <a:rPr lang="en-US" dirty="0"/>
              <a:t>RDA work</a:t>
            </a:r>
            <a:r>
              <a:rPr lang="en-US" baseline="0" dirty="0"/>
              <a:t> elements in record:</a:t>
            </a:r>
            <a:endParaRPr lang="en-US" dirty="0"/>
          </a:p>
          <a:p>
            <a:pPr eaLnBrk="1" hangingPunct="1">
              <a:spcBef>
                <a:spcPct val="0"/>
              </a:spcBef>
            </a:pPr>
            <a:r>
              <a:rPr lang="en-US" dirty="0"/>
              <a:t>046 $k = Date</a:t>
            </a:r>
            <a:r>
              <a:rPr lang="en-US" baseline="0" dirty="0"/>
              <a:t> of work (RDA 6.4)</a:t>
            </a:r>
          </a:p>
          <a:p>
            <a:pPr eaLnBrk="1" hangingPunct="1">
              <a:spcBef>
                <a:spcPct val="0"/>
              </a:spcBef>
            </a:pPr>
            <a:r>
              <a:rPr lang="en-US" baseline="0" dirty="0"/>
              <a:t>100 $t = Preferred title for work (RDA 6.2.2)</a:t>
            </a:r>
          </a:p>
          <a:p>
            <a:pPr eaLnBrk="1" hangingPunct="1">
              <a:spcBef>
                <a:spcPct val="0"/>
              </a:spcBef>
            </a:pPr>
            <a:r>
              <a:rPr lang="en-US" baseline="0" dirty="0"/>
              <a:t>370 $g = Place of origin of work (RDA 6.5)</a:t>
            </a:r>
          </a:p>
          <a:p>
            <a:pPr eaLnBrk="1" hangingPunct="1">
              <a:spcBef>
                <a:spcPct val="0"/>
              </a:spcBef>
            </a:pPr>
            <a:r>
              <a:rPr lang="en-US" baseline="0" dirty="0"/>
              <a:t>380 $a = Form of work (RDA 6.3)</a:t>
            </a:r>
          </a:p>
          <a:p>
            <a:pPr eaLnBrk="1" hangingPunct="1">
              <a:spcBef>
                <a:spcPct val="0"/>
              </a:spcBef>
            </a:pPr>
            <a:endParaRPr lang="en-US" dirty="0"/>
          </a:p>
        </p:txBody>
      </p:sp>
      <p:sp>
        <p:nvSpPr>
          <p:cNvPr id="3901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A27ABA-82C6-4185-92FC-746B303BB517}" type="slidenum">
              <a:rPr lang="en-US" smtClean="0">
                <a:latin typeface="Arial" charset="0"/>
                <a:cs typeface="Arial" charset="0"/>
              </a:rPr>
              <a:pPr fontAlgn="base">
                <a:spcBef>
                  <a:spcPct val="0"/>
                </a:spcBef>
                <a:spcAft>
                  <a:spcPct val="0"/>
                </a:spcAft>
              </a:pPr>
              <a:t>200</a:t>
            </a:fld>
            <a:endParaRPr lang="en-US">
              <a:latin typeface="Arial" charset="0"/>
              <a:cs typeface="Arial" charset="0"/>
            </a:endParaRPr>
          </a:p>
        </p:txBody>
      </p:sp>
    </p:spTree>
    <p:extLst>
      <p:ext uri="{BB962C8B-B14F-4D97-AF65-F5344CB8AC3E}">
        <p14:creationId xmlns:p14="http://schemas.microsoft.com/office/powerpoint/2010/main" val="337945435"/>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p:cNvSpPr>
            <a:spLocks noGrp="1" noRot="1" noChangeAspect="1" noTextEdit="1"/>
          </p:cNvSpPr>
          <p:nvPr>
            <p:ph type="sldImg"/>
          </p:nvPr>
        </p:nvSpPr>
        <p:spPr bwMode="auto">
          <a:noFill/>
          <a:ln>
            <a:solidFill>
              <a:srgbClr val="000000"/>
            </a:solidFill>
            <a:miter lim="800000"/>
            <a:headEnd/>
            <a:tailEnd/>
          </a:ln>
        </p:spPr>
      </p:sp>
      <p:sp>
        <p:nvSpPr>
          <p:cNvPr id="388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moved $w to beginning of 500 field</a:t>
            </a:r>
          </a:p>
          <a:p>
            <a:pPr eaLnBrk="1" hangingPunct="1">
              <a:spcBef>
                <a:spcPct val="0"/>
              </a:spcBef>
            </a:pPr>
            <a:endParaRPr lang="en-US" dirty="0"/>
          </a:p>
          <a:p>
            <a:pPr eaLnBrk="1" hangingPunct="1">
              <a:spcBef>
                <a:spcPct val="0"/>
              </a:spcBef>
            </a:pPr>
            <a:r>
              <a:rPr lang="en-US" dirty="0"/>
              <a:t>Some suggested answers for the expressions worksheets/</a:t>
            </a:r>
            <a:r>
              <a:rPr lang="en-US" dirty="0" err="1"/>
              <a:t>workforms</a:t>
            </a:r>
            <a:r>
              <a:rPr lang="en-US" dirty="0"/>
              <a:t>.</a:t>
            </a:r>
          </a:p>
          <a:p>
            <a:pPr eaLnBrk="1" hangingPunct="1">
              <a:spcBef>
                <a:spcPct val="0"/>
              </a:spcBef>
            </a:pPr>
            <a:endParaRPr lang="en-US" dirty="0"/>
          </a:p>
          <a:p>
            <a:pPr eaLnBrk="1" hangingPunct="1">
              <a:spcBef>
                <a:spcPct val="0"/>
              </a:spcBef>
            </a:pPr>
            <a:r>
              <a:rPr lang="en-US" dirty="0"/>
              <a:t>In this case “other distinguishing characteristic” is core because it is needed to distinguish this English expression from another English expression: there is more than one translation.  The qualifier could have also been added to the variant access point if desired.</a:t>
            </a:r>
          </a:p>
          <a:p>
            <a:pPr eaLnBrk="1" hangingPunct="1">
              <a:spcBef>
                <a:spcPct val="0"/>
              </a:spcBef>
            </a:pPr>
            <a:endParaRPr lang="en-US" dirty="0"/>
          </a:p>
          <a:p>
            <a:pPr eaLnBrk="1" hangingPunct="1">
              <a:spcBef>
                <a:spcPct val="0"/>
              </a:spcBef>
            </a:pPr>
            <a:r>
              <a:rPr lang="en-US" dirty="0"/>
              <a:t>RDA expression elements in record:</a:t>
            </a:r>
          </a:p>
          <a:p>
            <a:pPr eaLnBrk="1" hangingPunct="1">
              <a:spcBef>
                <a:spcPct val="0"/>
              </a:spcBef>
            </a:pPr>
            <a:r>
              <a:rPr lang="en-US" dirty="0"/>
              <a:t>046 $k = Date of expression (RDA 6.10)</a:t>
            </a:r>
          </a:p>
          <a:p>
            <a:pPr eaLnBrk="1" hangingPunct="1">
              <a:spcBef>
                <a:spcPct val="0"/>
              </a:spcBef>
            </a:pPr>
            <a:r>
              <a:rPr lang="en-US" dirty="0"/>
              <a:t>100 $l = Language of expression (RDA 6.11)</a:t>
            </a:r>
          </a:p>
          <a:p>
            <a:pPr eaLnBrk="1" hangingPunct="1">
              <a:spcBef>
                <a:spcPct val="0"/>
              </a:spcBef>
            </a:pPr>
            <a:r>
              <a:rPr lang="en-US" dirty="0"/>
              <a:t>100 $s = Other distinguishing characteristic</a:t>
            </a:r>
            <a:r>
              <a:rPr lang="en-US" baseline="0" dirty="0"/>
              <a:t> of expression (RDA 6.12)</a:t>
            </a:r>
          </a:p>
          <a:p>
            <a:pPr eaLnBrk="1" hangingPunct="1">
              <a:spcBef>
                <a:spcPct val="0"/>
              </a:spcBef>
            </a:pPr>
            <a:r>
              <a:rPr lang="en-US" baseline="0" dirty="0"/>
              <a:t>336 $a = Content type (RDA 6.9)</a:t>
            </a:r>
          </a:p>
          <a:p>
            <a:pPr eaLnBrk="1" hangingPunct="1">
              <a:spcBef>
                <a:spcPct val="0"/>
              </a:spcBef>
            </a:pPr>
            <a:r>
              <a:rPr lang="en-US" baseline="0" dirty="0"/>
              <a:t>337 $a = Language of expression (RDA 6.11)</a:t>
            </a:r>
          </a:p>
          <a:p>
            <a:pPr eaLnBrk="1" hangingPunct="1">
              <a:spcBef>
                <a:spcPct val="0"/>
              </a:spcBef>
            </a:pPr>
            <a:r>
              <a:rPr lang="en-US" baseline="0" dirty="0"/>
              <a:t>381 $a = </a:t>
            </a:r>
            <a:r>
              <a:rPr lang="en-US" dirty="0"/>
              <a:t>Other distinguishing characteristic</a:t>
            </a:r>
            <a:r>
              <a:rPr lang="en-US" baseline="0" dirty="0"/>
              <a:t> of expression (RDA 6.12)</a:t>
            </a:r>
          </a:p>
          <a:p>
            <a:pPr eaLnBrk="1" hangingPunct="1">
              <a:spcBef>
                <a:spcPct val="0"/>
              </a:spcBef>
            </a:pPr>
            <a:r>
              <a:rPr lang="en-US" baseline="0" dirty="0"/>
              <a:t>400 = Variant access point representing an expression (RDA 6.27.4.5)</a:t>
            </a:r>
          </a:p>
          <a:p>
            <a:pPr eaLnBrk="1" hangingPunct="1">
              <a:spcBef>
                <a:spcPct val="0"/>
              </a:spcBef>
            </a:pPr>
            <a:r>
              <a:rPr lang="en-US" baseline="0" dirty="0"/>
              <a:t>500 = Contributor (RDA 20.2)</a:t>
            </a:r>
            <a:endParaRPr lang="en-US" dirty="0"/>
          </a:p>
        </p:txBody>
      </p:sp>
      <p:sp>
        <p:nvSpPr>
          <p:cNvPr id="3880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51B057-1F25-40B4-BC06-C20F8EC40AEC}" type="slidenum">
              <a:rPr lang="en-US" smtClean="0">
                <a:latin typeface="Arial" charset="0"/>
                <a:cs typeface="Arial" charset="0"/>
              </a:rPr>
              <a:pPr fontAlgn="base">
                <a:spcBef>
                  <a:spcPct val="0"/>
                </a:spcBef>
                <a:spcAft>
                  <a:spcPct val="0"/>
                </a:spcAft>
              </a:pPr>
              <a:t>201</a:t>
            </a:fld>
            <a:endParaRPr lang="en-US">
              <a:latin typeface="Arial" charset="0"/>
              <a:cs typeface="Arial" charset="0"/>
            </a:endParaRPr>
          </a:p>
        </p:txBody>
      </p:sp>
    </p:spTree>
    <p:extLst>
      <p:ext uri="{BB962C8B-B14F-4D97-AF65-F5344CB8AC3E}">
        <p14:creationId xmlns:p14="http://schemas.microsoft.com/office/powerpoint/2010/main" val="25735235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bwMode="auto">
          <a:noFill/>
          <a:ln>
            <a:solidFill>
              <a:srgbClr val="000000"/>
            </a:solidFill>
            <a:miter lim="800000"/>
            <a:headEnd/>
            <a:tailEnd/>
          </a:ln>
        </p:spPr>
      </p:sp>
      <p:sp>
        <p:nvSpPr>
          <p:cNvPr id="390146" name="Notes Placeholder 2"/>
          <p:cNvSpPr>
            <a:spLocks noGrp="1"/>
          </p:cNvSpPr>
          <p:nvPr>
            <p:ph type="body" idx="1"/>
          </p:nvPr>
        </p:nvSpPr>
        <p:spPr bwMode="auto">
          <a:noFill/>
        </p:spPr>
        <p:txBody>
          <a:bodyPr wrap="square" numCol="1" anchor="t" anchorCtr="0" compatLnSpc="1">
            <a:prstTxWarp prst="textNoShape">
              <a:avLst/>
            </a:prstTxWarp>
          </a:bodyPr>
          <a:lstStyle/>
          <a:p>
            <a:pPr defTabSz="904067" eaLnBrk="1" hangingPunct="1">
              <a:spcBef>
                <a:spcPct val="0"/>
              </a:spcBef>
              <a:defRPr/>
            </a:pPr>
            <a:r>
              <a:rPr lang="en-US" dirty="0"/>
              <a:t>September 17, 2018:</a:t>
            </a:r>
            <a:r>
              <a:rPr lang="en-US" baseline="0" dirty="0"/>
              <a:t> moved $w to beginning of 500 field</a:t>
            </a:r>
            <a:endParaRPr lang="en-US" dirty="0"/>
          </a:p>
          <a:p>
            <a:pPr defTabSz="904067" eaLnBrk="1" hangingPunct="1">
              <a:spcBef>
                <a:spcPct val="0"/>
              </a:spcBef>
              <a:defRPr/>
            </a:pPr>
            <a:endParaRPr lang="en-US" dirty="0"/>
          </a:p>
          <a:p>
            <a:pPr eaLnBrk="1" hangingPunct="1">
              <a:spcBef>
                <a:spcPct val="0"/>
              </a:spcBef>
            </a:pPr>
            <a:r>
              <a:rPr lang="en-US" dirty="0"/>
              <a:t>In this case “other distinguishing characteristic” is core because it is needed to distinguish this English expression from another English expression: there are many more than one translation.</a:t>
            </a:r>
          </a:p>
          <a:p>
            <a:pPr eaLnBrk="1" hangingPunct="1">
              <a:spcBef>
                <a:spcPct val="0"/>
              </a:spcBef>
            </a:pPr>
            <a:endParaRPr lang="en-US" dirty="0"/>
          </a:p>
          <a:p>
            <a:pPr eaLnBrk="1" hangingPunct="1">
              <a:spcBef>
                <a:spcPct val="0"/>
              </a:spcBef>
            </a:pPr>
            <a:r>
              <a:rPr lang="en-US" dirty="0"/>
              <a:t>RDA expression elements in record:</a:t>
            </a:r>
          </a:p>
          <a:p>
            <a:pPr eaLnBrk="1" hangingPunct="1">
              <a:spcBef>
                <a:spcPct val="0"/>
              </a:spcBef>
            </a:pPr>
            <a:r>
              <a:rPr lang="en-US" dirty="0"/>
              <a:t>046 $k = Date of expression (RDA 6.10)</a:t>
            </a:r>
          </a:p>
          <a:p>
            <a:pPr eaLnBrk="1" hangingPunct="1">
              <a:spcBef>
                <a:spcPct val="0"/>
              </a:spcBef>
            </a:pPr>
            <a:r>
              <a:rPr lang="en-US" dirty="0"/>
              <a:t>100 $l = Language of expression (RDA 6.11)</a:t>
            </a:r>
          </a:p>
          <a:p>
            <a:pPr eaLnBrk="1" hangingPunct="1">
              <a:spcBef>
                <a:spcPct val="0"/>
              </a:spcBef>
            </a:pPr>
            <a:r>
              <a:rPr lang="en-US" dirty="0"/>
              <a:t>100 $s = Other distinguishing characteristic</a:t>
            </a:r>
            <a:r>
              <a:rPr lang="en-US" baseline="0" dirty="0"/>
              <a:t> of expression (RDA 6.12)</a:t>
            </a:r>
          </a:p>
          <a:p>
            <a:pPr eaLnBrk="1" hangingPunct="1">
              <a:spcBef>
                <a:spcPct val="0"/>
              </a:spcBef>
            </a:pPr>
            <a:r>
              <a:rPr lang="en-US" baseline="0" dirty="0"/>
              <a:t>336 $a = Content type (RDA 6.9)</a:t>
            </a:r>
          </a:p>
          <a:p>
            <a:pPr eaLnBrk="1" hangingPunct="1">
              <a:spcBef>
                <a:spcPct val="0"/>
              </a:spcBef>
            </a:pPr>
            <a:r>
              <a:rPr lang="en-US" baseline="0" dirty="0"/>
              <a:t>337 $a = Language of expression (RDA 6.11)</a:t>
            </a:r>
          </a:p>
          <a:p>
            <a:pPr eaLnBrk="1" hangingPunct="1">
              <a:spcBef>
                <a:spcPct val="0"/>
              </a:spcBef>
            </a:pPr>
            <a:r>
              <a:rPr lang="en-US" baseline="0" dirty="0"/>
              <a:t>381 $a = </a:t>
            </a:r>
            <a:r>
              <a:rPr lang="en-US" dirty="0"/>
              <a:t>Other distinguishing characteristic</a:t>
            </a:r>
            <a:r>
              <a:rPr lang="en-US" baseline="0" dirty="0"/>
              <a:t> of expression (RDA 6.12)</a:t>
            </a:r>
          </a:p>
          <a:p>
            <a:pPr eaLnBrk="1" hangingPunct="1">
              <a:spcBef>
                <a:spcPct val="0"/>
              </a:spcBef>
            </a:pPr>
            <a:r>
              <a:rPr lang="en-US" baseline="0" dirty="0"/>
              <a:t>500 = Contributor (RDA 20.2)</a:t>
            </a:r>
            <a:endParaRPr lang="en-US" dirty="0"/>
          </a:p>
          <a:p>
            <a:pPr eaLnBrk="1" hangingPunct="1">
              <a:spcBef>
                <a:spcPct val="0"/>
              </a:spcBef>
            </a:pPr>
            <a:endParaRPr lang="en-US" dirty="0"/>
          </a:p>
        </p:txBody>
      </p:sp>
      <p:sp>
        <p:nvSpPr>
          <p:cNvPr id="3901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A27ABA-82C6-4185-92FC-746B303BB517}" type="slidenum">
              <a:rPr lang="en-US" smtClean="0">
                <a:latin typeface="Arial" charset="0"/>
                <a:cs typeface="Arial" charset="0"/>
              </a:rPr>
              <a:pPr fontAlgn="base">
                <a:spcBef>
                  <a:spcPct val="0"/>
                </a:spcBef>
                <a:spcAft>
                  <a:spcPct val="0"/>
                </a:spcAft>
              </a:pPr>
              <a:t>202</a:t>
            </a:fld>
            <a:endParaRPr lang="en-US">
              <a:latin typeface="Arial" charset="0"/>
              <a:cs typeface="Arial" charset="0"/>
            </a:endParaRPr>
          </a:p>
        </p:txBody>
      </p:sp>
    </p:spTree>
    <p:extLst>
      <p:ext uri="{BB962C8B-B14F-4D97-AF65-F5344CB8AC3E}">
        <p14:creationId xmlns:p14="http://schemas.microsoft.com/office/powerpoint/2010/main" val="3013187595"/>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Slide Image Placeholder 1"/>
          <p:cNvSpPr>
            <a:spLocks noGrp="1" noRot="1" noChangeAspect="1" noTextEdit="1"/>
          </p:cNvSpPr>
          <p:nvPr>
            <p:ph type="sldImg"/>
          </p:nvPr>
        </p:nvSpPr>
        <p:spPr bwMode="auto">
          <a:noFill/>
          <a:ln>
            <a:solidFill>
              <a:srgbClr val="000000"/>
            </a:solidFill>
            <a:miter lim="800000"/>
            <a:headEnd/>
            <a:tailEnd/>
          </a:ln>
        </p:spPr>
      </p:sp>
      <p:sp>
        <p:nvSpPr>
          <p:cNvPr id="392194" name="Notes Placeholder 2"/>
          <p:cNvSpPr>
            <a:spLocks noGrp="1"/>
          </p:cNvSpPr>
          <p:nvPr>
            <p:ph type="body" idx="1"/>
          </p:nvPr>
        </p:nvSpPr>
        <p:spPr bwMode="auto">
          <a:noFill/>
        </p:spPr>
        <p:txBody>
          <a:bodyPr wrap="square" numCol="1" anchor="t" anchorCtr="0" compatLnSpc="1">
            <a:prstTxWarp prst="textNoShape">
              <a:avLst/>
            </a:prstTxWarp>
          </a:bodyPr>
          <a:lstStyle/>
          <a:p>
            <a:pPr defTabSz="904067" eaLnBrk="1" hangingPunct="1">
              <a:spcBef>
                <a:spcPct val="0"/>
              </a:spcBef>
              <a:defRPr/>
            </a:pPr>
            <a:r>
              <a:rPr lang="en-US" sz="1100" baseline="0" dirty="0"/>
              <a:t>February 29, 2020: corrected 100 field coding that is used after March 2020</a:t>
            </a:r>
          </a:p>
          <a:p>
            <a:pPr eaLnBrk="1" hangingPunct="1">
              <a:spcBef>
                <a:spcPct val="0"/>
              </a:spcBef>
            </a:pPr>
            <a:endParaRPr lang="en-US" sz="1100" dirty="0"/>
          </a:p>
          <a:p>
            <a:pPr eaLnBrk="1" hangingPunct="1">
              <a:spcBef>
                <a:spcPct val="0"/>
              </a:spcBef>
            </a:pPr>
            <a:r>
              <a:rPr lang="en-US" sz="1100" dirty="0"/>
              <a:t>In this case we’ve added content type to distinguish this expression from other English expressions, but still further differentiation is needed because there are more than one English spoken word expression of the Iliad.  There are probably other ways this could be done.  </a:t>
            </a:r>
            <a:r>
              <a:rPr lang="en-US" sz="1100"/>
              <a:t>In </a:t>
            </a:r>
            <a:r>
              <a:rPr lang="en-US" sz="1100" dirty="0"/>
              <a:t>this case, we added “Molina” as an “other </a:t>
            </a:r>
            <a:r>
              <a:rPr lang="en-US" sz="1100"/>
              <a:t>distinguishing characteristic.”  </a:t>
            </a:r>
            <a:r>
              <a:rPr lang="en-US" sz="1100" dirty="0"/>
              <a:t>Another option would be to repeat $s to record both the translator and the narrator:</a:t>
            </a:r>
          </a:p>
          <a:p>
            <a:pPr eaLnBrk="1" hangingPunct="1">
              <a:spcBef>
                <a:spcPct val="0"/>
              </a:spcBef>
            </a:pPr>
            <a:endParaRPr lang="en-US" sz="1100" dirty="0"/>
          </a:p>
          <a:p>
            <a:pPr eaLnBrk="1" hangingPunct="1">
              <a:spcBef>
                <a:spcPct val="0"/>
              </a:spcBef>
            </a:pPr>
            <a:r>
              <a:rPr lang="en-US" sz="1100" dirty="0"/>
              <a:t>Homer. $t Iliad. $l English $s (Mitchell). $h Spoken word $s (Molina)</a:t>
            </a:r>
          </a:p>
          <a:p>
            <a:pPr eaLnBrk="1" hangingPunct="1">
              <a:spcBef>
                <a:spcPct val="0"/>
              </a:spcBef>
            </a:pPr>
            <a:endParaRPr lang="en-US" sz="1100" dirty="0"/>
          </a:p>
          <a:p>
            <a:pPr eaLnBrk="1" hangingPunct="1">
              <a:spcBef>
                <a:spcPct val="0"/>
              </a:spcBef>
            </a:pPr>
            <a:r>
              <a:rPr lang="en-US" sz="1100" dirty="0"/>
              <a:t>It’s not clear whether LC would distinguish between text and spoken word expressions in the same language. This is more than just a translation, it’s a new expression of a translation. So LC might add elements to distinguish …</a:t>
            </a:r>
          </a:p>
          <a:p>
            <a:pPr eaLnBrk="1" hangingPunct="1">
              <a:spcBef>
                <a:spcPct val="0"/>
              </a:spcBef>
            </a:pPr>
            <a:endParaRPr lang="en-US" sz="1100" dirty="0"/>
          </a:p>
          <a:p>
            <a:pPr eaLnBrk="1" hangingPunct="1">
              <a:spcBef>
                <a:spcPct val="0"/>
              </a:spcBef>
            </a:pPr>
            <a:r>
              <a:rPr lang="en-US" sz="1100" dirty="0"/>
              <a:t>RDA expression elements in record:</a:t>
            </a:r>
          </a:p>
          <a:p>
            <a:pPr eaLnBrk="1" hangingPunct="1">
              <a:spcBef>
                <a:spcPct val="0"/>
              </a:spcBef>
            </a:pPr>
            <a:r>
              <a:rPr lang="en-US" sz="1100" dirty="0"/>
              <a:t>046 $k = Date of expression (RDA 6.10)</a:t>
            </a:r>
          </a:p>
          <a:p>
            <a:pPr eaLnBrk="1" hangingPunct="1">
              <a:spcBef>
                <a:spcPct val="0"/>
              </a:spcBef>
            </a:pPr>
            <a:r>
              <a:rPr lang="en-US" sz="1100" dirty="0"/>
              <a:t>100 $l = Language of expression (RDA 6.11)</a:t>
            </a:r>
          </a:p>
          <a:p>
            <a:pPr eaLnBrk="1" hangingPunct="1">
              <a:spcBef>
                <a:spcPct val="0"/>
              </a:spcBef>
            </a:pPr>
            <a:r>
              <a:rPr lang="en-US" sz="1100" dirty="0"/>
              <a:t>100 $h = Content type (RDA 6.9);</a:t>
            </a:r>
            <a:r>
              <a:rPr lang="en-US" sz="1100" baseline="0" dirty="0"/>
              <a:t> </a:t>
            </a:r>
          </a:p>
          <a:p>
            <a:pPr eaLnBrk="1" hangingPunct="1">
              <a:spcBef>
                <a:spcPct val="0"/>
              </a:spcBef>
            </a:pPr>
            <a:r>
              <a:rPr lang="en-US" sz="1100" baseline="0" dirty="0"/>
              <a:t>100 $s = </a:t>
            </a:r>
            <a:r>
              <a:rPr lang="en-US" sz="1100" dirty="0"/>
              <a:t>Other distinguishing characteristic</a:t>
            </a:r>
            <a:r>
              <a:rPr lang="en-US" sz="1100" baseline="0" dirty="0"/>
              <a:t> of expression (RDA 6.12)</a:t>
            </a:r>
          </a:p>
          <a:p>
            <a:pPr eaLnBrk="1" hangingPunct="1">
              <a:spcBef>
                <a:spcPct val="0"/>
              </a:spcBef>
            </a:pPr>
            <a:r>
              <a:rPr lang="en-US" sz="1100" baseline="0" dirty="0"/>
              <a:t>336 $a = Content type (RDA 6.9)</a:t>
            </a:r>
          </a:p>
          <a:p>
            <a:pPr eaLnBrk="1" hangingPunct="1">
              <a:spcBef>
                <a:spcPct val="0"/>
              </a:spcBef>
            </a:pPr>
            <a:r>
              <a:rPr lang="en-US" sz="1100" baseline="0" dirty="0"/>
              <a:t>377 $a = Language of expression (RDA 6.11)</a:t>
            </a:r>
          </a:p>
          <a:p>
            <a:pPr eaLnBrk="1" hangingPunct="1">
              <a:spcBef>
                <a:spcPct val="0"/>
              </a:spcBef>
            </a:pPr>
            <a:r>
              <a:rPr lang="en-US" sz="1100" baseline="0" dirty="0"/>
              <a:t>381 $a = </a:t>
            </a:r>
            <a:r>
              <a:rPr lang="en-US" sz="1100" dirty="0"/>
              <a:t>Other distinguishing characteristic</a:t>
            </a:r>
            <a:r>
              <a:rPr lang="en-US" sz="1100" baseline="0" dirty="0"/>
              <a:t> of expression (RDA 6.12)</a:t>
            </a:r>
          </a:p>
          <a:p>
            <a:pPr eaLnBrk="1" hangingPunct="1">
              <a:spcBef>
                <a:spcPct val="0"/>
              </a:spcBef>
            </a:pPr>
            <a:r>
              <a:rPr lang="en-US" sz="1100" baseline="0" dirty="0"/>
              <a:t>500 = Contributor (RDA 20.2)</a:t>
            </a:r>
            <a:endParaRPr lang="en-US" dirty="0"/>
          </a:p>
        </p:txBody>
      </p:sp>
      <p:sp>
        <p:nvSpPr>
          <p:cNvPr id="3921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EDDD2E-42F2-47C4-8181-97A97D2580C4}" type="slidenum">
              <a:rPr lang="en-US" smtClean="0">
                <a:latin typeface="Arial" charset="0"/>
                <a:cs typeface="Arial" charset="0"/>
              </a:rPr>
              <a:pPr fontAlgn="base">
                <a:spcBef>
                  <a:spcPct val="0"/>
                </a:spcBef>
                <a:spcAft>
                  <a:spcPct val="0"/>
                </a:spcAft>
              </a:pPr>
              <a:t>203</a:t>
            </a:fld>
            <a:endParaRPr lang="en-US">
              <a:latin typeface="Arial" charset="0"/>
              <a:cs typeface="Arial" charset="0"/>
            </a:endParaRPr>
          </a:p>
        </p:txBody>
      </p:sp>
    </p:spTree>
    <p:extLst>
      <p:ext uri="{BB962C8B-B14F-4D97-AF65-F5344CB8AC3E}">
        <p14:creationId xmlns:p14="http://schemas.microsoft.com/office/powerpoint/2010/main" val="1143152122"/>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p:cNvSpPr>
            <a:spLocks noGrp="1" noRot="1" noChangeAspect="1"/>
          </p:cNvSpPr>
          <p:nvPr>
            <p:ph type="sldImg"/>
          </p:nvPr>
        </p:nvSpPr>
        <p:spPr bwMode="auto">
          <a:noFill/>
          <a:ln>
            <a:solidFill>
              <a:srgbClr val="000000"/>
            </a:solidFill>
            <a:miter lim="800000"/>
            <a:headEnd/>
            <a:tailEnd/>
          </a:ln>
        </p:spPr>
      </p:sp>
      <p:sp>
        <p:nvSpPr>
          <p:cNvPr id="3942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393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1BEEA1-EF51-4640-96A8-D319CE08760A}" type="slidenum">
              <a:rPr lang="en-US">
                <a:cs typeface="Arial" charset="0"/>
              </a:rPr>
              <a:pPr fontAlgn="base">
                <a:spcBef>
                  <a:spcPct val="0"/>
                </a:spcBef>
                <a:spcAft>
                  <a:spcPct val="0"/>
                </a:spcAft>
                <a:defRPr/>
              </a:pPr>
              <a:t>204</a:t>
            </a:fld>
            <a:endParaRPr lang="en-US">
              <a:cs typeface="Arial" charset="0"/>
            </a:endParaRPr>
          </a:p>
        </p:txBody>
      </p:sp>
    </p:spTree>
    <p:extLst>
      <p:ext uri="{BB962C8B-B14F-4D97-AF65-F5344CB8AC3E}">
        <p14:creationId xmlns:p14="http://schemas.microsoft.com/office/powerpoint/2010/main" val="120300565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p:cNvSpPr>
          <p:nvPr>
            <p:ph type="sldImg"/>
          </p:nvPr>
        </p:nvSpPr>
        <p:spPr bwMode="auto">
          <a:noFill/>
          <a:ln>
            <a:solidFill>
              <a:srgbClr val="000000"/>
            </a:solidFill>
            <a:miter lim="800000"/>
            <a:headEnd/>
            <a:tailEnd/>
          </a:ln>
        </p:spPr>
      </p:sp>
      <p:sp>
        <p:nvSpPr>
          <p:cNvPr id="39629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May 1, 2013</a:t>
            </a:r>
          </a:p>
          <a:p>
            <a:endParaRPr lang="en-US"/>
          </a:p>
        </p:txBody>
      </p:sp>
      <p:sp>
        <p:nvSpPr>
          <p:cNvPr id="4" name="Slide Number Placeholder 3"/>
          <p:cNvSpPr>
            <a:spLocks noGrp="1"/>
          </p:cNvSpPr>
          <p:nvPr>
            <p:ph type="sldNum" sz="quarter" idx="5"/>
          </p:nvPr>
        </p:nvSpPr>
        <p:spPr/>
        <p:txBody>
          <a:bodyPr/>
          <a:lstStyle/>
          <a:p>
            <a:pPr>
              <a:defRPr/>
            </a:pPr>
            <a:fld id="{1447884C-D3AE-4542-97D2-CA0563C11C51}" type="slidenum">
              <a:rPr lang="en-US" smtClean="0"/>
              <a:pPr>
                <a:defRPr/>
              </a:pPr>
              <a:t>205</a:t>
            </a:fld>
            <a:endParaRPr lang="en-US"/>
          </a:p>
        </p:txBody>
      </p:sp>
    </p:spTree>
    <p:extLst>
      <p:ext uri="{BB962C8B-B14F-4D97-AF65-F5344CB8AC3E}">
        <p14:creationId xmlns:p14="http://schemas.microsoft.com/office/powerpoint/2010/main" val="3259972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A1B2DD6B-9E1C-4F05-9A92-9C3FCE3C02E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32D14ABB-2462-47EF-B88D-2EF0C92E33A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24BEE84E-536D-4730-AE0E-3DE926AC8AC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0C3BE029-C6A3-43AC-A620-7BF8F5E9CE7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4/23/2013</a:t>
            </a:r>
          </a:p>
        </p:txBody>
      </p:sp>
      <p:sp>
        <p:nvSpPr>
          <p:cNvPr id="8"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9" name="Slide Number Placeholder 5"/>
          <p:cNvSpPr>
            <a:spLocks noGrp="1"/>
          </p:cNvSpPr>
          <p:nvPr>
            <p:ph type="sldNum" sz="quarter" idx="12"/>
          </p:nvPr>
        </p:nvSpPr>
        <p:spPr/>
        <p:txBody>
          <a:bodyPr/>
          <a:lstStyle>
            <a:lvl1pPr>
              <a:defRPr/>
            </a:lvl1pPr>
          </a:lstStyle>
          <a:p>
            <a:pPr>
              <a:defRPr/>
            </a:pPr>
            <a:fld id="{D00F0E34-47E9-46A3-B02D-15CA4979424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4/23/2013</a:t>
            </a:r>
          </a:p>
        </p:txBody>
      </p:sp>
      <p:sp>
        <p:nvSpPr>
          <p:cNvPr id="4"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5" name="Slide Number Placeholder 5"/>
          <p:cNvSpPr>
            <a:spLocks noGrp="1"/>
          </p:cNvSpPr>
          <p:nvPr>
            <p:ph type="sldNum" sz="quarter" idx="12"/>
          </p:nvPr>
        </p:nvSpPr>
        <p:spPr/>
        <p:txBody>
          <a:bodyPr/>
          <a:lstStyle>
            <a:lvl1pPr>
              <a:defRPr/>
            </a:lvl1pPr>
          </a:lstStyle>
          <a:p>
            <a:pPr>
              <a:defRPr/>
            </a:pPr>
            <a:fld id="{2A722269-3663-43FD-95A9-EA313BE4B4B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4/23/2013</a:t>
            </a:r>
          </a:p>
        </p:txBody>
      </p:sp>
      <p:sp>
        <p:nvSpPr>
          <p:cNvPr id="3"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4" name="Slide Number Placeholder 5"/>
          <p:cNvSpPr>
            <a:spLocks noGrp="1"/>
          </p:cNvSpPr>
          <p:nvPr>
            <p:ph type="sldNum" sz="quarter" idx="12"/>
          </p:nvPr>
        </p:nvSpPr>
        <p:spPr/>
        <p:txBody>
          <a:bodyPr/>
          <a:lstStyle>
            <a:lvl1pPr>
              <a:defRPr/>
            </a:lvl1pPr>
          </a:lstStyle>
          <a:p>
            <a:pPr>
              <a:defRPr/>
            </a:pPr>
            <a:fld id="{717CBC6A-2A8B-4BB7-94B8-F08A2EB4751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6FAD4377-02C4-4BAD-9FF4-5F043CE323F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942D34BA-4915-4461-81F5-A8DE6E62DBD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9627BB2B-9CAA-464A-957D-DFB21E3703C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D917CF99-3EF3-41F9-AAF7-D56ECC841AE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DAD7860F-569D-4794-B0E6-A4A3B2EFA32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D5B08BA1-BE2B-48AA-9080-E6014D1DA17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FE272130-EA24-4659-A17B-6D7C6AA1371C}"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4FBDEB39-FC72-46B8-9651-255676F27FD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4/23/2013</a:t>
            </a:r>
          </a:p>
        </p:txBody>
      </p:sp>
      <p:sp>
        <p:nvSpPr>
          <p:cNvPr id="8"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9" name="Slide Number Placeholder 5"/>
          <p:cNvSpPr>
            <a:spLocks noGrp="1"/>
          </p:cNvSpPr>
          <p:nvPr>
            <p:ph type="sldNum" sz="quarter" idx="12"/>
          </p:nvPr>
        </p:nvSpPr>
        <p:spPr/>
        <p:txBody>
          <a:bodyPr/>
          <a:lstStyle>
            <a:lvl1pPr>
              <a:defRPr/>
            </a:lvl1pPr>
          </a:lstStyle>
          <a:p>
            <a:pPr>
              <a:defRPr/>
            </a:pPr>
            <a:fld id="{62EF4C95-7C4A-4F1D-976D-E06AD8F57282}"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4/23/2013</a:t>
            </a:r>
          </a:p>
        </p:txBody>
      </p:sp>
      <p:sp>
        <p:nvSpPr>
          <p:cNvPr id="4"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5" name="Slide Number Placeholder 5"/>
          <p:cNvSpPr>
            <a:spLocks noGrp="1"/>
          </p:cNvSpPr>
          <p:nvPr>
            <p:ph type="sldNum" sz="quarter" idx="12"/>
          </p:nvPr>
        </p:nvSpPr>
        <p:spPr/>
        <p:txBody>
          <a:bodyPr/>
          <a:lstStyle>
            <a:lvl1pPr>
              <a:defRPr/>
            </a:lvl1pPr>
          </a:lstStyle>
          <a:p>
            <a:pPr>
              <a:defRPr/>
            </a:pPr>
            <a:fld id="{55E371BA-0343-425C-8EE3-0A927FDA8FF5}"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4/23/2013</a:t>
            </a:r>
          </a:p>
        </p:txBody>
      </p:sp>
      <p:sp>
        <p:nvSpPr>
          <p:cNvPr id="3"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4" name="Slide Number Placeholder 5"/>
          <p:cNvSpPr>
            <a:spLocks noGrp="1"/>
          </p:cNvSpPr>
          <p:nvPr>
            <p:ph type="sldNum" sz="quarter" idx="12"/>
          </p:nvPr>
        </p:nvSpPr>
        <p:spPr/>
        <p:txBody>
          <a:bodyPr/>
          <a:lstStyle>
            <a:lvl1pPr>
              <a:defRPr/>
            </a:lvl1pPr>
          </a:lstStyle>
          <a:p>
            <a:pPr>
              <a:defRPr/>
            </a:pPr>
            <a:fld id="{E170FAAD-1A72-44D5-9A31-8A0E7135D09E}"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0B6452B6-745B-4FEA-A5CC-8DB910D0D5C5}"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42C428FA-94E1-4667-BB24-CF8626F1ECDD}"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AE146346-6554-4388-B995-667DEDCCFB1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F3598C76-58BB-4DF2-BDDB-5B2DB110EE1B}"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C359D7F5-2055-4174-A039-3A44F9F6B81A}"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2EFD0DA8-BD80-48CD-ABA0-58CF30A1F3EB}"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DE125E58-5BAD-481E-A670-BF3FA7585EC3}"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7870ABCD-C6C3-40ED-96F4-9A5AED4F64B5}"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4/23/2013</a:t>
            </a:r>
          </a:p>
        </p:txBody>
      </p:sp>
      <p:sp>
        <p:nvSpPr>
          <p:cNvPr id="8"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9" name="Slide Number Placeholder 5"/>
          <p:cNvSpPr>
            <a:spLocks noGrp="1"/>
          </p:cNvSpPr>
          <p:nvPr>
            <p:ph type="sldNum" sz="quarter" idx="12"/>
          </p:nvPr>
        </p:nvSpPr>
        <p:spPr/>
        <p:txBody>
          <a:bodyPr/>
          <a:lstStyle>
            <a:lvl1pPr>
              <a:defRPr/>
            </a:lvl1pPr>
          </a:lstStyle>
          <a:p>
            <a:pPr>
              <a:defRPr/>
            </a:pPr>
            <a:fld id="{E03CFA01-24DD-45CA-B964-6B21FBBBC2FE}"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4/23/2013</a:t>
            </a:r>
          </a:p>
        </p:txBody>
      </p:sp>
      <p:sp>
        <p:nvSpPr>
          <p:cNvPr id="4"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5" name="Slide Number Placeholder 5"/>
          <p:cNvSpPr>
            <a:spLocks noGrp="1"/>
          </p:cNvSpPr>
          <p:nvPr>
            <p:ph type="sldNum" sz="quarter" idx="12"/>
          </p:nvPr>
        </p:nvSpPr>
        <p:spPr/>
        <p:txBody>
          <a:bodyPr/>
          <a:lstStyle>
            <a:lvl1pPr>
              <a:defRPr/>
            </a:lvl1pPr>
          </a:lstStyle>
          <a:p>
            <a:pPr>
              <a:defRPr/>
            </a:pPr>
            <a:fld id="{6FA1EC92-0855-45CE-BA4D-7A66199CB918}"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4/23/2013</a:t>
            </a:r>
          </a:p>
        </p:txBody>
      </p:sp>
      <p:sp>
        <p:nvSpPr>
          <p:cNvPr id="3"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4" name="Slide Number Placeholder 5"/>
          <p:cNvSpPr>
            <a:spLocks noGrp="1"/>
          </p:cNvSpPr>
          <p:nvPr>
            <p:ph type="sldNum" sz="quarter" idx="12"/>
          </p:nvPr>
        </p:nvSpPr>
        <p:spPr/>
        <p:txBody>
          <a:bodyPr/>
          <a:lstStyle>
            <a:lvl1pPr>
              <a:defRPr/>
            </a:lvl1pPr>
          </a:lstStyle>
          <a:p>
            <a:pPr>
              <a:defRPr/>
            </a:pPr>
            <a:fld id="{7B458C55-4963-4A53-805E-E8079D07079B}"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91B8EEEE-6DBD-4758-87CF-2B10F5A425C8}"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B05E0894-CE69-4CFE-8629-573124D38EC3}"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38E30A63-829E-4033-9E83-A89E1666FFD3}"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52AEC1CC-67CE-444E-B353-463AA6858CCE}"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343C5ABE-EB70-45CF-BC2C-4BFB6FE59BB3}"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D95F9749-AC18-4ECD-9FC2-FB00296B69B3}"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C5629682-D7BA-40B7-9631-8B5EB2A169C5}"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E4E3E88F-BADC-42B5-89A9-694D03162760}"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4/23/2013</a:t>
            </a:r>
          </a:p>
        </p:txBody>
      </p:sp>
      <p:sp>
        <p:nvSpPr>
          <p:cNvPr id="8"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9" name="Slide Number Placeholder 5"/>
          <p:cNvSpPr>
            <a:spLocks noGrp="1"/>
          </p:cNvSpPr>
          <p:nvPr>
            <p:ph type="sldNum" sz="quarter" idx="12"/>
          </p:nvPr>
        </p:nvSpPr>
        <p:spPr/>
        <p:txBody>
          <a:bodyPr/>
          <a:lstStyle>
            <a:lvl1pPr>
              <a:defRPr/>
            </a:lvl1pPr>
          </a:lstStyle>
          <a:p>
            <a:pPr>
              <a:defRPr/>
            </a:pPr>
            <a:fld id="{4B63FE9F-5932-4172-A931-041156100C15}"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4/23/2013</a:t>
            </a:r>
          </a:p>
        </p:txBody>
      </p:sp>
      <p:sp>
        <p:nvSpPr>
          <p:cNvPr id="4"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5" name="Slide Number Placeholder 5"/>
          <p:cNvSpPr>
            <a:spLocks noGrp="1"/>
          </p:cNvSpPr>
          <p:nvPr>
            <p:ph type="sldNum" sz="quarter" idx="12"/>
          </p:nvPr>
        </p:nvSpPr>
        <p:spPr/>
        <p:txBody>
          <a:bodyPr/>
          <a:lstStyle>
            <a:lvl1pPr>
              <a:defRPr/>
            </a:lvl1pPr>
          </a:lstStyle>
          <a:p>
            <a:pPr>
              <a:defRPr/>
            </a:pPr>
            <a:fld id="{0485436E-5A73-41C6-8F04-88467EB85056}"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4/23/2013</a:t>
            </a:r>
          </a:p>
        </p:txBody>
      </p:sp>
      <p:sp>
        <p:nvSpPr>
          <p:cNvPr id="3"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4" name="Slide Number Placeholder 5"/>
          <p:cNvSpPr>
            <a:spLocks noGrp="1"/>
          </p:cNvSpPr>
          <p:nvPr>
            <p:ph type="sldNum" sz="quarter" idx="12"/>
          </p:nvPr>
        </p:nvSpPr>
        <p:spPr/>
        <p:txBody>
          <a:bodyPr/>
          <a:lstStyle>
            <a:lvl1pPr>
              <a:defRPr/>
            </a:lvl1pPr>
          </a:lstStyle>
          <a:p>
            <a:pPr>
              <a:defRPr/>
            </a:pPr>
            <a:fld id="{8626E056-A529-4E39-BC51-FF9201971540}"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16CCBC38-343B-4CC9-B1A4-0987543A3CD8}"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D522BB03-C982-4B9F-9024-428421F65371}"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0DFD2FDA-1A41-4606-ADAC-4C625C129E73}"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D789421F-2771-4DA5-91E1-DF98C528A36B}"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EE5D63EA-7A9F-4003-92BC-921F80282305}"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65AF5865-BDAB-4D97-B0D2-D538D71D89A1}"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F43A15E8-F8FB-4203-B88B-B9E1749799AF}"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398E6484-E29E-41BA-B0D7-CEF469971D7B}"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4/23/2013</a:t>
            </a:r>
          </a:p>
        </p:txBody>
      </p:sp>
      <p:sp>
        <p:nvSpPr>
          <p:cNvPr id="8"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9" name="Slide Number Placeholder 5"/>
          <p:cNvSpPr>
            <a:spLocks noGrp="1"/>
          </p:cNvSpPr>
          <p:nvPr>
            <p:ph type="sldNum" sz="quarter" idx="12"/>
          </p:nvPr>
        </p:nvSpPr>
        <p:spPr/>
        <p:txBody>
          <a:bodyPr/>
          <a:lstStyle>
            <a:lvl1pPr>
              <a:defRPr/>
            </a:lvl1pPr>
          </a:lstStyle>
          <a:p>
            <a:pPr>
              <a:defRPr/>
            </a:pPr>
            <a:fld id="{3CA36A7C-E3B8-4F4E-AAE2-95421D4C9BD9}"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4/23/2013</a:t>
            </a:r>
          </a:p>
        </p:txBody>
      </p:sp>
      <p:sp>
        <p:nvSpPr>
          <p:cNvPr id="4"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5" name="Slide Number Placeholder 5"/>
          <p:cNvSpPr>
            <a:spLocks noGrp="1"/>
          </p:cNvSpPr>
          <p:nvPr>
            <p:ph type="sldNum" sz="quarter" idx="12"/>
          </p:nvPr>
        </p:nvSpPr>
        <p:spPr/>
        <p:txBody>
          <a:bodyPr/>
          <a:lstStyle>
            <a:lvl1pPr>
              <a:defRPr/>
            </a:lvl1pPr>
          </a:lstStyle>
          <a:p>
            <a:pPr>
              <a:defRPr/>
            </a:pPr>
            <a:fld id="{DAFCC2A8-ED47-45F2-A47D-744E7EB2134E}"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4/23/2013</a:t>
            </a:r>
          </a:p>
        </p:txBody>
      </p:sp>
      <p:sp>
        <p:nvSpPr>
          <p:cNvPr id="3"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4" name="Slide Number Placeholder 5"/>
          <p:cNvSpPr>
            <a:spLocks noGrp="1"/>
          </p:cNvSpPr>
          <p:nvPr>
            <p:ph type="sldNum" sz="quarter" idx="12"/>
          </p:nvPr>
        </p:nvSpPr>
        <p:spPr/>
        <p:txBody>
          <a:bodyPr/>
          <a:lstStyle>
            <a:lvl1pPr>
              <a:defRPr/>
            </a:lvl1pPr>
          </a:lstStyle>
          <a:p>
            <a:pPr>
              <a:defRPr/>
            </a:pPr>
            <a:fld id="{33E72C45-2F35-4672-91FF-CF8674F038E5}"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C73AFBA9-F4F5-426F-8E96-0E6DBE08F910}"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4/23/2013</a:t>
            </a:r>
          </a:p>
        </p:txBody>
      </p:sp>
      <p:sp>
        <p:nvSpPr>
          <p:cNvPr id="6"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7" name="Slide Number Placeholder 5"/>
          <p:cNvSpPr>
            <a:spLocks noGrp="1"/>
          </p:cNvSpPr>
          <p:nvPr>
            <p:ph type="sldNum" sz="quarter" idx="12"/>
          </p:nvPr>
        </p:nvSpPr>
        <p:spPr/>
        <p:txBody>
          <a:bodyPr/>
          <a:lstStyle>
            <a:lvl1pPr>
              <a:defRPr/>
            </a:lvl1pPr>
          </a:lstStyle>
          <a:p>
            <a:pPr>
              <a:defRPr/>
            </a:pPr>
            <a:fld id="{888A25EC-EB7D-4CBE-8F9F-DBD22E455FE3}"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363B83A6-D50A-4942-AD4A-CC285837C63D}"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4/23/2013</a:t>
            </a:r>
          </a:p>
        </p:txBody>
      </p:sp>
      <p:sp>
        <p:nvSpPr>
          <p:cNvPr id="5" name="Footer Placeholder 4"/>
          <p:cNvSpPr>
            <a:spLocks noGrp="1"/>
          </p:cNvSpPr>
          <p:nvPr>
            <p:ph type="ftr" sz="quarter" idx="11"/>
          </p:nvPr>
        </p:nvSpPr>
        <p:spPr/>
        <p:txBody>
          <a:bodyPr/>
          <a:lstStyle>
            <a:lvl1pPr>
              <a:defRPr/>
            </a:lvl1pPr>
          </a:lstStyle>
          <a:p>
            <a:pPr>
              <a:defRPr/>
            </a:pPr>
            <a:r>
              <a:rPr lang="en-US"/>
              <a:t>Module 6. Works and Expressions</a:t>
            </a:r>
          </a:p>
        </p:txBody>
      </p:sp>
      <p:sp>
        <p:nvSpPr>
          <p:cNvPr id="6" name="Slide Number Placeholder 5"/>
          <p:cNvSpPr>
            <a:spLocks noGrp="1"/>
          </p:cNvSpPr>
          <p:nvPr>
            <p:ph type="sldNum" sz="quarter" idx="12"/>
          </p:nvPr>
        </p:nvSpPr>
        <p:spPr/>
        <p:txBody>
          <a:bodyPr/>
          <a:lstStyle>
            <a:lvl1pPr>
              <a:defRPr/>
            </a:lvl1pPr>
          </a:lstStyle>
          <a:p>
            <a:pPr>
              <a:defRPr/>
            </a:pPr>
            <a:fld id="{57E38CBA-B54D-4638-AEA0-E915E1AD3AA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en-US"/>
              <a:t>4/23/2013</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Module 6. Works and Expressions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8C8C9B4-8240-4E95-901F-7C58D282FCE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7" r:id="rId1"/>
    <p:sldLayoutId id="2147483706" r:id="rId2"/>
    <p:sldLayoutId id="2147483705" r:id="rId3"/>
    <p:sldLayoutId id="2147483704" r:id="rId4"/>
    <p:sldLayoutId id="2147483703" r:id="rId5"/>
    <p:sldLayoutId id="2147483702" r:id="rId6"/>
    <p:sldLayoutId id="2147483701" r:id="rId7"/>
    <p:sldLayoutId id="2147483700" r:id="rId8"/>
    <p:sldLayoutId id="2147483699" r:id="rId9"/>
    <p:sldLayoutId id="2147483698" r:id="rId10"/>
    <p:sldLayoutId id="2147483697"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r>
              <a:rPr lang="en-US"/>
              <a:t>4/23/2013</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r>
              <a:rPr lang="en-US"/>
              <a:t>Module 6. Works and Expressions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57714EB6-0E8B-4667-95C4-6A205D7C8AB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7" r:id="rId2"/>
    <p:sldLayoutId id="2147483716" r:id="rId3"/>
    <p:sldLayoutId id="2147483715" r:id="rId4"/>
    <p:sldLayoutId id="2147483714" r:id="rId5"/>
    <p:sldLayoutId id="2147483713" r:id="rId6"/>
    <p:sldLayoutId id="2147483712" r:id="rId7"/>
    <p:sldLayoutId id="2147483711" r:id="rId8"/>
    <p:sldLayoutId id="2147483710" r:id="rId9"/>
    <p:sldLayoutId id="2147483709" r:id="rId10"/>
    <p:sldLayoutId id="2147483708"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6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r>
              <a:rPr lang="en-US"/>
              <a:t>4/23/2013</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r>
              <a:rPr lang="en-US"/>
              <a:t>Module 6. Works and Expressions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5E82956F-ABDD-4273-91D5-747FEBB152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9" r:id="rId1"/>
    <p:sldLayoutId id="2147483728" r:id="rId2"/>
    <p:sldLayoutId id="2147483727" r:id="rId3"/>
    <p:sldLayoutId id="2147483726" r:id="rId4"/>
    <p:sldLayoutId id="2147483725" r:id="rId5"/>
    <p:sldLayoutId id="2147483724" r:id="rId6"/>
    <p:sldLayoutId id="2147483723" r:id="rId7"/>
    <p:sldLayoutId id="2147483722" r:id="rId8"/>
    <p:sldLayoutId id="2147483721" r:id="rId9"/>
    <p:sldLayoutId id="2147483720" r:id="rId10"/>
    <p:sldLayoutId id="214748371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r>
              <a:rPr lang="en-US"/>
              <a:t>4/23/2013</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r>
              <a:rPr lang="en-US"/>
              <a:t>Module 6. Works and Expressions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B8802CFE-23F6-4988-860A-586F1FD0AF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0" r:id="rId1"/>
    <p:sldLayoutId id="2147483739" r:id="rId2"/>
    <p:sldLayoutId id="2147483738" r:id="rId3"/>
    <p:sldLayoutId id="2147483737" r:id="rId4"/>
    <p:sldLayoutId id="2147483736" r:id="rId5"/>
    <p:sldLayoutId id="2147483735" r:id="rId6"/>
    <p:sldLayoutId id="2147483734" r:id="rId7"/>
    <p:sldLayoutId id="2147483733" r:id="rId8"/>
    <p:sldLayoutId id="2147483732" r:id="rId9"/>
    <p:sldLayoutId id="2147483731" r:id="rId10"/>
    <p:sldLayoutId id="2147483730"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17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017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r>
              <a:rPr lang="en-US"/>
              <a:t>4/23/2013</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r>
              <a:rPr lang="en-US"/>
              <a:t>Module 6. Works and Expressions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E23EFAD7-01BA-444B-A605-044460E063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50" r:id="rId2"/>
    <p:sldLayoutId id="2147483749" r:id="rId3"/>
    <p:sldLayoutId id="2147483748" r:id="rId4"/>
    <p:sldLayoutId id="2147483747" r:id="rId5"/>
    <p:sldLayoutId id="2147483746" r:id="rId6"/>
    <p:sldLayoutId id="2147483745" r:id="rId7"/>
    <p:sldLayoutId id="2147483744" r:id="rId8"/>
    <p:sldLayoutId id="2147483743" r:id="rId9"/>
    <p:sldLayoutId id="2147483742" r:id="rId10"/>
    <p:sldLayoutId id="2147483741"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loc.gov/aba/pcc/naco/documents/PCC-Policy-Partial-Compilations-Works-One-Agent.pdf"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www.loc.gov/standards/valuelist/lcdgt.html" TargetMode="Externa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www.loc.gov/standards/sourcelist/subject.html"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hyperlink" Target="http://www.loc.gov/aba/publications/FreeLCDGT/freelcdgt.html"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hyperlink" Target="https://www.loc.gov/standards/valuelist/rdacontent.html" TargetMode="External"/><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9.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7.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4.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35.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4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7.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g"/></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0.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2.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0.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7.png"/></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8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62000" y="2492375"/>
            <a:ext cx="7772400" cy="1470025"/>
          </a:xfrm>
        </p:spPr>
        <p:txBody>
          <a:bodyPr/>
          <a:lstStyle/>
          <a:p>
            <a:pPr eaLnBrk="1" hangingPunct="1"/>
            <a:r>
              <a:rPr lang="en-US" dirty="0"/>
              <a:t>Describing Works and Expressions</a:t>
            </a:r>
          </a:p>
        </p:txBody>
      </p:sp>
      <p:pic>
        <p:nvPicPr>
          <p:cNvPr id="14339" name="Picture 7"/>
          <p:cNvPicPr>
            <a:picLocks noChangeAspect="1" noChangeArrowheads="1"/>
          </p:cNvPicPr>
          <p:nvPr/>
        </p:nvPicPr>
        <p:blipFill>
          <a:blip r:embed="rId3"/>
          <a:srcRect/>
          <a:stretch>
            <a:fillRect/>
          </a:stretch>
        </p:blipFill>
        <p:spPr bwMode="auto">
          <a:xfrm>
            <a:off x="285750" y="228600"/>
            <a:ext cx="8858250" cy="2057400"/>
          </a:xfrm>
          <a:prstGeom prst="rect">
            <a:avLst/>
          </a:prstGeom>
          <a:noFill/>
          <a:ln w="9525">
            <a:noFill/>
            <a:miter lim="800000"/>
            <a:headEnd/>
            <a:tailEnd/>
          </a:ln>
        </p:spPr>
      </p:pic>
      <p:sp>
        <p:nvSpPr>
          <p:cNvPr id="6" name="Text Box 4"/>
          <p:cNvSpPr txBox="1">
            <a:spLocks noGrp="1" noChangeArrowheads="1"/>
          </p:cNvSpPr>
          <p:nvPr>
            <p:ph type="subTitle" idx="1"/>
          </p:nvPr>
        </p:nvSpPr>
        <p:spPr bwMode="auto">
          <a:xfrm>
            <a:off x="1371600" y="4520625"/>
            <a:ext cx="6400800" cy="584775"/>
          </a:xfrm>
          <a:prstGeom prst="rect">
            <a:avLst/>
          </a:prstGeom>
          <a:noFill/>
          <a:ln w="9525" algn="ctr">
            <a:noFill/>
            <a:miter lim="800000"/>
            <a:headEnd/>
            <a:tailEnd/>
          </a:ln>
        </p:spPr>
        <p:txBody>
          <a:bodyPr>
            <a:spAutoFit/>
          </a:bodyPr>
          <a:lstStyle/>
          <a:p>
            <a:pPr algn="ctr"/>
            <a:r>
              <a:rPr lang="en-US" altLang="en-US" sz="3200" dirty="0">
                <a:solidFill>
                  <a:srgbClr val="898989"/>
                </a:solidFill>
              </a:rPr>
              <a:t>Module 6</a:t>
            </a:r>
          </a:p>
        </p:txBody>
      </p:sp>
    </p:spTree>
    <p:extLst>
      <p:ext uri="{BB962C8B-B14F-4D97-AF65-F5344CB8AC3E}">
        <p14:creationId xmlns:p14="http://schemas.microsoft.com/office/powerpoint/2010/main" val="1364441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358"/>
          <p:cNvSpPr>
            <a:spLocks noGrp="1"/>
          </p:cNvSpPr>
          <p:nvPr>
            <p:ph type="title"/>
          </p:nvPr>
        </p:nvSpPr>
        <p:spPr/>
        <p:txBody>
          <a:bodyPr/>
          <a:lstStyle/>
          <a:p>
            <a:pPr eaLnBrk="1" hangingPunct="1"/>
            <a:r>
              <a:rPr lang="en-US"/>
              <a:t>Pertinent Instructions</a:t>
            </a:r>
          </a:p>
        </p:txBody>
      </p:sp>
      <p:sp>
        <p:nvSpPr>
          <p:cNvPr id="65538" name="Content Placeholder 360"/>
          <p:cNvSpPr>
            <a:spLocks noGrp="1"/>
          </p:cNvSpPr>
          <p:nvPr>
            <p:ph sz="half" idx="2"/>
          </p:nvPr>
        </p:nvSpPr>
        <p:spPr/>
        <p:txBody>
          <a:bodyPr/>
          <a:lstStyle/>
          <a:p>
            <a:pPr eaLnBrk="1" hangingPunct="1"/>
            <a:r>
              <a:rPr lang="en-US" dirty="0"/>
              <a:t>RDA Chapters 5 and 6</a:t>
            </a:r>
          </a:p>
          <a:p>
            <a:pPr eaLnBrk="1" hangingPunct="1"/>
            <a:r>
              <a:rPr lang="en-US" dirty="0"/>
              <a:t>Other RDA chapters when constructing access points that include a personal, corporate, or family name as a creator (chapters 8-11)</a:t>
            </a:r>
          </a:p>
          <a:p>
            <a:pPr eaLnBrk="1" hangingPunct="1"/>
            <a:endParaRPr lang="en-US"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E0515D84-1E0B-4F10-AE24-6C3E63BCD8EA}" type="slidenum">
              <a:rPr lang="en-US"/>
              <a:pPr>
                <a:defRPr/>
              </a:pPr>
              <a:t>2</a:t>
            </a:fld>
            <a:endParaRPr lang="en-US"/>
          </a:p>
        </p:txBody>
      </p:sp>
      <p:pic>
        <p:nvPicPr>
          <p:cNvPr id="11" name="Content Placeholder 10"/>
          <p:cNvPicPr>
            <a:picLocks noGrp="1" noChangeAspect="1"/>
          </p:cNvPicPr>
          <p:nvPr>
            <p:ph sz="half" idx="1"/>
          </p:nvPr>
        </p:nvPicPr>
        <p:blipFill rotWithShape="1">
          <a:blip r:embed="rId3"/>
          <a:srcRect t="8997" r="82839" b="34919"/>
          <a:stretch/>
        </p:blipFill>
        <p:spPr>
          <a:xfrm>
            <a:off x="1011878" y="1295400"/>
            <a:ext cx="2950522" cy="5172867"/>
          </a:xfrm>
          <a:prstGeom prst="rect">
            <a:avLst/>
          </a:prstGeom>
          <a:ln>
            <a:solidFill>
              <a:schemeClr val="tx1"/>
            </a:solidFill>
          </a:ln>
        </p:spPr>
      </p:pic>
      <p:sp>
        <p:nvSpPr>
          <p:cNvPr id="5" name="Oval 4"/>
          <p:cNvSpPr/>
          <p:nvPr/>
        </p:nvSpPr>
        <p:spPr>
          <a:xfrm>
            <a:off x="1120858" y="3733800"/>
            <a:ext cx="2732561" cy="1066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a:t>Scope</a:t>
            </a:r>
          </a:p>
        </p:txBody>
      </p:sp>
      <p:sp>
        <p:nvSpPr>
          <p:cNvPr id="67586" name="Content Placeholder 2"/>
          <p:cNvSpPr>
            <a:spLocks noGrp="1"/>
          </p:cNvSpPr>
          <p:nvPr>
            <p:ph idx="1"/>
          </p:nvPr>
        </p:nvSpPr>
        <p:spPr/>
        <p:txBody>
          <a:bodyPr/>
          <a:lstStyle/>
          <a:p>
            <a:pPr eaLnBrk="1" hangingPunct="1"/>
            <a:r>
              <a:rPr lang="en-US"/>
              <a:t>The purpose of this module is to learn how to describe works and expressions</a:t>
            </a:r>
          </a:p>
          <a:p>
            <a:pPr eaLnBrk="1" hangingPunct="1"/>
            <a:r>
              <a:rPr lang="en-US"/>
              <a:t>This workshop does not cover</a:t>
            </a:r>
          </a:p>
          <a:p>
            <a:pPr lvl="1" eaLnBrk="1" hangingPunct="1"/>
            <a:r>
              <a:rPr lang="en-US"/>
              <a:t>Music</a:t>
            </a:r>
          </a:p>
          <a:p>
            <a:pPr lvl="1" eaLnBrk="1" hangingPunct="1"/>
            <a:r>
              <a:rPr lang="en-US"/>
              <a:t>Legal works</a:t>
            </a:r>
          </a:p>
          <a:p>
            <a:pPr lvl="1" eaLnBrk="1" hangingPunct="1"/>
            <a:r>
              <a:rPr lang="en-US"/>
              <a:t>Series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3636BC8-C198-46E1-BEAA-12D060551BD6}" type="slidenum">
              <a:rPr lang="en-US"/>
              <a:pPr>
                <a:defRPr/>
              </a:pPr>
              <a:t>3</a:t>
            </a:fld>
            <a:endParaRPr lang="en-US"/>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a:t>Definitions (RDA 5.1.2)</a:t>
            </a:r>
          </a:p>
        </p:txBody>
      </p:sp>
      <p:sp>
        <p:nvSpPr>
          <p:cNvPr id="69634" name="Content Placeholder 2"/>
          <p:cNvSpPr>
            <a:spLocks noGrp="1"/>
          </p:cNvSpPr>
          <p:nvPr>
            <p:ph idx="1"/>
          </p:nvPr>
        </p:nvSpPr>
        <p:spPr/>
        <p:txBody>
          <a:bodyPr/>
          <a:lstStyle/>
          <a:p>
            <a:pPr eaLnBrk="1" hangingPunct="1"/>
            <a:r>
              <a:rPr lang="en-US" b="1" dirty="0"/>
              <a:t>Work</a:t>
            </a:r>
            <a:r>
              <a:rPr lang="en-US" dirty="0"/>
              <a:t> = a distinct intellectual or artistic creation, that is, the intellectual or artistic content. </a:t>
            </a:r>
          </a:p>
          <a:p>
            <a:pPr eaLnBrk="1" hangingPunct="1"/>
            <a:r>
              <a:rPr lang="en-US" b="1" dirty="0"/>
              <a:t>Expression</a:t>
            </a:r>
            <a:r>
              <a:rPr lang="en-US" dirty="0"/>
              <a:t> = the intellectual or artistic realization of a work in the form of alpha-numeric, musical or choreographic notation, sound, image, object, movement, etc., or any combination of such forms. </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5802515-7B22-41D2-B861-BCBFABAD797D}" type="slidenum">
              <a:rPr lang="en-US"/>
              <a:pPr>
                <a:defRPr/>
              </a:pPr>
              <a:t>4</a:t>
            </a:fld>
            <a:endParaRPr lang="en-US"/>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a:t>Definitions (RDA 5.1.2)</a:t>
            </a:r>
          </a:p>
        </p:txBody>
      </p:sp>
      <p:sp>
        <p:nvSpPr>
          <p:cNvPr id="71682" name="Content Placeholder 2"/>
          <p:cNvSpPr>
            <a:spLocks noGrp="1"/>
          </p:cNvSpPr>
          <p:nvPr>
            <p:ph idx="1"/>
          </p:nvPr>
        </p:nvSpPr>
        <p:spPr/>
        <p:txBody>
          <a:bodyPr/>
          <a:lstStyle/>
          <a:p>
            <a:pPr eaLnBrk="1" hangingPunct="1"/>
            <a:r>
              <a:rPr lang="en-US" sz="2800"/>
              <a:t>The terms </a:t>
            </a:r>
            <a:r>
              <a:rPr lang="en-US" sz="2800" b="1"/>
              <a:t>work</a:t>
            </a:r>
            <a:r>
              <a:rPr lang="en-US" sz="2800"/>
              <a:t> and </a:t>
            </a:r>
            <a:r>
              <a:rPr lang="en-US" sz="2800" b="1"/>
              <a:t>expression</a:t>
            </a:r>
            <a:r>
              <a:rPr lang="en-US" sz="2800"/>
              <a:t> can refer to individual entities, aggregates, or components of these entities (e.g., the term work can refer to an individual work, an aggregate work, or a component of a work)</a:t>
            </a:r>
          </a:p>
          <a:p>
            <a:pPr eaLnBrk="1" hangingPunct="1"/>
            <a:r>
              <a:rPr lang="en-US" sz="2800"/>
              <a:t>So throughout this presentation “work” and “expression” can refer to collections and parts, as well as individual works or expressions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EE220235-2F0F-47D4-BFC1-E70016867F8A}" type="slidenum">
              <a:rPr lang="en-US"/>
              <a:pPr>
                <a:defRPr/>
              </a:pPr>
              <a:t>5</a:t>
            </a:fld>
            <a:endParaRPr lang="en-US"/>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a:t>Work and Expressions</a:t>
            </a:r>
          </a:p>
        </p:txBody>
      </p:sp>
      <p:pic>
        <p:nvPicPr>
          <p:cNvPr id="73730" name="Picture 2"/>
          <p:cNvPicPr>
            <a:picLocks noChangeAspect="1" noChangeArrowheads="1"/>
          </p:cNvPicPr>
          <p:nvPr/>
        </p:nvPicPr>
        <p:blipFill>
          <a:blip r:embed="rId3"/>
          <a:srcRect/>
          <a:stretch>
            <a:fillRect/>
          </a:stretch>
        </p:blipFill>
        <p:spPr bwMode="auto">
          <a:xfrm>
            <a:off x="1066800" y="1143000"/>
            <a:ext cx="2906713" cy="5257800"/>
          </a:xfrm>
          <a:prstGeom prst="rect">
            <a:avLst/>
          </a:prstGeom>
          <a:noFill/>
          <a:ln w="9525">
            <a:solidFill>
              <a:schemeClr val="tx1"/>
            </a:solidFill>
            <a:miter lim="800000"/>
            <a:headEnd/>
            <a:tailEnd/>
          </a:ln>
        </p:spPr>
      </p:pic>
      <p:pic>
        <p:nvPicPr>
          <p:cNvPr id="73731" name="Picture 2"/>
          <p:cNvPicPr>
            <a:picLocks noGrp="1" noChangeAspect="1" noChangeArrowheads="1"/>
          </p:cNvPicPr>
          <p:nvPr>
            <p:ph idx="1"/>
          </p:nvPr>
        </p:nvPicPr>
        <p:blipFill>
          <a:blip r:embed="rId4"/>
          <a:srcRect/>
          <a:stretch>
            <a:fillRect/>
          </a:stretch>
        </p:blipFill>
        <p:spPr>
          <a:xfrm>
            <a:off x="4876800" y="1143000"/>
            <a:ext cx="3128963" cy="5257800"/>
          </a:xfrm>
          <a:ln>
            <a:solidFill>
              <a:schemeClr val="tx1"/>
            </a:solidFill>
          </a:ln>
        </p:spPr>
      </p:pic>
      <p:sp>
        <p:nvSpPr>
          <p:cNvPr id="7" name="Footer Placeholder 6"/>
          <p:cNvSpPr>
            <a:spLocks noGrp="1"/>
          </p:cNvSpPr>
          <p:nvPr>
            <p:ph type="ftr" sz="quarter" idx="11"/>
          </p:nvPr>
        </p:nvSpPr>
        <p:spPr/>
        <p:txBody>
          <a:bodyPr/>
          <a:lstStyle/>
          <a:p>
            <a:pPr>
              <a:defRPr/>
            </a:pPr>
            <a:r>
              <a:rPr lang="en-US"/>
              <a:t>Module 6. Works and Expressions</a:t>
            </a:r>
          </a:p>
        </p:txBody>
      </p:sp>
      <p:sp>
        <p:nvSpPr>
          <p:cNvPr id="8" name="Slide Number Placeholder 7"/>
          <p:cNvSpPr>
            <a:spLocks noGrp="1"/>
          </p:cNvSpPr>
          <p:nvPr>
            <p:ph type="sldNum" sz="quarter" idx="12"/>
          </p:nvPr>
        </p:nvSpPr>
        <p:spPr/>
        <p:txBody>
          <a:bodyPr/>
          <a:lstStyle/>
          <a:p>
            <a:pPr>
              <a:defRPr/>
            </a:pPr>
            <a:fld id="{C3876CC2-6100-4589-8887-D4E38180CC99}" type="slidenum">
              <a:rPr lang="en-US"/>
              <a:pPr>
                <a:defRPr/>
              </a:pPr>
              <a:t>6</a:t>
            </a:fld>
            <a:endParaRPr lang="en-US"/>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381000"/>
            <a:ext cx="8229600" cy="1143000"/>
          </a:xfrm>
          <a:prstGeom prst="rect">
            <a:avLst/>
          </a:prstGeom>
        </p:spPr>
        <p:txBody>
          <a:bodyPr/>
          <a:lstStyle/>
          <a:p>
            <a:pPr algn="ctr" fontAlgn="auto">
              <a:spcBef>
                <a:spcPts val="0"/>
              </a:spcBef>
              <a:spcAft>
                <a:spcPts val="0"/>
              </a:spcAft>
              <a:defRPr/>
            </a:pPr>
            <a:r>
              <a:rPr lang="en-US" sz="4400">
                <a:latin typeface="+mn-lt"/>
                <a:cs typeface="+mn-cs"/>
              </a:rPr>
              <a:t>Works and Expressions</a:t>
            </a:r>
            <a:endParaRPr lang="en-US" sz="4400" dirty="0">
              <a:latin typeface="+mj-lt"/>
              <a:ea typeface="+mj-ea"/>
              <a:cs typeface="+mj-cs"/>
            </a:endParaRPr>
          </a:p>
        </p:txBody>
      </p:sp>
      <p:sp>
        <p:nvSpPr>
          <p:cNvPr id="5" name="TextBox 4"/>
          <p:cNvSpPr txBox="1"/>
          <p:nvPr/>
        </p:nvSpPr>
        <p:spPr>
          <a:xfrm>
            <a:off x="762000" y="1716088"/>
            <a:ext cx="2743200" cy="369887"/>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a:latin typeface="+mn-lt"/>
                <a:cs typeface="+mn-cs"/>
              </a:rPr>
              <a:t>Work: </a:t>
            </a:r>
            <a:r>
              <a:rPr lang="en-US" i="1">
                <a:latin typeface="+mn-lt"/>
                <a:cs typeface="+mn-cs"/>
              </a:rPr>
              <a:t>Piedra de sol</a:t>
            </a:r>
            <a:endParaRPr lang="en-US" dirty="0">
              <a:latin typeface="+mn-lt"/>
              <a:cs typeface="+mn-cs"/>
            </a:endParaRPr>
          </a:p>
        </p:txBody>
      </p:sp>
      <p:sp>
        <p:nvSpPr>
          <p:cNvPr id="6" name="TextBox 5"/>
          <p:cNvSpPr txBox="1"/>
          <p:nvPr/>
        </p:nvSpPr>
        <p:spPr>
          <a:xfrm>
            <a:off x="6019800" y="5497513"/>
            <a:ext cx="2743200" cy="369887"/>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a:latin typeface="+mn-lt"/>
                <a:cs typeface="+mn-cs"/>
              </a:rPr>
              <a:t>Person: </a:t>
            </a:r>
            <a:r>
              <a:rPr lang="en-US" i="1">
                <a:latin typeface="+mn-lt"/>
                <a:cs typeface="+mn-cs"/>
              </a:rPr>
              <a:t>Muriel Rukeyser</a:t>
            </a:r>
            <a:endParaRPr lang="en-US" i="1" dirty="0">
              <a:latin typeface="+mn-lt"/>
              <a:cs typeface="+mn-cs"/>
            </a:endParaRPr>
          </a:p>
        </p:txBody>
      </p:sp>
      <p:sp>
        <p:nvSpPr>
          <p:cNvPr id="8" name="TextBox 7"/>
          <p:cNvSpPr txBox="1"/>
          <p:nvPr/>
        </p:nvSpPr>
        <p:spPr>
          <a:xfrm>
            <a:off x="6019800" y="1752600"/>
            <a:ext cx="2743200" cy="369888"/>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a:latin typeface="+mn-lt"/>
                <a:cs typeface="+mn-cs"/>
              </a:rPr>
              <a:t>Person: </a:t>
            </a:r>
            <a:r>
              <a:rPr lang="en-US" i="1">
                <a:latin typeface="+mn-lt"/>
                <a:cs typeface="+mn-cs"/>
              </a:rPr>
              <a:t>Octavio Paz</a:t>
            </a:r>
            <a:endParaRPr lang="en-US" dirty="0">
              <a:latin typeface="+mn-lt"/>
              <a:cs typeface="+mn-cs"/>
            </a:endParaRPr>
          </a:p>
        </p:txBody>
      </p:sp>
      <p:sp>
        <p:nvSpPr>
          <p:cNvPr id="9" name="TextBox 8"/>
          <p:cNvSpPr txBox="1"/>
          <p:nvPr/>
        </p:nvSpPr>
        <p:spPr>
          <a:xfrm>
            <a:off x="5330825" y="3833813"/>
            <a:ext cx="2743200" cy="368300"/>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a:latin typeface="+mn-lt"/>
                <a:cs typeface="+mn-cs"/>
              </a:rPr>
              <a:t>Expression: </a:t>
            </a:r>
            <a:r>
              <a:rPr lang="en-US" i="1">
                <a:latin typeface="+mn-lt"/>
                <a:cs typeface="+mn-cs"/>
              </a:rPr>
              <a:t>English</a:t>
            </a:r>
          </a:p>
        </p:txBody>
      </p:sp>
      <p:sp>
        <p:nvSpPr>
          <p:cNvPr id="10" name="TextBox 9"/>
          <p:cNvSpPr txBox="1"/>
          <p:nvPr/>
        </p:nvSpPr>
        <p:spPr>
          <a:xfrm>
            <a:off x="1066800" y="4306888"/>
            <a:ext cx="2743200" cy="369887"/>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a:latin typeface="+mn-lt"/>
                <a:cs typeface="+mn-cs"/>
              </a:rPr>
              <a:t>Expression: </a:t>
            </a:r>
            <a:r>
              <a:rPr lang="en-US" i="1">
                <a:latin typeface="+mn-lt"/>
                <a:cs typeface="+mn-cs"/>
              </a:rPr>
              <a:t>Spanish</a:t>
            </a:r>
            <a:endParaRPr lang="en-US" i="1" dirty="0">
              <a:latin typeface="+mn-lt"/>
              <a:cs typeface="+mn-cs"/>
            </a:endParaRPr>
          </a:p>
        </p:txBody>
      </p:sp>
      <p:cxnSp>
        <p:nvCxnSpPr>
          <p:cNvPr id="33" name="Straight Connector 32"/>
          <p:cNvCxnSpPr>
            <a:stCxn id="75790" idx="3"/>
            <a:endCxn id="8" idx="1"/>
          </p:cNvCxnSpPr>
          <p:nvPr/>
        </p:nvCxnSpPr>
        <p:spPr>
          <a:xfrm flipV="1">
            <a:off x="5715000" y="1936750"/>
            <a:ext cx="304800" cy="44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84" name="AutoShape 36"/>
          <p:cNvSpPr>
            <a:spLocks noChangeArrowheads="1"/>
          </p:cNvSpPr>
          <p:nvPr/>
        </p:nvSpPr>
        <p:spPr bwMode="auto">
          <a:xfrm>
            <a:off x="1219200" y="2671763"/>
            <a:ext cx="2590800" cy="528637"/>
          </a:xfrm>
          <a:prstGeom prst="flowChartDecision">
            <a:avLst/>
          </a:prstGeom>
          <a:solidFill>
            <a:srgbClr val="FF99CC"/>
          </a:solidFill>
          <a:ln w="9525">
            <a:solidFill>
              <a:srgbClr val="000000"/>
            </a:solidFill>
            <a:miter lim="800000"/>
            <a:headEnd/>
            <a:tailEnd/>
          </a:ln>
        </p:spPr>
        <p:txBody>
          <a:bodyPr/>
          <a:lstStyle/>
          <a:p>
            <a:pPr algn="ctr"/>
            <a:r>
              <a:rPr lang="en-US" sz="1200">
                <a:latin typeface="Calibri" pitchFamily="34" charset="0"/>
              </a:rPr>
              <a:t>realized through</a:t>
            </a:r>
          </a:p>
        </p:txBody>
      </p:sp>
      <p:cxnSp>
        <p:nvCxnSpPr>
          <p:cNvPr id="40" name="Straight Connector 39"/>
          <p:cNvCxnSpPr>
            <a:stCxn id="5" idx="2"/>
            <a:endCxn id="75784" idx="0"/>
          </p:cNvCxnSpPr>
          <p:nvPr/>
        </p:nvCxnSpPr>
        <p:spPr>
          <a:xfrm>
            <a:off x="2133600" y="2085975"/>
            <a:ext cx="381000" cy="5857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75784" idx="2"/>
            <a:endCxn id="10" idx="0"/>
          </p:cNvCxnSpPr>
          <p:nvPr/>
        </p:nvCxnSpPr>
        <p:spPr>
          <a:xfrm flipH="1">
            <a:off x="2438400" y="3200400"/>
            <a:ext cx="76200" cy="11064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87" name="AutoShape 47"/>
          <p:cNvSpPr>
            <a:spLocks noChangeArrowheads="1"/>
          </p:cNvSpPr>
          <p:nvPr/>
        </p:nvSpPr>
        <p:spPr bwMode="auto">
          <a:xfrm>
            <a:off x="5676900" y="4641850"/>
            <a:ext cx="2476500" cy="474663"/>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rPr>
              <a:t>translated by</a:t>
            </a:r>
          </a:p>
        </p:txBody>
      </p:sp>
      <p:cxnSp>
        <p:nvCxnSpPr>
          <p:cNvPr id="52" name="Straight Connector 51"/>
          <p:cNvCxnSpPr>
            <a:stCxn id="9" idx="2"/>
            <a:endCxn id="75787" idx="0"/>
          </p:cNvCxnSpPr>
          <p:nvPr/>
        </p:nvCxnSpPr>
        <p:spPr>
          <a:xfrm>
            <a:off x="6702425" y="4202113"/>
            <a:ext cx="212725" cy="4397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75787" idx="2"/>
            <a:endCxn id="6" idx="0"/>
          </p:cNvCxnSpPr>
          <p:nvPr/>
        </p:nvCxnSpPr>
        <p:spPr>
          <a:xfrm>
            <a:off x="6915150" y="5116513"/>
            <a:ext cx="47625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790" name="AutoShape 47"/>
          <p:cNvSpPr>
            <a:spLocks noChangeArrowheads="1"/>
          </p:cNvSpPr>
          <p:nvPr/>
        </p:nvSpPr>
        <p:spPr bwMode="auto">
          <a:xfrm>
            <a:off x="3886200" y="1600200"/>
            <a:ext cx="1828800" cy="7620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rPr>
              <a:t>created by </a:t>
            </a:r>
            <a:endParaRPr lang="en-US" sz="1400">
              <a:solidFill>
                <a:srgbClr val="FF0000"/>
              </a:solidFill>
              <a:latin typeface="Calibri" pitchFamily="34" charset="0"/>
            </a:endParaRPr>
          </a:p>
        </p:txBody>
      </p:sp>
      <p:cxnSp>
        <p:nvCxnSpPr>
          <p:cNvPr id="75791" name="Straight Connector 38"/>
          <p:cNvCxnSpPr>
            <a:cxnSpLocks noChangeShapeType="1"/>
            <a:stCxn id="75790" idx="1"/>
            <a:endCxn id="5" idx="3"/>
          </p:cNvCxnSpPr>
          <p:nvPr/>
        </p:nvCxnSpPr>
        <p:spPr bwMode="auto">
          <a:xfrm rot="10800000">
            <a:off x="3505200" y="1900238"/>
            <a:ext cx="381000" cy="80962"/>
          </a:xfrm>
          <a:prstGeom prst="line">
            <a:avLst/>
          </a:prstGeom>
          <a:noFill/>
          <a:ln w="9525" algn="ctr">
            <a:solidFill>
              <a:schemeClr val="tx1"/>
            </a:solidFill>
            <a:round/>
            <a:headEnd/>
            <a:tailEnd/>
          </a:ln>
        </p:spPr>
      </p:cxnSp>
      <p:cxnSp>
        <p:nvCxnSpPr>
          <p:cNvPr id="75792" name="Straight Connector 43"/>
          <p:cNvCxnSpPr>
            <a:cxnSpLocks noChangeShapeType="1"/>
            <a:stCxn id="75784" idx="2"/>
            <a:endCxn id="9" idx="1"/>
          </p:cNvCxnSpPr>
          <p:nvPr/>
        </p:nvCxnSpPr>
        <p:spPr bwMode="auto">
          <a:xfrm>
            <a:off x="2514600" y="3200400"/>
            <a:ext cx="2816225" cy="817563"/>
          </a:xfrm>
          <a:prstGeom prst="line">
            <a:avLst/>
          </a:prstGeom>
          <a:noFill/>
          <a:ln w="9525" algn="ctr">
            <a:solidFill>
              <a:schemeClr val="tx1"/>
            </a:solidFill>
            <a:round/>
            <a:headEnd/>
            <a:tailEnd/>
          </a:ln>
        </p:spPr>
      </p:cxnSp>
      <p:pic>
        <p:nvPicPr>
          <p:cNvPr id="75793" name="Picture 2"/>
          <p:cNvPicPr>
            <a:picLocks noChangeAspect="1" noChangeArrowheads="1"/>
          </p:cNvPicPr>
          <p:nvPr/>
        </p:nvPicPr>
        <p:blipFill>
          <a:blip r:embed="rId3"/>
          <a:srcRect/>
          <a:stretch>
            <a:fillRect/>
          </a:stretch>
        </p:blipFill>
        <p:spPr bwMode="auto">
          <a:xfrm>
            <a:off x="152400" y="3694113"/>
            <a:ext cx="990600" cy="1792287"/>
          </a:xfrm>
          <a:prstGeom prst="rect">
            <a:avLst/>
          </a:prstGeom>
          <a:noFill/>
          <a:ln w="9525">
            <a:solidFill>
              <a:schemeClr val="tx1"/>
            </a:solidFill>
            <a:miter lim="800000"/>
            <a:headEnd/>
            <a:tailEnd/>
          </a:ln>
        </p:spPr>
      </p:pic>
      <p:pic>
        <p:nvPicPr>
          <p:cNvPr id="75794" name="Picture 2"/>
          <p:cNvPicPr>
            <a:picLocks noChangeAspect="1" noChangeArrowheads="1"/>
          </p:cNvPicPr>
          <p:nvPr/>
        </p:nvPicPr>
        <p:blipFill>
          <a:blip r:embed="rId4"/>
          <a:srcRect/>
          <a:stretch>
            <a:fillRect/>
          </a:stretch>
        </p:blipFill>
        <p:spPr bwMode="auto">
          <a:xfrm>
            <a:off x="7813675" y="3135313"/>
            <a:ext cx="949325" cy="1592262"/>
          </a:xfrm>
          <a:prstGeom prst="rect">
            <a:avLst/>
          </a:prstGeom>
          <a:noFill/>
          <a:ln w="9525">
            <a:solidFill>
              <a:schemeClr val="tx1"/>
            </a:solidFill>
            <a:miter lim="800000"/>
            <a:headEnd/>
            <a:tailEnd/>
          </a:ln>
        </p:spPr>
      </p:pic>
      <p:pic>
        <p:nvPicPr>
          <p:cNvPr id="75795" name="Picture 2"/>
          <p:cNvPicPr>
            <a:picLocks noChangeAspect="1" noChangeArrowheads="1"/>
          </p:cNvPicPr>
          <p:nvPr/>
        </p:nvPicPr>
        <p:blipFill>
          <a:blip r:embed="rId4"/>
          <a:srcRect/>
          <a:stretch>
            <a:fillRect/>
          </a:stretch>
        </p:blipFill>
        <p:spPr bwMode="auto">
          <a:xfrm>
            <a:off x="685800" y="4648200"/>
            <a:ext cx="995363" cy="1668463"/>
          </a:xfrm>
          <a:prstGeom prst="rect">
            <a:avLst/>
          </a:prstGeom>
          <a:noFill/>
          <a:ln w="9525">
            <a:solidFill>
              <a:schemeClr val="tx1"/>
            </a:solidFill>
            <a:miter lim="800000"/>
            <a:headEnd/>
            <a:tailEnd/>
          </a:ln>
        </p:spPr>
      </p:pic>
      <p:sp>
        <p:nvSpPr>
          <p:cNvPr id="7" name="Footer Placeholder 6"/>
          <p:cNvSpPr>
            <a:spLocks noGrp="1"/>
          </p:cNvSpPr>
          <p:nvPr>
            <p:ph type="ftr" sz="quarter" idx="11"/>
          </p:nvPr>
        </p:nvSpPr>
        <p:spPr/>
        <p:txBody>
          <a:bodyPr/>
          <a:lstStyle/>
          <a:p>
            <a:pPr>
              <a:defRPr/>
            </a:pPr>
            <a:r>
              <a:rPr lang="en-US"/>
              <a:t>Module 6. Works and Expressions</a:t>
            </a:r>
          </a:p>
        </p:txBody>
      </p:sp>
      <p:sp>
        <p:nvSpPr>
          <p:cNvPr id="11" name="Slide Number Placeholder 10"/>
          <p:cNvSpPr>
            <a:spLocks noGrp="1"/>
          </p:cNvSpPr>
          <p:nvPr>
            <p:ph type="sldNum" sz="quarter" idx="12"/>
          </p:nvPr>
        </p:nvSpPr>
        <p:spPr/>
        <p:txBody>
          <a:bodyPr/>
          <a:lstStyle/>
          <a:p>
            <a:pPr>
              <a:defRPr/>
            </a:pPr>
            <a:fld id="{E81FC075-179B-4234-8530-21D595DC0110}" type="slidenum">
              <a:rPr lang="en-US"/>
              <a:pPr>
                <a:defRPr/>
              </a:pPr>
              <a:t>7</a:t>
            </a:fld>
            <a:endParaRPr lang="en-US"/>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When do you have to create an authority record?</a:t>
            </a:r>
          </a:p>
        </p:txBody>
      </p:sp>
      <p:sp>
        <p:nvSpPr>
          <p:cNvPr id="77826" name="Content Placeholder 2"/>
          <p:cNvSpPr>
            <a:spLocks noGrp="1"/>
          </p:cNvSpPr>
          <p:nvPr>
            <p:ph idx="1"/>
          </p:nvPr>
        </p:nvSpPr>
        <p:spPr>
          <a:xfrm>
            <a:off x="228600" y="2133600"/>
            <a:ext cx="8686800" cy="1981200"/>
          </a:xfrm>
        </p:spPr>
        <p:txBody>
          <a:bodyPr/>
          <a:lstStyle/>
          <a:p>
            <a:pPr eaLnBrk="1" hangingPunct="1"/>
            <a:r>
              <a:rPr lang="en-US" dirty="0"/>
              <a:t>PCC Practice—to create as needed for cataloging </a:t>
            </a:r>
          </a:p>
          <a:p>
            <a:pPr eaLnBrk="1" hangingPunct="1"/>
            <a:r>
              <a:rPr lang="en-US" dirty="0"/>
              <a:t>BIBCO—to create to support access points</a:t>
            </a:r>
          </a:p>
          <a:p>
            <a:pPr eaLnBrk="1" hangingPunct="1"/>
            <a:endParaRPr lang="en-US" dirty="0"/>
          </a:p>
          <a:p>
            <a:pPr lvl="1" eaLnBrk="1" hangingPunct="1"/>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5F955A3-E556-43A6-B9BE-D3055575FD16}" type="slidenum">
              <a:rPr lang="en-US"/>
              <a:pPr>
                <a:defRPr/>
              </a:pPr>
              <a:t>8</a:t>
            </a:fld>
            <a:endParaRPr lang="en-US"/>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t>MARC Coding</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Works and expressions are coded in X00, X10, X11, and X30</a:t>
            </a:r>
          </a:p>
          <a:p>
            <a:pPr eaLnBrk="1" fontAlgn="auto" hangingPunct="1">
              <a:spcAft>
                <a:spcPts val="0"/>
              </a:spcAft>
              <a:buFont typeface="Arial" pitchFamily="34" charset="0"/>
              <a:buChar char="•"/>
              <a:defRPr/>
            </a:pPr>
            <a:r>
              <a:rPr lang="en-US" dirty="0"/>
              <a:t>If the authorized access point begins with the authorized access point for the creator, use the same tag as the creator uses (X00, X10, or X11)</a:t>
            </a:r>
          </a:p>
          <a:p>
            <a:pPr eaLnBrk="1" fontAlgn="auto" hangingPunct="1">
              <a:spcAft>
                <a:spcPts val="0"/>
              </a:spcAft>
              <a:buFont typeface="Arial" pitchFamily="34" charset="0"/>
              <a:buChar char="•"/>
              <a:defRPr/>
            </a:pPr>
            <a:r>
              <a:rPr lang="en-US" dirty="0"/>
              <a:t>If the work/expression does not have an explicit creator, use X30</a:t>
            </a:r>
          </a:p>
          <a:p>
            <a:pPr eaLnBrk="1" fontAlgn="auto" hangingPunct="1">
              <a:spcAft>
                <a:spcPts val="0"/>
              </a:spcAft>
              <a:buFont typeface="Arial" pitchFamily="34" charset="0"/>
              <a:buChar char="•"/>
              <a:defRPr/>
            </a:pPr>
            <a:r>
              <a:rPr lang="en-US" dirty="0">
                <a:solidFill>
                  <a:srgbClr val="000000"/>
                </a:solidFill>
              </a:rPr>
              <a:t>RDA records for works and expressions are coded “z” in 008/10 (“Rules”) and “</a:t>
            </a:r>
            <a:r>
              <a:rPr lang="en-US" dirty="0" err="1">
                <a:solidFill>
                  <a:srgbClr val="000000"/>
                </a:solidFill>
              </a:rPr>
              <a:t>rda</a:t>
            </a:r>
            <a:r>
              <a:rPr lang="en-US" dirty="0">
                <a:solidFill>
                  <a:srgbClr val="000000"/>
                </a:solidFill>
              </a:rPr>
              <a:t>” in 040 subfield $e.</a:t>
            </a: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B09DD14-8C88-4555-A90A-F6AD8B4FC4E1}" type="slidenum">
              <a:rPr lang="en-US"/>
              <a:pPr>
                <a:defRPr/>
              </a:pPr>
              <a:t>9</a:t>
            </a:fld>
            <a:endParaRPr lang="en-US"/>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a:t>Identifying Works: Core Elements (RDA 0.6.6)</a:t>
            </a:r>
          </a:p>
        </p:txBody>
      </p:sp>
      <p:sp>
        <p:nvSpPr>
          <p:cNvPr id="3" name="Content Placeholder 2"/>
          <p:cNvSpPr>
            <a:spLocks noGrp="1"/>
          </p:cNvSpPr>
          <p:nvPr>
            <p:ph idx="1"/>
          </p:nvPr>
        </p:nvSpPr>
        <p:spPr>
          <a:xfrm>
            <a:off x="457200" y="1830387"/>
            <a:ext cx="8229600" cy="4525963"/>
          </a:xfrm>
        </p:spPr>
        <p:txBody>
          <a:bodyPr/>
          <a:lstStyle/>
          <a:p>
            <a:pPr eaLnBrk="1" hangingPunct="1"/>
            <a:r>
              <a:rPr lang="en-US" dirty="0"/>
              <a:t>Preferred title for work</a:t>
            </a:r>
          </a:p>
          <a:p>
            <a:pPr eaLnBrk="1" hangingPunct="1"/>
            <a:r>
              <a:rPr lang="en-US" dirty="0"/>
              <a:t>Identifier for work</a:t>
            </a:r>
          </a:p>
          <a:p>
            <a:pPr eaLnBrk="1" hangingPunct="1"/>
            <a:r>
              <a:rPr lang="en-US" dirty="0"/>
              <a:t>Musical works with non-distinctive titles</a:t>
            </a:r>
          </a:p>
          <a:p>
            <a:pPr lvl="1" eaLnBrk="1" hangingPunct="1"/>
            <a:r>
              <a:rPr lang="en-US" dirty="0"/>
              <a:t>Medium of performance</a:t>
            </a:r>
          </a:p>
          <a:p>
            <a:pPr lvl="1" eaLnBrk="1" hangingPunct="1"/>
            <a:r>
              <a:rPr lang="en-US" dirty="0"/>
              <a:t>Numeric designation of musical work</a:t>
            </a:r>
          </a:p>
          <a:p>
            <a:pPr lvl="1" eaLnBrk="1" hangingPunct="1"/>
            <a:r>
              <a:rPr lang="en-US" dirty="0"/>
              <a:t>Key</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6E2DCF66-8383-46C8-9CEA-82D8718C63BD}" type="slidenum">
              <a:rPr lang="en-US"/>
              <a:pPr>
                <a:defRPr/>
              </a:pPr>
              <a:t>10</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dirty="0"/>
              <a:t>Form of work</a:t>
            </a:r>
          </a:p>
          <a:p>
            <a:pPr eaLnBrk="1" hangingPunct="1"/>
            <a:r>
              <a:rPr lang="en-US" dirty="0"/>
              <a:t>Date of work</a:t>
            </a:r>
          </a:p>
          <a:p>
            <a:pPr eaLnBrk="1" hangingPunct="1"/>
            <a:r>
              <a:rPr lang="en-US" dirty="0"/>
              <a:t>Place of origin of work</a:t>
            </a:r>
          </a:p>
          <a:p>
            <a:pPr eaLnBrk="1" hangingPunct="1"/>
            <a:r>
              <a:rPr lang="en-US" dirty="0"/>
              <a:t>Other distinguishing characteristic of work</a:t>
            </a:r>
          </a:p>
          <a:p>
            <a:pPr eaLnBrk="1" hangingPunct="1"/>
            <a:r>
              <a:rPr lang="en-US" dirty="0"/>
              <a:t>Musical works with distinctive titles</a:t>
            </a:r>
          </a:p>
          <a:p>
            <a:pPr lvl="1" eaLnBrk="1" hangingPunct="1"/>
            <a:r>
              <a:rPr lang="en-US" dirty="0"/>
              <a:t>Medium of performance</a:t>
            </a:r>
          </a:p>
          <a:p>
            <a:pPr lvl="1" eaLnBrk="1" hangingPunct="1"/>
            <a:r>
              <a:rPr lang="en-US" dirty="0"/>
              <a:t>Numeric designation of musical work</a:t>
            </a:r>
          </a:p>
          <a:p>
            <a:pPr lvl="1" eaLnBrk="1" hangingPunct="1"/>
            <a:r>
              <a:rPr lang="en-US" dirty="0"/>
              <a:t>Key</a:t>
            </a:r>
          </a:p>
          <a:p>
            <a:pPr eaLnBrk="1" hangingPunct="1"/>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4593803F-0041-4025-8C18-BA98FC3E9CAC}" type="slidenum">
              <a:rPr lang="en-US"/>
              <a:pPr>
                <a:defRPr/>
              </a:pPr>
              <a:t>11</a:t>
            </a:fld>
            <a:endParaRPr lang="en-US"/>
          </a:p>
        </p:txBody>
      </p:sp>
      <p:sp>
        <p:nvSpPr>
          <p:cNvPr id="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fontAlgn="auto">
              <a:spcAft>
                <a:spcPts val="0"/>
              </a:spcAft>
              <a:defRPr/>
            </a:pPr>
            <a:r>
              <a:rPr lang="en-US" sz="4400" dirty="0">
                <a:latin typeface="+mj-lt"/>
                <a:ea typeface="+mj-ea"/>
                <a:cs typeface="+mj-cs"/>
              </a:rPr>
              <a:t>Identifying Works: Core if needed to distinguish (RDA 0.6.6)</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a:t>Identifying Works: Core Elements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a:t>The author / creator is </a:t>
            </a:r>
            <a:r>
              <a:rPr lang="en-US" i="1"/>
              <a:t>not</a:t>
            </a:r>
            <a:r>
              <a:rPr lang="en-US"/>
              <a:t> a core element of the work entity.</a:t>
            </a:r>
          </a:p>
          <a:p>
            <a:pPr eaLnBrk="1" fontAlgn="auto" hangingPunct="1">
              <a:spcAft>
                <a:spcPts val="0"/>
              </a:spcAft>
              <a:buFont typeface="Arial" pitchFamily="34" charset="0"/>
              <a:buChar char="•"/>
              <a:defRPr/>
            </a:pPr>
            <a:r>
              <a:rPr lang="en-US"/>
              <a:t>Authors can be persons, families, or corporate bodies, and they are separate entities, </a:t>
            </a:r>
            <a:r>
              <a:rPr lang="en-US" i="1"/>
              <a:t>related</a:t>
            </a:r>
            <a:r>
              <a:rPr lang="en-US"/>
              <a:t> to the work entity--an author has a </a:t>
            </a:r>
            <a:r>
              <a:rPr lang="en-US" i="1"/>
              <a:t>relationship</a:t>
            </a:r>
            <a:r>
              <a:rPr lang="en-US"/>
              <a:t> with a work</a:t>
            </a:r>
          </a:p>
          <a:p>
            <a:pPr eaLnBrk="1" fontAlgn="auto" hangingPunct="1">
              <a:spcAft>
                <a:spcPts val="0"/>
              </a:spcAft>
              <a:buFont typeface="Arial" pitchFamily="34" charset="0"/>
              <a:buChar char="•"/>
              <a:defRPr/>
            </a:pPr>
            <a:r>
              <a:rPr lang="en-US"/>
              <a:t>However, the access point will contain the name of the author, if there is one. This is a </a:t>
            </a:r>
            <a:r>
              <a:rPr lang="en-US" i="1"/>
              <a:t>link</a:t>
            </a:r>
            <a:r>
              <a:rPr lang="en-US"/>
              <a:t>, not an element of the work entity.</a:t>
            </a:r>
          </a:p>
          <a:p>
            <a:pPr eaLnBrk="1" fontAlgn="auto" hangingPunct="1">
              <a:spcAft>
                <a:spcPts val="0"/>
              </a:spcAft>
              <a:buFont typeface="Arial" pitchFamily="34" charset="0"/>
              <a:buChar char="•"/>
              <a:defRPr/>
            </a:pPr>
            <a:endParaRPr lang="en-US"/>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3CFD198A-F209-48FC-85F1-F30C35B0D448}" type="slidenum">
              <a:rPr lang="en-US"/>
              <a:pPr>
                <a:defRPr/>
              </a:pPr>
              <a:t>12</a:t>
            </a:fld>
            <a:endParaRPr lang="en-US"/>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Identifying Expressions: </a:t>
            </a:r>
            <a:br>
              <a:rPr lang="en-US"/>
            </a:br>
            <a:r>
              <a:rPr lang="en-US"/>
              <a:t>Core Elements (RDA 0.6.6)</a:t>
            </a:r>
            <a:endParaRPr lang="en-US" dirty="0"/>
          </a:p>
        </p:txBody>
      </p:sp>
      <p:sp>
        <p:nvSpPr>
          <p:cNvPr id="3" name="Content Placeholder 2"/>
          <p:cNvSpPr>
            <a:spLocks noGrp="1"/>
          </p:cNvSpPr>
          <p:nvPr>
            <p:ph idx="1"/>
          </p:nvPr>
        </p:nvSpPr>
        <p:spPr/>
        <p:txBody>
          <a:bodyPr/>
          <a:lstStyle/>
          <a:p>
            <a:pPr marL="0" indent="0">
              <a:buNone/>
            </a:pPr>
            <a:r>
              <a:rPr lang="en-US" sz="2600" i="1" dirty="0"/>
              <a:t>Core in all cases</a:t>
            </a:r>
          </a:p>
          <a:p>
            <a:r>
              <a:rPr lang="en-US" sz="2600" dirty="0"/>
              <a:t>Identifier for expression</a:t>
            </a:r>
          </a:p>
          <a:p>
            <a:r>
              <a:rPr lang="en-US" sz="2600" dirty="0"/>
              <a:t>Content type</a:t>
            </a:r>
          </a:p>
          <a:p>
            <a:r>
              <a:rPr lang="en-US" sz="2600" dirty="0"/>
              <a:t>Language of expression</a:t>
            </a:r>
          </a:p>
          <a:p>
            <a:r>
              <a:rPr lang="en-US" sz="2600" dirty="0"/>
              <a:t>Cartographic expression</a:t>
            </a:r>
          </a:p>
          <a:p>
            <a:pPr lvl="1"/>
            <a:r>
              <a:rPr lang="en-US" sz="2400" dirty="0"/>
              <a:t>Horizontal scale (maps)</a:t>
            </a:r>
          </a:p>
          <a:p>
            <a:pPr lvl="1"/>
            <a:r>
              <a:rPr lang="en-US" sz="2400" dirty="0"/>
              <a:t>Vertical scale (maps)</a:t>
            </a:r>
          </a:p>
          <a:p>
            <a:pPr marL="0" indent="0">
              <a:buNone/>
            </a:pPr>
            <a:r>
              <a:rPr lang="en-US" sz="2600" i="1" dirty="0"/>
              <a:t>Core if needed to distinguish</a:t>
            </a:r>
          </a:p>
          <a:p>
            <a:r>
              <a:rPr lang="en-US" sz="2600" dirty="0"/>
              <a:t>Date of expression</a:t>
            </a:r>
          </a:p>
          <a:p>
            <a:r>
              <a:rPr lang="en-US" sz="2600" dirty="0"/>
              <a:t>Other distinguishing characteristic</a:t>
            </a:r>
          </a:p>
        </p:txBody>
      </p:sp>
      <p:sp>
        <p:nvSpPr>
          <p:cNvPr id="6" name="Footer Placeholder 5"/>
          <p:cNvSpPr>
            <a:spLocks noGrp="1"/>
          </p:cNvSpPr>
          <p:nvPr>
            <p:ph type="ftr" sz="quarter" idx="11"/>
          </p:nvPr>
        </p:nvSpPr>
        <p:spPr/>
        <p:txBody>
          <a:bodyPr/>
          <a:lstStyle/>
          <a:p>
            <a:r>
              <a:rPr lang="en-US"/>
              <a:t>Module 6. Works and Expressions</a:t>
            </a:r>
          </a:p>
        </p:txBody>
      </p:sp>
      <p:sp>
        <p:nvSpPr>
          <p:cNvPr id="7" name="Slide Number Placeholder 6"/>
          <p:cNvSpPr>
            <a:spLocks noGrp="1"/>
          </p:cNvSpPr>
          <p:nvPr>
            <p:ph type="sldNum" sz="quarter" idx="12"/>
          </p:nvPr>
        </p:nvSpPr>
        <p:spPr/>
        <p:txBody>
          <a:bodyPr/>
          <a:lstStyle/>
          <a:p>
            <a:fld id="{9ABBDB2C-405E-46B4-B996-61B250ECA668}" type="slidenum">
              <a:rPr lang="en-US" smtClean="0"/>
              <a:pPr/>
              <a:t>13</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pPr eaLnBrk="1" hangingPunct="1"/>
            <a:r>
              <a:rPr lang="en-US"/>
              <a:t>Source Consulted (RDA 5.8)</a:t>
            </a:r>
          </a:p>
        </p:txBody>
      </p:sp>
      <p:sp>
        <p:nvSpPr>
          <p:cNvPr id="90114" name="Content Placeholder 2"/>
          <p:cNvSpPr>
            <a:spLocks noGrp="1"/>
          </p:cNvSpPr>
          <p:nvPr>
            <p:ph idx="1"/>
          </p:nvPr>
        </p:nvSpPr>
        <p:spPr/>
        <p:txBody>
          <a:bodyPr/>
          <a:lstStyle/>
          <a:p>
            <a:pPr eaLnBrk="1" hangingPunct="1"/>
            <a:r>
              <a:rPr lang="en-US"/>
              <a:t>Record in 670 field, or 3XX subfield $u/$v</a:t>
            </a:r>
          </a:p>
          <a:p>
            <a:pPr eaLnBrk="1" hangingPunct="1"/>
            <a:r>
              <a:rPr lang="en-US"/>
              <a:t>Always include one 670 for the resource being cataloged</a:t>
            </a:r>
          </a:p>
          <a:p>
            <a:pPr eaLnBrk="1" hangingPunct="1"/>
            <a:r>
              <a:rPr lang="en-US"/>
              <a:t>Others included if needed to justify information in the description</a:t>
            </a:r>
          </a:p>
          <a:p>
            <a:pPr eaLnBrk="1" hangingPunct="1"/>
            <a:r>
              <a:rPr lang="en-US"/>
              <a:t>Suggested format: </a:t>
            </a:r>
          </a:p>
          <a:p>
            <a:pPr marL="457200" lvl="1" indent="0" eaLnBrk="1" hangingPunct="1">
              <a:buFont typeface="Arial" charset="0"/>
              <a:buNone/>
            </a:pPr>
            <a:r>
              <a:rPr lang="en-US"/>
              <a:t>670  Title proper, date: $b location within source 		(data found)</a:t>
            </a:r>
          </a:p>
          <a:p>
            <a:pPr marL="457200" lvl="1" indent="0" eaLnBrk="1" hangingPunct="1">
              <a:buFont typeface="Arial" charset="0"/>
              <a:buNone/>
            </a:pPr>
            <a:endParaRPr lang="en-US"/>
          </a:p>
          <a:p>
            <a:pPr marL="457200" lvl="1" indent="0" eaLnBrk="1" hangingPunct="1">
              <a:buFont typeface="Arial" charset="0"/>
              <a:buNone/>
            </a:pPr>
            <a:endParaRPr lang="en-US"/>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9B0E95B5-E250-47DE-8215-01F06B6B1C92}" type="slidenum">
              <a:rPr lang="en-US"/>
              <a:pPr>
                <a:defRPr/>
              </a:pPr>
              <a:t>14</a:t>
            </a:fld>
            <a:endParaRPr lang="en-US"/>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a:t>Exercise: Source Consulted</a:t>
            </a:r>
          </a:p>
        </p:txBody>
      </p:sp>
      <p:sp>
        <p:nvSpPr>
          <p:cNvPr id="92162" name="Content Placeholder 2"/>
          <p:cNvSpPr>
            <a:spLocks noGrp="1"/>
          </p:cNvSpPr>
          <p:nvPr>
            <p:ph idx="1"/>
          </p:nvPr>
        </p:nvSpPr>
        <p:spPr>
          <a:xfrm>
            <a:off x="457200" y="1600200"/>
            <a:ext cx="4800600" cy="4525963"/>
          </a:xfrm>
        </p:spPr>
        <p:txBody>
          <a:bodyPr/>
          <a:lstStyle/>
          <a:p>
            <a:pPr eaLnBrk="1" hangingPunct="1"/>
            <a:r>
              <a:rPr lang="en-US"/>
              <a:t>Add the Source Consulted element for the original edition of </a:t>
            </a:r>
            <a:r>
              <a:rPr lang="en-US" i="1"/>
              <a:t>Piedra de sol</a:t>
            </a:r>
            <a:r>
              <a:rPr lang="en-US"/>
              <a:t> (published 1957?) to a worksheet or an OCLC authority workform </a:t>
            </a:r>
          </a:p>
        </p:txBody>
      </p:sp>
      <p:pic>
        <p:nvPicPr>
          <p:cNvPr id="92163" name="Picture 2"/>
          <p:cNvPicPr>
            <a:picLocks noChangeAspect="1" noChangeArrowheads="1"/>
          </p:cNvPicPr>
          <p:nvPr/>
        </p:nvPicPr>
        <p:blipFill>
          <a:blip r:embed="rId3"/>
          <a:srcRect/>
          <a:stretch>
            <a:fillRect/>
          </a:stretch>
        </p:blipFill>
        <p:spPr bwMode="auto">
          <a:xfrm>
            <a:off x="5181600" y="1295400"/>
            <a:ext cx="2863850" cy="5181600"/>
          </a:xfrm>
          <a:prstGeom prst="rect">
            <a:avLst/>
          </a:prstGeom>
          <a:noFill/>
          <a:ln w="9525">
            <a:solidFill>
              <a:schemeClr val="tx1"/>
            </a:solidFill>
            <a:miter lim="800000"/>
            <a:headEnd/>
            <a:tailEnd/>
          </a:ln>
        </p:spPr>
      </p:pic>
      <p:sp>
        <p:nvSpPr>
          <p:cNvPr id="7" name="Footer Placeholder 6"/>
          <p:cNvSpPr>
            <a:spLocks noGrp="1"/>
          </p:cNvSpPr>
          <p:nvPr>
            <p:ph type="ftr" sz="quarter" idx="11"/>
          </p:nvPr>
        </p:nvSpPr>
        <p:spPr/>
        <p:txBody>
          <a:bodyPr/>
          <a:lstStyle/>
          <a:p>
            <a:pPr>
              <a:defRPr/>
            </a:pPr>
            <a:r>
              <a:rPr lang="en-US"/>
              <a:t>Module 6. Works and Expressions</a:t>
            </a:r>
          </a:p>
        </p:txBody>
      </p:sp>
      <p:sp>
        <p:nvSpPr>
          <p:cNvPr id="8" name="Slide Number Placeholder 7"/>
          <p:cNvSpPr>
            <a:spLocks noGrp="1"/>
          </p:cNvSpPr>
          <p:nvPr>
            <p:ph type="sldNum" sz="quarter" idx="12"/>
          </p:nvPr>
        </p:nvSpPr>
        <p:spPr/>
        <p:txBody>
          <a:bodyPr/>
          <a:lstStyle/>
          <a:p>
            <a:pPr>
              <a:defRPr/>
            </a:pPr>
            <a:fld id="{6376FF4A-91A7-4D21-AF78-67908E7C13F0}" type="slidenum">
              <a:rPr lang="en-US"/>
              <a:pPr>
                <a:defRPr/>
              </a:pPr>
              <a:t>15</a:t>
            </a:fld>
            <a:endParaRPr lang="en-US"/>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a:t>RDA 5.8. Source Consulted</a:t>
            </a:r>
          </a:p>
        </p:txBody>
      </p:sp>
      <p:sp>
        <p:nvSpPr>
          <p:cNvPr id="3" name="Content Placeholder 2"/>
          <p:cNvSpPr>
            <a:spLocks noGrp="1"/>
          </p:cNvSpPr>
          <p:nvPr>
            <p:ph idx="1"/>
          </p:nvPr>
        </p:nvSpPr>
        <p:spPr>
          <a:xfrm>
            <a:off x="2057400" y="1828800"/>
            <a:ext cx="6629400" cy="860425"/>
          </a:xfrm>
        </p:spPr>
        <p:txBody>
          <a:bodyPr rtlCol="0">
            <a:normAutofit lnSpcReduction="10000"/>
          </a:bodyPr>
          <a:lstStyle/>
          <a:p>
            <a:pPr marL="457200" lvl="1" indent="0" eaLnBrk="1" fontAlgn="auto" hangingPunct="1">
              <a:spcAft>
                <a:spcPts val="0"/>
              </a:spcAft>
              <a:buFont typeface="Arial" pitchFamily="34" charset="0"/>
              <a:buNone/>
              <a:defRPr/>
            </a:pPr>
            <a:r>
              <a:rPr lang="en-US" dirty="0"/>
              <a:t>670	</a:t>
            </a:r>
            <a:r>
              <a:rPr lang="en-US" sz="2400" dirty="0" err="1"/>
              <a:t>Piedra</a:t>
            </a:r>
            <a:r>
              <a:rPr lang="en-US" sz="2400" dirty="0"/>
              <a:t> de sol, 1957?: $b title page 			([by] Octavio Paz)</a:t>
            </a:r>
          </a:p>
          <a:p>
            <a:pPr marL="457200" lvl="1" indent="0" eaLnBrk="1" fontAlgn="auto" hangingPunct="1">
              <a:spcAft>
                <a:spcPts val="0"/>
              </a:spcAft>
              <a:buFont typeface="Arial" pitchFamily="34" charset="0"/>
              <a:buNone/>
              <a:defRPr/>
            </a:pPr>
            <a:endParaRPr lang="en-US" dirty="0"/>
          </a:p>
        </p:txBody>
      </p:sp>
      <p:pic>
        <p:nvPicPr>
          <p:cNvPr id="94211" name="Picture 2"/>
          <p:cNvPicPr>
            <a:picLocks noChangeAspect="1" noChangeArrowheads="1"/>
          </p:cNvPicPr>
          <p:nvPr/>
        </p:nvPicPr>
        <p:blipFill>
          <a:blip r:embed="rId3"/>
          <a:srcRect/>
          <a:stretch>
            <a:fillRect/>
          </a:stretch>
        </p:blipFill>
        <p:spPr bwMode="auto">
          <a:xfrm>
            <a:off x="549275" y="1219200"/>
            <a:ext cx="1517650" cy="2743200"/>
          </a:xfrm>
          <a:prstGeom prst="rect">
            <a:avLst/>
          </a:prstGeom>
          <a:noFill/>
          <a:ln w="9525">
            <a:solidFill>
              <a:schemeClr val="tx1"/>
            </a:solidFill>
            <a:miter lim="800000"/>
            <a:headEnd/>
            <a:tailEnd/>
          </a:ln>
        </p:spPr>
      </p:pic>
      <p:pic>
        <p:nvPicPr>
          <p:cNvPr id="94212" name="Picture 2"/>
          <p:cNvPicPr>
            <a:picLocks noChangeAspect="1" noChangeArrowheads="1"/>
          </p:cNvPicPr>
          <p:nvPr/>
        </p:nvPicPr>
        <p:blipFill>
          <a:blip r:embed="rId4"/>
          <a:srcRect/>
          <a:stretch>
            <a:fillRect/>
          </a:stretch>
        </p:blipFill>
        <p:spPr bwMode="auto">
          <a:xfrm>
            <a:off x="533400" y="4038600"/>
            <a:ext cx="1544638" cy="2590800"/>
          </a:xfrm>
          <a:prstGeom prst="rect">
            <a:avLst/>
          </a:prstGeom>
          <a:noFill/>
          <a:ln w="9525">
            <a:solidFill>
              <a:schemeClr val="tx1"/>
            </a:solidFill>
            <a:miter lim="800000"/>
            <a:headEnd/>
            <a:tailEnd/>
          </a:ln>
        </p:spPr>
      </p:pic>
      <p:sp>
        <p:nvSpPr>
          <p:cNvPr id="8" name="Content Placeholder 2"/>
          <p:cNvSpPr txBox="1">
            <a:spLocks/>
          </p:cNvSpPr>
          <p:nvPr/>
        </p:nvSpPr>
        <p:spPr>
          <a:xfrm>
            <a:off x="2057400" y="4267200"/>
            <a:ext cx="6629400" cy="1371600"/>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fontAlgn="auto">
              <a:spcAft>
                <a:spcPts val="0"/>
              </a:spcAft>
              <a:buFont typeface="Arial" pitchFamily="34" charset="0"/>
              <a:buNone/>
              <a:defRPr/>
            </a:pPr>
            <a:r>
              <a:rPr lang="en-US" dirty="0"/>
              <a:t>670	Sun stone, 1963?: $b title page 			(Sun stone = </a:t>
            </a:r>
            <a:r>
              <a:rPr lang="en-US" dirty="0" err="1"/>
              <a:t>Piedra</a:t>
            </a:r>
            <a:r>
              <a:rPr lang="en-US" dirty="0"/>
              <a:t> de sol; [by] 			Octavio Paz, translation by Muriel 			Rukeyser)</a:t>
            </a:r>
          </a:p>
          <a:p>
            <a:pPr marL="457200" lvl="1" indent="0" fontAlgn="auto">
              <a:spcAft>
                <a:spcPts val="0"/>
              </a:spcAft>
              <a:buFont typeface="Arial" pitchFamily="34" charset="0"/>
              <a:buNone/>
              <a:defRPr/>
            </a:pPr>
            <a:endParaRPr lang="en-US" dirty="0"/>
          </a:p>
        </p:txBody>
      </p:sp>
      <p:sp>
        <p:nvSpPr>
          <p:cNvPr id="9" name="Footer Placeholder 8"/>
          <p:cNvSpPr>
            <a:spLocks noGrp="1"/>
          </p:cNvSpPr>
          <p:nvPr>
            <p:ph type="ftr" sz="quarter" idx="11"/>
          </p:nvPr>
        </p:nvSpPr>
        <p:spPr/>
        <p:txBody>
          <a:bodyPr/>
          <a:lstStyle/>
          <a:p>
            <a:pPr>
              <a:defRPr/>
            </a:pPr>
            <a:r>
              <a:rPr lang="en-US"/>
              <a:t>Module 6. Works and Expressions</a:t>
            </a:r>
          </a:p>
        </p:txBody>
      </p:sp>
      <p:sp>
        <p:nvSpPr>
          <p:cNvPr id="10" name="Slide Number Placeholder 9"/>
          <p:cNvSpPr>
            <a:spLocks noGrp="1"/>
          </p:cNvSpPr>
          <p:nvPr>
            <p:ph type="sldNum" sz="quarter" idx="12"/>
          </p:nvPr>
        </p:nvSpPr>
        <p:spPr/>
        <p:txBody>
          <a:bodyPr/>
          <a:lstStyle/>
          <a:p>
            <a:pPr>
              <a:defRPr/>
            </a:pPr>
            <a:fld id="{6CFD33EC-6E0A-4C64-8900-F25C99FECB3E}" type="slidenum">
              <a:rPr lang="en-US"/>
              <a:pPr>
                <a:defRPr/>
              </a:pPr>
              <a:t>16</a:t>
            </a:fld>
            <a:endParaRPr lang="en-US"/>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62000" y="2280138"/>
            <a:ext cx="7772400" cy="1470025"/>
          </a:xfrm>
        </p:spPr>
        <p:txBody>
          <a:bodyPr/>
          <a:lstStyle/>
          <a:p>
            <a:pPr eaLnBrk="1" hangingPunct="1"/>
            <a:r>
              <a:rPr lang="en-US" dirty="0"/>
              <a:t>Attributes of Works</a:t>
            </a:r>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68753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a:t>Titles (RDA 6.2.1)	</a:t>
            </a:r>
          </a:p>
        </p:txBody>
      </p:sp>
      <p:sp>
        <p:nvSpPr>
          <p:cNvPr id="98306" name="Content Placeholder 2"/>
          <p:cNvSpPr>
            <a:spLocks noGrp="1"/>
          </p:cNvSpPr>
          <p:nvPr>
            <p:ph idx="1"/>
          </p:nvPr>
        </p:nvSpPr>
        <p:spPr/>
        <p:txBody>
          <a:bodyPr/>
          <a:lstStyle/>
          <a:p>
            <a:pPr eaLnBrk="1" hangingPunct="1"/>
            <a:r>
              <a:rPr lang="en-US"/>
              <a:t>Information about titles of a work can be taken from any source (RDA 6.2.1.2)</a:t>
            </a:r>
          </a:p>
          <a:p>
            <a:pPr eaLnBrk="1" hangingPunct="1"/>
            <a:r>
              <a:rPr lang="en-US"/>
              <a:t>Sources of information for the preferred title are found in RDA 6.2.2.2.</a:t>
            </a:r>
          </a:p>
          <a:p>
            <a:pPr eaLnBrk="1" hangingPunct="1"/>
            <a:r>
              <a:rPr lang="en-US"/>
              <a:t>Creating the authorized access point is a further step (RDA 6.27)</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72D46257-24DC-4D9C-910F-EB6797D95B9E}" type="slidenum">
              <a:rPr lang="en-US"/>
              <a:pPr>
                <a:defRPr/>
              </a:pPr>
              <a:t>18</a:t>
            </a:fld>
            <a:endParaRPr lang="en-US"/>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pPr eaLnBrk="1" hangingPunct="1"/>
            <a:r>
              <a:rPr lang="en-US"/>
              <a:t>Transcription and Capitalization</a:t>
            </a:r>
          </a:p>
        </p:txBody>
      </p:sp>
      <p:sp>
        <p:nvSpPr>
          <p:cNvPr id="3" name="Content Placeholder 2"/>
          <p:cNvSpPr>
            <a:spLocks noGrp="1"/>
          </p:cNvSpPr>
          <p:nvPr>
            <p:ph idx="1"/>
          </p:nvPr>
        </p:nvSpPr>
        <p:spPr>
          <a:xfrm>
            <a:off x="457200" y="1295400"/>
            <a:ext cx="8229600" cy="4830763"/>
          </a:xfrm>
        </p:spPr>
        <p:txBody>
          <a:bodyPr rtlCol="0">
            <a:normAutofit fontScale="85000" lnSpcReduction="20000"/>
          </a:bodyPr>
          <a:lstStyle/>
          <a:p>
            <a:pPr eaLnBrk="1" fontAlgn="auto" hangingPunct="1">
              <a:spcAft>
                <a:spcPts val="0"/>
              </a:spcAft>
              <a:buFont typeface="Arial" pitchFamily="34" charset="0"/>
              <a:buChar char="•"/>
              <a:defRPr/>
            </a:pPr>
            <a:r>
              <a:rPr lang="en-US" dirty="0"/>
              <a:t>Follow RDA 1.7. General guidelines on transcription (not the alternatives)</a:t>
            </a:r>
          </a:p>
          <a:p>
            <a:pPr eaLnBrk="1" fontAlgn="auto" hangingPunct="1">
              <a:spcAft>
                <a:spcPts val="0"/>
              </a:spcAft>
              <a:buFont typeface="Arial" pitchFamily="34" charset="0"/>
              <a:buChar char="•"/>
              <a:defRPr/>
            </a:pPr>
            <a:r>
              <a:rPr lang="en-US" dirty="0"/>
              <a:t>RDA 6.2.1.4. Capitalization. Follow Appendix A.3 and A.4. </a:t>
            </a:r>
          </a:p>
          <a:p>
            <a:pPr eaLnBrk="1" fontAlgn="auto" hangingPunct="1">
              <a:spcAft>
                <a:spcPts val="0"/>
              </a:spcAft>
              <a:buFont typeface="Arial" pitchFamily="34" charset="0"/>
              <a:buChar char="•"/>
              <a:defRPr/>
            </a:pPr>
            <a:r>
              <a:rPr lang="en-US" dirty="0"/>
              <a:t>RDA 6.2.1.6. Diacritical marks: record them as they appear; add them if it is certain that they are integral to the title but were omitted in the source</a:t>
            </a:r>
          </a:p>
          <a:p>
            <a:pPr eaLnBrk="1" fontAlgn="auto" hangingPunct="1">
              <a:spcAft>
                <a:spcPts val="0"/>
              </a:spcAft>
              <a:buFont typeface="Arial" pitchFamily="34" charset="0"/>
              <a:buChar char="•"/>
              <a:defRPr/>
            </a:pPr>
            <a:r>
              <a:rPr lang="en-US" dirty="0"/>
              <a:t>RDA 6.2.1.7. Omit initial articles (NACO follows the alternative)</a:t>
            </a:r>
          </a:p>
          <a:p>
            <a:pPr eaLnBrk="1" fontAlgn="auto" hangingPunct="1">
              <a:spcAft>
                <a:spcPts val="0"/>
              </a:spcAft>
              <a:buFont typeface="Arial" pitchFamily="34" charset="0"/>
              <a:buChar char="•"/>
              <a:defRPr/>
            </a:pPr>
            <a:r>
              <a:rPr lang="en-US" dirty="0"/>
              <a:t>RDA 6.2.1.9. Abbreviations. Record only abbreviations that are found in the source.</a:t>
            </a:r>
          </a:p>
          <a:p>
            <a:pPr eaLnBrk="1" fontAlgn="auto" hangingPunct="1">
              <a:spcAft>
                <a:spcPts val="0"/>
              </a:spcAft>
              <a:buFont typeface="Arial" pitchFamily="34" charset="0"/>
              <a:buChar char="•"/>
              <a:defRPr/>
            </a:pPr>
            <a:r>
              <a:rPr lang="en-US" dirty="0"/>
              <a:t>RDA 5.4. Language and script. NACO policy = Romanize vernacular scripts.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4CB58A16-C149-4952-823F-1601999F135B}" type="slidenum">
              <a:rPr lang="en-US"/>
              <a:pPr>
                <a:defRPr/>
              </a:pPr>
              <a:t>19</a:t>
            </a:fld>
            <a:endParaRPr lang="en-US"/>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p:txBody>
          <a:bodyPr/>
          <a:lstStyle/>
          <a:p>
            <a:pPr eaLnBrk="1" hangingPunct="1"/>
            <a:r>
              <a:rPr lang="en-US"/>
              <a:t>Transcription and Capitalization</a:t>
            </a:r>
          </a:p>
        </p:txBody>
      </p:sp>
      <p:sp>
        <p:nvSpPr>
          <p:cNvPr id="3" name="Content Placeholder 2"/>
          <p:cNvSpPr>
            <a:spLocks noGrp="1"/>
          </p:cNvSpPr>
          <p:nvPr>
            <p:ph idx="1"/>
          </p:nvPr>
        </p:nvSpPr>
        <p:spPr>
          <a:xfrm>
            <a:off x="152400" y="1524000"/>
            <a:ext cx="8839200" cy="4525963"/>
          </a:xfrm>
        </p:spPr>
        <p:txBody>
          <a:bodyPr rtlCol="0">
            <a:normAutofit fontScale="92500"/>
          </a:bodyPr>
          <a:lstStyle/>
          <a:p>
            <a:pPr eaLnBrk="1" fontAlgn="auto" hangingPunct="1">
              <a:spcAft>
                <a:spcPts val="0"/>
              </a:spcAft>
              <a:buFont typeface="Arial" pitchFamily="34" charset="0"/>
              <a:buChar char="•"/>
              <a:defRPr/>
            </a:pPr>
            <a:r>
              <a:rPr lang="en-US" dirty="0"/>
              <a:t>LC-PCC PS 6.2.2.8:</a:t>
            </a:r>
          </a:p>
          <a:p>
            <a:pPr lvl="1" eaLnBrk="1" fontAlgn="auto" hangingPunct="1">
              <a:spcAft>
                <a:spcPts val="0"/>
              </a:spcAft>
              <a:buFont typeface="Arial" pitchFamily="34" charset="0"/>
              <a:buChar char="–"/>
              <a:defRPr/>
            </a:pPr>
            <a:r>
              <a:rPr lang="en-US" dirty="0"/>
              <a:t>In authorized access point for series, correct inaccuracies in titles proper for multipart monographs, serials, and integrating resources</a:t>
            </a:r>
          </a:p>
          <a:p>
            <a:pPr lvl="1" eaLnBrk="1" fontAlgn="auto" hangingPunct="1">
              <a:spcAft>
                <a:spcPts val="0"/>
              </a:spcAft>
              <a:buFont typeface="Arial" pitchFamily="34" charset="0"/>
              <a:buChar char="–"/>
              <a:defRPr/>
            </a:pPr>
            <a:r>
              <a:rPr lang="en-US" dirty="0"/>
              <a:t>Pre-modern forms of letters (</a:t>
            </a:r>
            <a:r>
              <a:rPr lang="en-US" dirty="0" err="1"/>
              <a:t>i</a:t>
            </a:r>
            <a:r>
              <a:rPr lang="en-US" dirty="0"/>
              <a:t>/j, u/v)</a:t>
            </a:r>
          </a:p>
          <a:p>
            <a:pPr marL="914400" lvl="2" indent="0" eaLnBrk="1" fontAlgn="auto" hangingPunct="1">
              <a:spcAft>
                <a:spcPts val="0"/>
              </a:spcAft>
              <a:buFont typeface="Arial" pitchFamily="34" charset="0"/>
              <a:buNone/>
              <a:defRPr/>
            </a:pPr>
            <a:r>
              <a:rPr lang="en-US" dirty="0"/>
              <a:t>I/J vowel = i (ITER = </a:t>
            </a:r>
            <a:r>
              <a:rPr lang="en-US" dirty="0" err="1"/>
              <a:t>iter</a:t>
            </a:r>
            <a:r>
              <a:rPr lang="en-US" dirty="0"/>
              <a:t>; ILIAS = </a:t>
            </a:r>
            <a:r>
              <a:rPr lang="en-US" dirty="0" err="1"/>
              <a:t>Ilias</a:t>
            </a:r>
            <a:r>
              <a:rPr lang="en-US" dirty="0"/>
              <a:t>; COMMENTARIJ = </a:t>
            </a:r>
            <a:r>
              <a:rPr lang="en-US" dirty="0" err="1"/>
              <a:t>commentarii</a:t>
            </a:r>
            <a:r>
              <a:rPr lang="en-US" dirty="0"/>
              <a:t>)</a:t>
            </a:r>
          </a:p>
          <a:p>
            <a:pPr marL="914400" lvl="2" indent="0" eaLnBrk="1" fontAlgn="auto" hangingPunct="1">
              <a:spcAft>
                <a:spcPts val="0"/>
              </a:spcAft>
              <a:buFont typeface="Arial" pitchFamily="34" charset="0"/>
              <a:buNone/>
              <a:defRPr/>
            </a:pPr>
            <a:r>
              <a:rPr lang="en-US" dirty="0"/>
              <a:t>I/J consonant = j (IVS = jus; IVLIVS = Julius; MAIOR = major)</a:t>
            </a:r>
          </a:p>
          <a:p>
            <a:pPr marL="914400" lvl="2" indent="0" eaLnBrk="1" fontAlgn="auto" hangingPunct="1">
              <a:spcAft>
                <a:spcPts val="0"/>
              </a:spcAft>
              <a:buFont typeface="Arial" pitchFamily="34" charset="0"/>
              <a:buNone/>
              <a:defRPr/>
            </a:pPr>
            <a:r>
              <a:rPr lang="en-US" dirty="0"/>
              <a:t>U/V vowel = u (VRSA = </a:t>
            </a:r>
            <a:r>
              <a:rPr lang="en-US" dirty="0" err="1"/>
              <a:t>ursa</a:t>
            </a:r>
            <a:r>
              <a:rPr lang="en-US" dirty="0"/>
              <a:t>)</a:t>
            </a:r>
          </a:p>
          <a:p>
            <a:pPr marL="914400" lvl="2" indent="0" eaLnBrk="1" fontAlgn="auto" hangingPunct="1">
              <a:spcAft>
                <a:spcPts val="0"/>
              </a:spcAft>
              <a:buFont typeface="Arial" pitchFamily="34" charset="0"/>
              <a:buNone/>
              <a:defRPr/>
            </a:pPr>
            <a:r>
              <a:rPr lang="en-US" dirty="0"/>
              <a:t>U/V consonant = v (UOX = </a:t>
            </a:r>
            <a:r>
              <a:rPr lang="en-US" dirty="0" err="1"/>
              <a:t>vox</a:t>
            </a:r>
            <a:r>
              <a:rPr lang="en-US" dirty="0"/>
              <a:t>)</a:t>
            </a:r>
          </a:p>
          <a:p>
            <a:pPr marL="914400" lvl="2" indent="0" eaLnBrk="1" fontAlgn="auto" hangingPunct="1">
              <a:spcAft>
                <a:spcPts val="0"/>
              </a:spcAft>
              <a:buFont typeface="Arial" pitchFamily="34" charset="0"/>
              <a:buNone/>
              <a:defRPr/>
            </a:pPr>
            <a:r>
              <a:rPr lang="en-US" dirty="0"/>
              <a:t>UU/VV = w (VVINDELIA = </a:t>
            </a:r>
            <a:r>
              <a:rPr lang="en-US" dirty="0" err="1"/>
              <a:t>Windelia</a:t>
            </a:r>
            <a:r>
              <a:rPr lang="en-US" dirty="0"/>
              <a:t>)</a:t>
            </a:r>
          </a:p>
          <a:p>
            <a:pPr marL="914400" lvl="2"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C2DFBC2-BC1A-4FDB-ACAB-806FA1467EE4}" type="slidenum">
              <a:rPr lang="en-US"/>
              <a:pPr>
                <a:defRPr/>
              </a:pPr>
              <a:t>20</a:t>
            </a:fld>
            <a:endParaRPr lang="en-US"/>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pPr eaLnBrk="1" hangingPunct="1"/>
            <a:r>
              <a:rPr lang="en-US"/>
              <a:t>Transcription Example</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charset="0"/>
              <a:buNone/>
              <a:defRPr/>
            </a:pPr>
            <a:r>
              <a:rPr lang="en-US"/>
              <a:t>Forms found for title:</a:t>
            </a:r>
          </a:p>
          <a:p>
            <a:pPr eaLnBrk="1" fontAlgn="auto" hangingPunct="1">
              <a:spcAft>
                <a:spcPts val="0"/>
              </a:spcAft>
              <a:buFont typeface="Arial" charset="0"/>
              <a:buNone/>
              <a:defRPr/>
            </a:pPr>
            <a:r>
              <a:rPr lang="en-US"/>
              <a:t>	Piedra de Sol</a:t>
            </a:r>
          </a:p>
          <a:p>
            <a:pPr eaLnBrk="1" fontAlgn="auto" hangingPunct="1">
              <a:spcAft>
                <a:spcPts val="0"/>
              </a:spcAft>
              <a:buFont typeface="Arial" charset="0"/>
              <a:buNone/>
              <a:defRPr/>
            </a:pPr>
            <a:r>
              <a:rPr lang="en-US"/>
              <a:t>	PIEDRA DE SOL</a:t>
            </a:r>
          </a:p>
          <a:p>
            <a:pPr eaLnBrk="1" fontAlgn="auto" hangingPunct="1">
              <a:spcAft>
                <a:spcPts val="0"/>
              </a:spcAft>
              <a:buFont typeface="Arial" charset="0"/>
              <a:buNone/>
              <a:defRPr/>
            </a:pPr>
            <a:r>
              <a:rPr lang="en-US"/>
              <a:t>Manipulation of capitalization according to Appendix A:</a:t>
            </a:r>
          </a:p>
          <a:p>
            <a:pPr eaLnBrk="1" fontAlgn="auto" hangingPunct="1">
              <a:spcAft>
                <a:spcPts val="0"/>
              </a:spcAft>
              <a:buFont typeface="Arial" charset="0"/>
              <a:buNone/>
              <a:defRPr/>
            </a:pPr>
            <a:r>
              <a:rPr lang="en-US">
                <a:solidFill>
                  <a:schemeClr val="tx2">
                    <a:lumMod val="60000"/>
                    <a:lumOff val="40000"/>
                  </a:schemeClr>
                </a:solidFill>
              </a:rPr>
              <a:t>	Piedra de sol</a:t>
            </a:r>
          </a:p>
        </p:txBody>
      </p:sp>
      <p:pic>
        <p:nvPicPr>
          <p:cNvPr id="104451" name="Picture 2"/>
          <p:cNvPicPr>
            <a:picLocks noChangeAspect="1" noChangeArrowheads="1"/>
          </p:cNvPicPr>
          <p:nvPr/>
        </p:nvPicPr>
        <p:blipFill>
          <a:blip r:embed="rId3"/>
          <a:srcRect/>
          <a:stretch>
            <a:fillRect/>
          </a:stretch>
        </p:blipFill>
        <p:spPr bwMode="auto">
          <a:xfrm>
            <a:off x="5970588" y="4114800"/>
            <a:ext cx="1363662" cy="2286000"/>
          </a:xfrm>
          <a:prstGeom prst="rect">
            <a:avLst/>
          </a:prstGeom>
          <a:noFill/>
          <a:ln w="9525">
            <a:solidFill>
              <a:schemeClr val="tx1"/>
            </a:solidFill>
            <a:miter lim="800000"/>
            <a:headEnd/>
            <a:tailEnd/>
          </a:ln>
        </p:spPr>
      </p:pic>
      <p:pic>
        <p:nvPicPr>
          <p:cNvPr id="104452" name="Picture 2"/>
          <p:cNvPicPr>
            <a:picLocks noChangeAspect="1" noChangeArrowheads="1"/>
          </p:cNvPicPr>
          <p:nvPr/>
        </p:nvPicPr>
        <p:blipFill>
          <a:blip r:embed="rId4"/>
          <a:srcRect/>
          <a:stretch>
            <a:fillRect/>
          </a:stretch>
        </p:blipFill>
        <p:spPr bwMode="auto">
          <a:xfrm>
            <a:off x="4572000" y="4122738"/>
            <a:ext cx="1258888" cy="2278062"/>
          </a:xfrm>
          <a:prstGeom prst="rect">
            <a:avLst/>
          </a:prstGeom>
          <a:noFill/>
          <a:ln w="9525">
            <a:solidFill>
              <a:schemeClr val="tx1"/>
            </a:solidFill>
            <a:miter lim="800000"/>
            <a:headEnd/>
            <a:tailEnd/>
          </a:ln>
        </p:spPr>
      </p:pic>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A7BD995B-C933-4137-8453-B0FC8426EFA9}" type="slidenum">
              <a:rPr lang="en-US"/>
              <a:pPr>
                <a:defRPr/>
              </a:pPr>
              <a:t>21</a:t>
            </a:fld>
            <a:endParaRPr lang="en-US"/>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Content Placeholder 2"/>
          <p:cNvSpPr>
            <a:spLocks noGrp="1"/>
          </p:cNvSpPr>
          <p:nvPr>
            <p:ph idx="1"/>
          </p:nvPr>
        </p:nvSpPr>
        <p:spPr/>
        <p:txBody>
          <a:bodyPr/>
          <a:lstStyle/>
          <a:p>
            <a:pPr eaLnBrk="1" hangingPunct="1"/>
            <a:r>
              <a:rPr lang="en-US"/>
              <a:t>RDA 6.2.2.4-6.2.2.7</a:t>
            </a:r>
          </a:p>
          <a:p>
            <a:pPr eaLnBrk="1" hangingPunct="1"/>
            <a:r>
              <a:rPr lang="en-US"/>
              <a:t>Two instructions:</a:t>
            </a:r>
          </a:p>
          <a:p>
            <a:pPr lvl="1" eaLnBrk="1" hangingPunct="1"/>
            <a:r>
              <a:rPr lang="en-US"/>
              <a:t>Works created after 1500 and works created before 1501</a:t>
            </a:r>
          </a:p>
          <a:p>
            <a:pPr lvl="1" eaLnBrk="1" hangingPunct="1"/>
            <a:r>
              <a:rPr lang="en-US"/>
              <a:t>Based on date of creation, not of publication</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7727CFFB-0C98-496C-AF20-CDCDECFAC2F2}" type="slidenum">
              <a:rPr lang="en-US"/>
              <a:pPr>
                <a:defRPr/>
              </a:pPr>
              <a:t>22</a:t>
            </a:fld>
            <a:endParaRPr lang="en-US"/>
          </a:p>
        </p:txBody>
      </p:sp>
      <p:sp>
        <p:nvSpPr>
          <p:cNvPr id="106500"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400">
                <a:latin typeface="Calibri" pitchFamily="34" charset="0"/>
              </a:rPr>
              <a:t>Choosing the Preferred Title</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Conditions (RDA 6.2.2.4):</a:t>
            </a:r>
          </a:p>
          <a:p>
            <a:pPr lvl="1" eaLnBrk="1" fontAlgn="auto" hangingPunct="1">
              <a:spcAft>
                <a:spcPts val="0"/>
              </a:spcAft>
              <a:buFont typeface="Arial" pitchFamily="34" charset="0"/>
              <a:buChar char="–"/>
              <a:defRPr/>
            </a:pPr>
            <a:r>
              <a:rPr lang="en-US" dirty="0"/>
              <a:t>Choose the most commonly identified title </a:t>
            </a:r>
            <a:r>
              <a:rPr lang="en-US" i="1" dirty="0"/>
              <a:t>in the original language</a:t>
            </a:r>
            <a:r>
              <a:rPr lang="en-US" dirty="0"/>
              <a:t> (but not necessarily the original title)</a:t>
            </a:r>
          </a:p>
          <a:p>
            <a:pPr lvl="1" eaLnBrk="1" fontAlgn="auto" hangingPunct="1">
              <a:spcAft>
                <a:spcPts val="0"/>
              </a:spcAft>
              <a:buFont typeface="Arial" pitchFamily="34" charset="0"/>
              <a:buChar char="–"/>
              <a:defRPr/>
            </a:pPr>
            <a:r>
              <a:rPr lang="en-US" dirty="0"/>
              <a:t>The title can be found in manifestations embodying the work OR in reference sources.</a:t>
            </a:r>
          </a:p>
          <a:p>
            <a:pPr marL="457200" lvl="1"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0FEE133-411C-4CCF-BE1B-D948ACF1A8CA}" type="slidenum">
              <a:rPr lang="en-US"/>
              <a:pPr>
                <a:defRPr/>
              </a:pPr>
              <a:t>23</a:t>
            </a:fld>
            <a:endParaRPr lang="en-US"/>
          </a:p>
        </p:txBody>
      </p:sp>
      <p:sp>
        <p:nvSpPr>
          <p:cNvPr id="108548"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Choosing the Preferred Title—Works Created After 1500</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3"/>
          <p:cNvPicPr>
            <a:picLocks noChangeAspect="1" noChangeArrowheads="1"/>
          </p:cNvPicPr>
          <p:nvPr/>
        </p:nvPicPr>
        <p:blipFill>
          <a:blip r:embed="rId3"/>
          <a:srcRect/>
          <a:stretch>
            <a:fillRect/>
          </a:stretch>
        </p:blipFill>
        <p:spPr bwMode="auto">
          <a:xfrm>
            <a:off x="2438400" y="304800"/>
            <a:ext cx="4008438" cy="6059488"/>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5E9FD78-4C21-49F2-BFCF-601468288F16}" type="slidenum">
              <a:rPr lang="en-US"/>
              <a:pPr>
                <a:defRPr/>
              </a:pPr>
              <a:t>24</a:t>
            </a:fld>
            <a:endParaRPr lang="en-US"/>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2"/>
          <p:cNvSpPr>
            <a:spLocks noGrp="1"/>
          </p:cNvSpPr>
          <p:nvPr>
            <p:ph idx="1"/>
          </p:nvPr>
        </p:nvSpPr>
        <p:spPr/>
        <p:txBody>
          <a:bodyPr/>
          <a:lstStyle/>
          <a:p>
            <a:pPr eaLnBrk="1" hangingPunct="1"/>
            <a:endParaRPr lang="en-US" dirty="0"/>
          </a:p>
          <a:p>
            <a:pPr eaLnBrk="1" hangingPunct="1"/>
            <a:r>
              <a:rPr lang="en-US" dirty="0"/>
              <a:t>If there is no commonly identified title in the original language or in case of doubt, choose the title proper of original edition</a:t>
            </a:r>
          </a:p>
          <a:p>
            <a:pPr eaLnBrk="1" hangingPunct="1"/>
            <a:r>
              <a:rPr lang="en-US" dirty="0"/>
              <a:t>An alternative title is not included in the preferred title</a:t>
            </a:r>
          </a:p>
          <a:p>
            <a:pPr marL="1314450" lvl="3" indent="0" eaLnBrk="1" hangingPunct="1">
              <a:buNone/>
            </a:pPr>
            <a:r>
              <a:rPr lang="en-US" dirty="0"/>
              <a:t>Title proper: Cakes and ale, or, The skeleton in the cupboard</a:t>
            </a:r>
          </a:p>
          <a:p>
            <a:pPr marL="1314450" lvl="3" indent="0" eaLnBrk="1" hangingPunct="1">
              <a:buNone/>
            </a:pPr>
            <a:r>
              <a:rPr lang="en-US" dirty="0"/>
              <a:t>Preferred title: Cakes and ale</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0D9CB897-5BB4-424C-AB2C-56ABA9BF6D96}" type="slidenum">
              <a:rPr lang="en-US"/>
              <a:pPr>
                <a:defRPr/>
              </a:pPr>
              <a:t>25</a:t>
            </a:fld>
            <a:endParaRPr lang="en-US"/>
          </a:p>
        </p:txBody>
      </p:sp>
      <p:sp>
        <p:nvSpPr>
          <p:cNvPr id="11264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Choosing the Preferred Title—Works Created After 1500</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2"/>
          <p:cNvSpPr>
            <a:spLocks noGrp="1"/>
          </p:cNvSpPr>
          <p:nvPr>
            <p:ph idx="1"/>
          </p:nvPr>
        </p:nvSpPr>
        <p:spPr>
          <a:xfrm>
            <a:off x="609600" y="1863044"/>
            <a:ext cx="8229600" cy="4525963"/>
          </a:xfrm>
        </p:spPr>
        <p:txBody>
          <a:bodyPr/>
          <a:lstStyle/>
          <a:p>
            <a:pPr marL="0" indent="0" eaLnBrk="1" hangingPunct="1">
              <a:buNone/>
            </a:pPr>
            <a:r>
              <a:rPr lang="en-US" dirty="0"/>
              <a:t>100 1_ Maugham, W. Somerset $q (William</a:t>
            </a:r>
          </a:p>
          <a:p>
            <a:pPr marL="0" indent="0" eaLnBrk="1" hangingPunct="1">
              <a:buNone/>
            </a:pPr>
            <a:r>
              <a:rPr lang="en-US" dirty="0"/>
              <a:t>	    Somerset), $d 1874-1965, $e author.</a:t>
            </a:r>
          </a:p>
          <a:p>
            <a:pPr marL="0" indent="0" eaLnBrk="1" hangingPunct="1">
              <a:buNone/>
            </a:pPr>
            <a:r>
              <a:rPr lang="en-US" dirty="0">
                <a:solidFill>
                  <a:srgbClr val="FF0000"/>
                </a:solidFill>
              </a:rPr>
              <a:t>240 10 Cakes and ale</a:t>
            </a:r>
          </a:p>
          <a:p>
            <a:pPr marL="0" indent="0" eaLnBrk="1" hangingPunct="1">
              <a:buNone/>
            </a:pPr>
            <a:r>
              <a:rPr lang="en-US" dirty="0"/>
              <a:t>245 10 Cakes and ale, or, The skeleton in the</a:t>
            </a:r>
          </a:p>
          <a:p>
            <a:pPr marL="0" indent="0" eaLnBrk="1" hangingPunct="1">
              <a:buNone/>
            </a:pPr>
            <a:r>
              <a:rPr lang="en-US" dirty="0"/>
              <a:t>	   cupboard / $c W. Somerset Maugham.</a:t>
            </a:r>
          </a:p>
          <a:p>
            <a:pPr marL="0" indent="0" eaLnBrk="1" hangingPunct="1">
              <a:buNone/>
            </a:pPr>
            <a:r>
              <a:rPr lang="en-US" dirty="0"/>
              <a:t>246 30 Cakes and ale</a:t>
            </a:r>
          </a:p>
          <a:p>
            <a:pPr marL="0" indent="0" eaLnBrk="1" hangingPunct="1">
              <a:buNone/>
            </a:pPr>
            <a:r>
              <a:rPr lang="en-US" dirty="0"/>
              <a:t>246 30 Skeleton in the cupboard</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0D9CB897-5BB4-424C-AB2C-56ABA9BF6D96}" type="slidenum">
              <a:rPr lang="en-US"/>
              <a:pPr>
                <a:defRPr/>
              </a:pPr>
              <a:t>26</a:t>
            </a:fld>
            <a:endParaRPr lang="en-US"/>
          </a:p>
        </p:txBody>
      </p:sp>
      <p:sp>
        <p:nvSpPr>
          <p:cNvPr id="11264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Alternative Titles – Implications for Bibliographic Records</a:t>
            </a:r>
          </a:p>
        </p:txBody>
      </p:sp>
    </p:spTree>
    <p:extLst>
      <p:ext uri="{BB962C8B-B14F-4D97-AF65-F5344CB8AC3E}">
        <p14:creationId xmlns:p14="http://schemas.microsoft.com/office/powerpoint/2010/main" val="212753842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0D9CB897-5BB4-424C-AB2C-56ABA9BF6D96}" type="slidenum">
              <a:rPr lang="en-US"/>
              <a:pPr>
                <a:defRPr/>
              </a:pPr>
              <a:t>27</a:t>
            </a:fld>
            <a:endParaRPr lang="en-US"/>
          </a:p>
        </p:txBody>
      </p:sp>
      <p:sp>
        <p:nvSpPr>
          <p:cNvPr id="112644" name="Title 1"/>
          <p:cNvSpPr>
            <a:spLocks/>
          </p:cNvSpPr>
          <p:nvPr/>
        </p:nvSpPr>
        <p:spPr bwMode="auto">
          <a:xfrm>
            <a:off x="457200" y="274638"/>
            <a:ext cx="8229600" cy="334962"/>
          </a:xfrm>
          <a:prstGeom prst="rect">
            <a:avLst/>
          </a:prstGeom>
          <a:noFill/>
          <a:ln w="9525">
            <a:noFill/>
            <a:miter lim="800000"/>
            <a:headEnd/>
            <a:tailEnd/>
          </a:ln>
        </p:spPr>
        <p:txBody>
          <a:bodyPr anchor="ctr"/>
          <a:lstStyle/>
          <a:p>
            <a:pPr algn="ctr"/>
            <a:r>
              <a:rPr lang="en-US" sz="4000" dirty="0">
                <a:latin typeface="Calibri" pitchFamily="34" charset="0"/>
              </a:rPr>
              <a:t>Alternative Titles – Authority Records</a:t>
            </a:r>
          </a:p>
        </p:txBody>
      </p:sp>
      <p:pic>
        <p:nvPicPr>
          <p:cNvPr id="5" name="Content Placeholder 4">
            <a:extLst>
              <a:ext uri="{FF2B5EF4-FFF2-40B4-BE49-F238E27FC236}">
                <a16:creationId xmlns:a16="http://schemas.microsoft.com/office/drawing/2014/main" id="{61E67907-D786-4E42-8798-85E9DADCCADA}"/>
              </a:ext>
            </a:extLst>
          </p:cNvPr>
          <p:cNvPicPr>
            <a:picLocks noGrp="1" noChangeAspect="1"/>
          </p:cNvPicPr>
          <p:nvPr>
            <p:ph idx="1"/>
          </p:nvPr>
        </p:nvPicPr>
        <p:blipFill>
          <a:blip r:embed="rId3"/>
          <a:stretch>
            <a:fillRect/>
          </a:stretch>
        </p:blipFill>
        <p:spPr>
          <a:xfrm>
            <a:off x="283464" y="909587"/>
            <a:ext cx="8595360" cy="5424467"/>
          </a:xfrm>
          <a:prstGeom prst="rect">
            <a:avLst/>
          </a:prstGeom>
          <a:ln>
            <a:solidFill>
              <a:schemeClr val="tx1"/>
            </a:solidFill>
          </a:ln>
        </p:spPr>
      </p:pic>
      <p:sp>
        <p:nvSpPr>
          <p:cNvPr id="9" name="Rectangle: Rounded Corners 8">
            <a:extLst>
              <a:ext uri="{FF2B5EF4-FFF2-40B4-BE49-F238E27FC236}">
                <a16:creationId xmlns:a16="http://schemas.microsoft.com/office/drawing/2014/main" id="{19EC84D3-47BA-41DC-BD1D-34ACFEC25F0A}"/>
              </a:ext>
            </a:extLst>
          </p:cNvPr>
          <p:cNvSpPr/>
          <p:nvPr/>
        </p:nvSpPr>
        <p:spPr>
          <a:xfrm>
            <a:off x="4876800" y="1676400"/>
            <a:ext cx="1143000" cy="381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9670DFD3-7ED6-4E5B-9B5C-FDFD0B5AD35E}"/>
              </a:ext>
            </a:extLst>
          </p:cNvPr>
          <p:cNvSpPr/>
          <p:nvPr/>
        </p:nvSpPr>
        <p:spPr>
          <a:xfrm>
            <a:off x="4876800" y="3048000"/>
            <a:ext cx="3200400" cy="381000"/>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862106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Choosing the Preferred Title—Works Created After 1500</a:t>
            </a:r>
          </a:p>
        </p:txBody>
      </p:sp>
      <p:sp>
        <p:nvSpPr>
          <p:cNvPr id="3" name="Content Placeholder 2"/>
          <p:cNvSpPr>
            <a:spLocks noGrp="1"/>
          </p:cNvSpPr>
          <p:nvPr>
            <p:ph idx="1"/>
          </p:nvPr>
        </p:nvSpPr>
        <p:spPr/>
        <p:txBody>
          <a:bodyPr/>
          <a:lstStyle/>
          <a:p>
            <a:r>
              <a:rPr lang="en-US" sz="2800" dirty="0"/>
              <a:t>If a work is published simultaneously in different languages and the original language cannot be determined: choose the title proper of the first manifestation received by agency</a:t>
            </a:r>
          </a:p>
          <a:p>
            <a:r>
              <a:rPr lang="en-US" sz="2800" dirty="0"/>
              <a:t>If the language editions are in the same manifestation, choose the title proper named on the preferred source of information (e.g., the title page)</a:t>
            </a:r>
          </a:p>
          <a:p>
            <a:r>
              <a:rPr lang="en-US" sz="2800" dirty="0"/>
              <a:t>Individual works of art: LC/PCC PS: use English-language reference source</a:t>
            </a:r>
          </a:p>
          <a:p>
            <a:endParaRPr lang="en-US" dirty="0"/>
          </a:p>
        </p:txBody>
      </p:sp>
      <p:sp>
        <p:nvSpPr>
          <p:cNvPr id="6" name="Footer Placeholder 5"/>
          <p:cNvSpPr>
            <a:spLocks noGrp="1"/>
          </p:cNvSpPr>
          <p:nvPr>
            <p:ph type="ftr" sz="quarter" idx="11"/>
          </p:nvPr>
        </p:nvSpPr>
        <p:spPr/>
        <p:txBody>
          <a:bodyPr/>
          <a:lstStyle/>
          <a:p>
            <a:r>
              <a:rPr lang="en-US"/>
              <a:t>Module 6. Works and Expressions</a:t>
            </a:r>
          </a:p>
        </p:txBody>
      </p:sp>
      <p:sp>
        <p:nvSpPr>
          <p:cNvPr id="7" name="Slide Number Placeholder 6"/>
          <p:cNvSpPr>
            <a:spLocks noGrp="1"/>
          </p:cNvSpPr>
          <p:nvPr>
            <p:ph type="sldNum" sz="quarter" idx="12"/>
          </p:nvPr>
        </p:nvSpPr>
        <p:spPr/>
        <p:txBody>
          <a:bodyPr/>
          <a:lstStyle/>
          <a:p>
            <a:fld id="{B0684F0A-E27D-4B85-BC7F-915473ADAF43}" type="slidenum">
              <a:rPr lang="en-US" smtClean="0"/>
              <a:pPr/>
              <a:t>28</a:t>
            </a:fld>
            <a:endParaRPr lang="en-US"/>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Exercise</a:t>
            </a:r>
            <a:br>
              <a:rPr lang="en-US"/>
            </a:br>
            <a:r>
              <a:rPr lang="en-US"/>
              <a:t>What is the preferred title?</a:t>
            </a:r>
          </a:p>
        </p:txBody>
      </p:sp>
      <p:pic>
        <p:nvPicPr>
          <p:cNvPr id="116738" name="Picture 2"/>
          <p:cNvPicPr>
            <a:picLocks noChangeAspect="1" noChangeArrowheads="1"/>
          </p:cNvPicPr>
          <p:nvPr/>
        </p:nvPicPr>
        <p:blipFill>
          <a:blip r:embed="rId3"/>
          <a:srcRect/>
          <a:stretch>
            <a:fillRect/>
          </a:stretch>
        </p:blipFill>
        <p:spPr bwMode="auto">
          <a:xfrm>
            <a:off x="1600200" y="1641475"/>
            <a:ext cx="2546350" cy="4606925"/>
          </a:xfrm>
          <a:prstGeom prst="rect">
            <a:avLst/>
          </a:prstGeom>
          <a:noFill/>
          <a:ln w="9525">
            <a:solidFill>
              <a:schemeClr val="tx1"/>
            </a:solidFill>
            <a:miter lim="800000"/>
            <a:headEnd/>
            <a:tailEnd/>
          </a:ln>
        </p:spPr>
      </p:pic>
      <p:pic>
        <p:nvPicPr>
          <p:cNvPr id="116739" name="Picture 2"/>
          <p:cNvPicPr>
            <a:picLocks noGrp="1" noChangeAspect="1" noChangeArrowheads="1"/>
          </p:cNvPicPr>
          <p:nvPr>
            <p:ph idx="1"/>
          </p:nvPr>
        </p:nvPicPr>
        <p:blipFill>
          <a:blip r:embed="rId4"/>
          <a:srcRect/>
          <a:stretch>
            <a:fillRect/>
          </a:stretch>
        </p:blipFill>
        <p:spPr>
          <a:xfrm>
            <a:off x="4953000" y="1639888"/>
            <a:ext cx="2743200" cy="4608512"/>
          </a:xfrm>
          <a:ln>
            <a:solidFill>
              <a:schemeClr val="tx1"/>
            </a:solidFill>
          </a:ln>
        </p:spPr>
      </p:pic>
      <p:sp>
        <p:nvSpPr>
          <p:cNvPr id="7" name="Footer Placeholder 6"/>
          <p:cNvSpPr>
            <a:spLocks noGrp="1"/>
          </p:cNvSpPr>
          <p:nvPr>
            <p:ph type="ftr" sz="quarter" idx="11"/>
          </p:nvPr>
        </p:nvSpPr>
        <p:spPr/>
        <p:txBody>
          <a:bodyPr/>
          <a:lstStyle/>
          <a:p>
            <a:pPr>
              <a:defRPr/>
            </a:pPr>
            <a:r>
              <a:rPr lang="en-US"/>
              <a:t>Module 6. Works and Expressions</a:t>
            </a:r>
          </a:p>
        </p:txBody>
      </p:sp>
      <p:sp>
        <p:nvSpPr>
          <p:cNvPr id="8" name="Slide Number Placeholder 7"/>
          <p:cNvSpPr>
            <a:spLocks noGrp="1"/>
          </p:cNvSpPr>
          <p:nvPr>
            <p:ph type="sldNum" sz="quarter" idx="12"/>
          </p:nvPr>
        </p:nvSpPr>
        <p:spPr/>
        <p:txBody>
          <a:bodyPr/>
          <a:lstStyle/>
          <a:p>
            <a:pPr>
              <a:defRPr/>
            </a:pPr>
            <a:fld id="{9568BA56-D660-4790-8692-BDE2CE0254F5}" type="slidenum">
              <a:rPr lang="en-US"/>
              <a:pPr>
                <a:defRPr/>
              </a:pPr>
              <a:t>29</a:t>
            </a:fld>
            <a:endParaRPr lang="en-US"/>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a:t>RDA 6.2.2.5. Choose the title</a:t>
            </a:r>
          </a:p>
          <a:p>
            <a:pPr lvl="1" eaLnBrk="1" fontAlgn="auto" hangingPunct="1">
              <a:spcAft>
                <a:spcPts val="0"/>
              </a:spcAft>
              <a:buFont typeface="Arial" pitchFamily="34" charset="0"/>
              <a:buChar char="–"/>
              <a:defRPr/>
            </a:pPr>
            <a:r>
              <a:rPr lang="en-US" dirty="0"/>
              <a:t>In the original language</a:t>
            </a:r>
          </a:p>
          <a:p>
            <a:pPr lvl="1" eaLnBrk="1" fontAlgn="auto" hangingPunct="1">
              <a:spcAft>
                <a:spcPts val="0"/>
              </a:spcAft>
              <a:buFont typeface="Arial" pitchFamily="34" charset="0"/>
              <a:buChar char="–"/>
              <a:defRPr/>
            </a:pPr>
            <a:r>
              <a:rPr lang="en-US" dirty="0"/>
              <a:t>By which the work is commonly identified</a:t>
            </a:r>
          </a:p>
          <a:p>
            <a:pPr lvl="1" eaLnBrk="1" fontAlgn="auto" hangingPunct="1">
              <a:spcAft>
                <a:spcPts val="0"/>
              </a:spcAft>
              <a:buFont typeface="Arial" pitchFamily="34" charset="0"/>
              <a:buChar char="–"/>
              <a:defRPr/>
            </a:pPr>
            <a:r>
              <a:rPr lang="en-US" dirty="0"/>
              <a:t>As found in modern reference sources</a:t>
            </a:r>
          </a:p>
          <a:p>
            <a:pPr eaLnBrk="1" fontAlgn="auto" hangingPunct="1">
              <a:spcAft>
                <a:spcPts val="0"/>
              </a:spcAft>
              <a:buFont typeface="Arial" pitchFamily="34" charset="0"/>
              <a:buChar char="•"/>
              <a:defRPr/>
            </a:pPr>
            <a:r>
              <a:rPr lang="en-US" dirty="0"/>
              <a:t>If reference sources are inadequate, use forms found in (in this order)</a:t>
            </a:r>
          </a:p>
          <a:p>
            <a:pPr lvl="1" eaLnBrk="1" fontAlgn="auto" hangingPunct="1">
              <a:spcAft>
                <a:spcPts val="0"/>
              </a:spcAft>
              <a:buFont typeface="Arial" pitchFamily="34" charset="0"/>
              <a:buChar char="–"/>
              <a:defRPr/>
            </a:pPr>
            <a:r>
              <a:rPr lang="en-US" dirty="0"/>
              <a:t>Modern editions</a:t>
            </a:r>
          </a:p>
          <a:p>
            <a:pPr lvl="1" eaLnBrk="1" fontAlgn="auto" hangingPunct="1">
              <a:spcAft>
                <a:spcPts val="0"/>
              </a:spcAft>
              <a:buFont typeface="Arial" pitchFamily="34" charset="0"/>
              <a:buChar char="–"/>
              <a:defRPr/>
            </a:pPr>
            <a:r>
              <a:rPr lang="en-US" dirty="0"/>
              <a:t>Early editions</a:t>
            </a:r>
          </a:p>
          <a:p>
            <a:pPr lvl="1" eaLnBrk="1" fontAlgn="auto" hangingPunct="1">
              <a:spcAft>
                <a:spcPts val="0"/>
              </a:spcAft>
              <a:buFont typeface="Arial" pitchFamily="34" charset="0"/>
              <a:buChar char="–"/>
              <a:defRPr/>
            </a:pPr>
            <a:r>
              <a:rPr lang="en-US" dirty="0"/>
              <a:t>Manuscript copies</a:t>
            </a:r>
          </a:p>
          <a:p>
            <a:pPr eaLnBrk="1" fontAlgn="auto" hangingPunct="1">
              <a:spcAft>
                <a:spcPts val="0"/>
              </a:spcAft>
              <a:buFont typeface="Arial" pitchFamily="34" charset="0"/>
              <a:buChar char="•"/>
              <a:defRPr/>
            </a:pPr>
            <a:r>
              <a:rPr lang="en-US" dirty="0"/>
              <a:t>Special rules for Greek and anonymous works</a:t>
            </a:r>
          </a:p>
          <a:p>
            <a:pPr lvl="1"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374B41DC-1ECB-4C93-A769-460B87F556D4}" type="slidenum">
              <a:rPr lang="en-US"/>
              <a:pPr>
                <a:defRPr/>
              </a:pPr>
              <a:t>30</a:t>
            </a:fld>
            <a:endParaRPr lang="en-US"/>
          </a:p>
        </p:txBody>
      </p:sp>
      <p:sp>
        <p:nvSpPr>
          <p:cNvPr id="118788"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Choosing the Preferred Title—Works Created Before 1501</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Choosing the Preferred Title—Works Created Before 1501</a:t>
            </a:r>
          </a:p>
        </p:txBody>
      </p:sp>
      <p:sp>
        <p:nvSpPr>
          <p:cNvPr id="3" name="Content Placeholder 2"/>
          <p:cNvSpPr>
            <a:spLocks noGrp="1"/>
          </p:cNvSpPr>
          <p:nvPr>
            <p:ph idx="1"/>
          </p:nvPr>
        </p:nvSpPr>
        <p:spPr/>
        <p:txBody>
          <a:bodyPr/>
          <a:lstStyle/>
          <a:p>
            <a:pPr>
              <a:lnSpc>
                <a:spcPct val="80000"/>
              </a:lnSpc>
              <a:spcBef>
                <a:spcPts val="600"/>
              </a:spcBef>
            </a:pPr>
            <a:r>
              <a:rPr lang="en-US" dirty="0"/>
              <a:t>Exceptions</a:t>
            </a:r>
          </a:p>
          <a:p>
            <a:pPr lvl="1">
              <a:lnSpc>
                <a:spcPct val="80000"/>
              </a:lnSpc>
              <a:spcBef>
                <a:spcPts val="600"/>
              </a:spcBef>
            </a:pPr>
            <a:r>
              <a:rPr lang="en-US" dirty="0"/>
              <a:t>RDA 6.2.2.5: Classical Greek, Byzantine Greek (pre-1453). Choose, in this order:</a:t>
            </a:r>
          </a:p>
          <a:p>
            <a:pPr lvl="2">
              <a:lnSpc>
                <a:spcPct val="80000"/>
              </a:lnSpc>
              <a:spcBef>
                <a:spcPts val="600"/>
              </a:spcBef>
            </a:pPr>
            <a:r>
              <a:rPr lang="en-US" dirty="0"/>
              <a:t>A well-established title in language preferred by cataloging agency (English for NACO)</a:t>
            </a:r>
          </a:p>
          <a:p>
            <a:pPr lvl="2">
              <a:lnSpc>
                <a:spcPct val="80000"/>
              </a:lnSpc>
              <a:spcBef>
                <a:spcPts val="600"/>
              </a:spcBef>
            </a:pPr>
            <a:r>
              <a:rPr lang="en-US" dirty="0"/>
              <a:t>The Latin title of the work</a:t>
            </a:r>
          </a:p>
          <a:p>
            <a:pPr lvl="2">
              <a:lnSpc>
                <a:spcPct val="80000"/>
              </a:lnSpc>
              <a:spcBef>
                <a:spcPts val="600"/>
              </a:spcBef>
            </a:pPr>
            <a:r>
              <a:rPr lang="en-US" dirty="0"/>
              <a:t>The Greek title of the work</a:t>
            </a:r>
          </a:p>
          <a:p>
            <a:pPr lvl="1">
              <a:lnSpc>
                <a:spcPct val="80000"/>
              </a:lnSpc>
              <a:spcBef>
                <a:spcPts val="600"/>
              </a:spcBef>
            </a:pPr>
            <a:r>
              <a:rPr lang="en-US" dirty="0"/>
              <a:t>LC-PCC PS 6.2.2.7: Anonymous works, neither in Greek nor Latin alphabet</a:t>
            </a:r>
          </a:p>
          <a:p>
            <a:pPr lvl="2">
              <a:lnSpc>
                <a:spcPct val="80000"/>
              </a:lnSpc>
              <a:spcBef>
                <a:spcPts val="600"/>
              </a:spcBef>
            </a:pPr>
            <a:r>
              <a:rPr lang="en-US" dirty="0"/>
              <a:t>A well-established title in English</a:t>
            </a:r>
          </a:p>
          <a:p>
            <a:pPr lvl="2">
              <a:lnSpc>
                <a:spcPct val="80000"/>
              </a:lnSpc>
              <a:spcBef>
                <a:spcPts val="600"/>
              </a:spcBef>
            </a:pPr>
            <a:r>
              <a:rPr lang="en-US" dirty="0"/>
              <a:t>If there is none, use the transliterated form of the original title</a:t>
            </a:r>
          </a:p>
        </p:txBody>
      </p:sp>
      <p:sp>
        <p:nvSpPr>
          <p:cNvPr id="6" name="Footer Placeholder 5"/>
          <p:cNvSpPr>
            <a:spLocks noGrp="1"/>
          </p:cNvSpPr>
          <p:nvPr>
            <p:ph type="ftr" sz="quarter" idx="11"/>
          </p:nvPr>
        </p:nvSpPr>
        <p:spPr/>
        <p:txBody>
          <a:bodyPr/>
          <a:lstStyle/>
          <a:p>
            <a:r>
              <a:rPr lang="en-US"/>
              <a:t>Module 6. Works and Expressions</a:t>
            </a:r>
          </a:p>
        </p:txBody>
      </p:sp>
      <p:sp>
        <p:nvSpPr>
          <p:cNvPr id="7" name="Slide Number Placeholder 6"/>
          <p:cNvSpPr>
            <a:spLocks noGrp="1"/>
          </p:cNvSpPr>
          <p:nvPr>
            <p:ph type="sldNum" sz="quarter" idx="12"/>
          </p:nvPr>
        </p:nvSpPr>
        <p:spPr/>
        <p:txBody>
          <a:bodyPr/>
          <a:lstStyle/>
          <a:p>
            <a:fld id="{97D704A3-AB00-424A-8404-0F83A32651ED}" type="slidenum">
              <a:rPr lang="en-US" smtClean="0"/>
              <a:pPr/>
              <a:t>31</a:t>
            </a:fld>
            <a:endParaRPr lang="en-US"/>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1" name="Picture 2"/>
          <p:cNvPicPr>
            <a:picLocks noChangeAspect="1" noChangeArrowheads="1"/>
          </p:cNvPicPr>
          <p:nvPr/>
        </p:nvPicPr>
        <p:blipFill>
          <a:blip r:embed="rId3"/>
          <a:srcRect l="13654" t="14696" r="31213" b="19795"/>
          <a:stretch>
            <a:fillRect/>
          </a:stretch>
        </p:blipFill>
        <p:spPr bwMode="auto">
          <a:xfrm>
            <a:off x="4217988" y="1279525"/>
            <a:ext cx="3051175" cy="4892675"/>
          </a:xfrm>
          <a:prstGeom prst="rect">
            <a:avLst/>
          </a:prstGeom>
          <a:noFill/>
          <a:ln w="9525">
            <a:solidFill>
              <a:schemeClr val="tx1"/>
            </a:solidFill>
            <a:miter lim="800000"/>
            <a:headEnd/>
            <a:tailEnd/>
          </a:ln>
        </p:spPr>
      </p:pic>
      <p:sp>
        <p:nvSpPr>
          <p:cNvPr id="122882" name="Title 1"/>
          <p:cNvSpPr>
            <a:spLocks noGrp="1"/>
          </p:cNvSpPr>
          <p:nvPr>
            <p:ph type="title"/>
          </p:nvPr>
        </p:nvSpPr>
        <p:spPr/>
        <p:txBody>
          <a:bodyPr/>
          <a:lstStyle/>
          <a:p>
            <a:pPr eaLnBrk="1" hangingPunct="1"/>
            <a:r>
              <a:rPr lang="en-US"/>
              <a:t>Exercise: Preferred title?</a:t>
            </a:r>
          </a:p>
        </p:txBody>
      </p:sp>
      <p:sp>
        <p:nvSpPr>
          <p:cNvPr id="122883" name="Content Placeholder 2"/>
          <p:cNvSpPr>
            <a:spLocks noGrp="1"/>
          </p:cNvSpPr>
          <p:nvPr>
            <p:ph idx="1"/>
          </p:nvPr>
        </p:nvSpPr>
        <p:spPr/>
        <p:txBody>
          <a:bodyPr/>
          <a:lstStyle/>
          <a:p>
            <a:pPr marL="0" indent="0" eaLnBrk="1" hangingPunct="1">
              <a:buFont typeface="Arial" charset="0"/>
              <a:buNone/>
            </a:pPr>
            <a:r>
              <a:rPr lang="en-US"/>
              <a:t>Modern translation,</a:t>
            </a:r>
          </a:p>
          <a:p>
            <a:pPr marL="0" indent="0" eaLnBrk="1" hangingPunct="1">
              <a:buFont typeface="Arial" charset="0"/>
              <a:buNone/>
            </a:pPr>
            <a:r>
              <a:rPr lang="en-US"/>
              <a:t>published 2011</a:t>
            </a:r>
          </a:p>
        </p:txBody>
      </p:sp>
      <p:sp>
        <p:nvSpPr>
          <p:cNvPr id="5" name="Oval 4"/>
          <p:cNvSpPr/>
          <p:nvPr/>
        </p:nvSpPr>
        <p:spPr>
          <a:xfrm>
            <a:off x="4724400" y="2743200"/>
            <a:ext cx="19050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ooter Placeholder 6"/>
          <p:cNvSpPr>
            <a:spLocks noGrp="1"/>
          </p:cNvSpPr>
          <p:nvPr>
            <p:ph type="ftr" sz="quarter" idx="11"/>
          </p:nvPr>
        </p:nvSpPr>
        <p:spPr/>
        <p:txBody>
          <a:bodyPr/>
          <a:lstStyle/>
          <a:p>
            <a:pPr>
              <a:defRPr/>
            </a:pPr>
            <a:r>
              <a:rPr lang="en-US"/>
              <a:t>Module 6. Works and Expressions</a:t>
            </a:r>
          </a:p>
        </p:txBody>
      </p:sp>
      <p:sp>
        <p:nvSpPr>
          <p:cNvPr id="8" name="Slide Number Placeholder 7"/>
          <p:cNvSpPr>
            <a:spLocks noGrp="1"/>
          </p:cNvSpPr>
          <p:nvPr>
            <p:ph type="sldNum" sz="quarter" idx="12"/>
          </p:nvPr>
        </p:nvSpPr>
        <p:spPr/>
        <p:txBody>
          <a:bodyPr/>
          <a:lstStyle/>
          <a:p>
            <a:pPr>
              <a:defRPr/>
            </a:pPr>
            <a:fld id="{8F36CF69-E9A1-413D-A93B-8CB09A662622}" type="slidenum">
              <a:rPr lang="en-US"/>
              <a:pPr>
                <a:defRPr/>
              </a:pPr>
              <a:t>32</a:t>
            </a:fld>
            <a:endParaRPr lang="en-US"/>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pPr eaLnBrk="1" hangingPunct="1"/>
            <a:r>
              <a:rPr lang="en-US"/>
              <a:t>Exercise: Preferred title?</a:t>
            </a:r>
          </a:p>
        </p:txBody>
      </p:sp>
      <p:sp>
        <p:nvSpPr>
          <p:cNvPr id="124930" name="Content Placeholder 2"/>
          <p:cNvSpPr>
            <a:spLocks noGrp="1"/>
          </p:cNvSpPr>
          <p:nvPr>
            <p:ph idx="1"/>
          </p:nvPr>
        </p:nvSpPr>
        <p:spPr/>
        <p:txBody>
          <a:bodyPr/>
          <a:lstStyle/>
          <a:p>
            <a:pPr marL="0" indent="0" eaLnBrk="1" hangingPunct="1">
              <a:buFont typeface="Arial" charset="0"/>
              <a:buNone/>
            </a:pPr>
            <a:r>
              <a:rPr lang="en-US"/>
              <a:t>Modern reference</a:t>
            </a:r>
          </a:p>
          <a:p>
            <a:pPr marL="0" indent="0" eaLnBrk="1" hangingPunct="1">
              <a:buFont typeface="Arial" charset="0"/>
              <a:buNone/>
            </a:pPr>
            <a:r>
              <a:rPr lang="en-US"/>
              <a:t>source: </a:t>
            </a:r>
            <a:r>
              <a:rPr lang="en-US" i="1"/>
              <a:t>Oxford</a:t>
            </a:r>
          </a:p>
          <a:p>
            <a:pPr marL="0" indent="0" eaLnBrk="1" hangingPunct="1">
              <a:buFont typeface="Arial" charset="0"/>
              <a:buNone/>
            </a:pPr>
            <a:r>
              <a:rPr lang="en-US" i="1"/>
              <a:t>classical dictionary, </a:t>
            </a:r>
          </a:p>
          <a:p>
            <a:pPr marL="0" indent="0" eaLnBrk="1" hangingPunct="1">
              <a:buFont typeface="Arial" charset="0"/>
              <a:buNone/>
            </a:pPr>
            <a:r>
              <a:rPr lang="en-US" i="1"/>
              <a:t>1996, p. 718</a:t>
            </a:r>
            <a:endParaRPr lang="en-US"/>
          </a:p>
        </p:txBody>
      </p:sp>
      <p:pic>
        <p:nvPicPr>
          <p:cNvPr id="124931" name="Picture 3"/>
          <p:cNvPicPr>
            <a:picLocks noChangeAspect="1" noChangeArrowheads="1"/>
          </p:cNvPicPr>
          <p:nvPr/>
        </p:nvPicPr>
        <p:blipFill>
          <a:blip r:embed="rId3"/>
          <a:srcRect l="14980" t="20992" r="50014" b="50874"/>
          <a:stretch>
            <a:fillRect/>
          </a:stretch>
        </p:blipFill>
        <p:spPr bwMode="auto">
          <a:xfrm>
            <a:off x="3910013" y="1143000"/>
            <a:ext cx="5130800" cy="5562600"/>
          </a:xfrm>
          <a:prstGeom prst="rect">
            <a:avLst/>
          </a:prstGeom>
          <a:noFill/>
          <a:ln w="9525">
            <a:solidFill>
              <a:schemeClr val="tx1"/>
            </a:solidFill>
            <a:miter lim="800000"/>
            <a:headEnd/>
            <a:tailEnd/>
          </a:ln>
        </p:spPr>
      </p:pic>
      <p:sp>
        <p:nvSpPr>
          <p:cNvPr id="4" name="Oval 3"/>
          <p:cNvSpPr/>
          <p:nvPr/>
        </p:nvSpPr>
        <p:spPr>
          <a:xfrm>
            <a:off x="7620000" y="1981200"/>
            <a:ext cx="8382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ooter Placeholder 6"/>
          <p:cNvSpPr>
            <a:spLocks noGrp="1"/>
          </p:cNvSpPr>
          <p:nvPr>
            <p:ph type="ftr" sz="quarter" idx="11"/>
          </p:nvPr>
        </p:nvSpPr>
        <p:spPr/>
        <p:txBody>
          <a:bodyPr/>
          <a:lstStyle/>
          <a:p>
            <a:pPr>
              <a:defRPr/>
            </a:pPr>
            <a:r>
              <a:rPr lang="en-US"/>
              <a:t>Module 6. Works and Expressions</a:t>
            </a:r>
          </a:p>
        </p:txBody>
      </p:sp>
      <p:sp>
        <p:nvSpPr>
          <p:cNvPr id="8" name="Slide Number Placeholder 7"/>
          <p:cNvSpPr>
            <a:spLocks noGrp="1"/>
          </p:cNvSpPr>
          <p:nvPr>
            <p:ph type="sldNum" sz="quarter" idx="12"/>
          </p:nvPr>
        </p:nvSpPr>
        <p:spPr/>
        <p:txBody>
          <a:bodyPr/>
          <a:lstStyle/>
          <a:p>
            <a:pPr>
              <a:defRPr/>
            </a:pPr>
            <a:fld id="{52E12F73-2B8F-4571-8A93-1DE403C8C933}" type="slidenum">
              <a:rPr lang="en-US"/>
              <a:pPr>
                <a:defRPr/>
              </a:pPr>
              <a:t>33</a:t>
            </a:fld>
            <a:endParaRPr lang="en-US"/>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Picture 2"/>
          <p:cNvPicPr>
            <a:picLocks noChangeAspect="1" noChangeArrowheads="1"/>
          </p:cNvPicPr>
          <p:nvPr/>
        </p:nvPicPr>
        <p:blipFill>
          <a:blip r:embed="rId3"/>
          <a:srcRect l="18608" t="41248" r="27374" b="34798"/>
          <a:stretch>
            <a:fillRect/>
          </a:stretch>
        </p:blipFill>
        <p:spPr bwMode="auto">
          <a:xfrm>
            <a:off x="3810000" y="1189038"/>
            <a:ext cx="4800600" cy="2871787"/>
          </a:xfrm>
          <a:prstGeom prst="rect">
            <a:avLst/>
          </a:prstGeom>
          <a:noFill/>
          <a:ln w="9525">
            <a:solidFill>
              <a:schemeClr val="tx1"/>
            </a:solidFill>
            <a:miter lim="800000"/>
            <a:headEnd/>
            <a:tailEnd/>
          </a:ln>
        </p:spPr>
      </p:pic>
      <p:sp>
        <p:nvSpPr>
          <p:cNvPr id="126978" name="Title 1"/>
          <p:cNvSpPr>
            <a:spLocks noGrp="1"/>
          </p:cNvSpPr>
          <p:nvPr>
            <p:ph type="title"/>
          </p:nvPr>
        </p:nvSpPr>
        <p:spPr/>
        <p:txBody>
          <a:bodyPr/>
          <a:lstStyle/>
          <a:p>
            <a:pPr eaLnBrk="1" hangingPunct="1"/>
            <a:r>
              <a:rPr lang="en-US"/>
              <a:t>Exercise: Preferred title?</a:t>
            </a:r>
          </a:p>
        </p:txBody>
      </p:sp>
      <p:sp>
        <p:nvSpPr>
          <p:cNvPr id="126979" name="Content Placeholder 2"/>
          <p:cNvSpPr>
            <a:spLocks noGrp="1"/>
          </p:cNvSpPr>
          <p:nvPr>
            <p:ph idx="1"/>
          </p:nvPr>
        </p:nvSpPr>
        <p:spPr>
          <a:xfrm>
            <a:off x="457200" y="1382713"/>
            <a:ext cx="3429000" cy="4637087"/>
          </a:xfrm>
        </p:spPr>
        <p:txBody>
          <a:bodyPr/>
          <a:lstStyle/>
          <a:p>
            <a:pPr marL="0" indent="0" eaLnBrk="1" hangingPunct="1">
              <a:buFont typeface="Arial" charset="0"/>
              <a:buNone/>
            </a:pPr>
            <a:r>
              <a:rPr lang="en-US" sz="2800" i="1"/>
              <a:t>Brill’s new Pauly dictionary of Greek and Latin authors and texts, 2009, p. 325-326</a:t>
            </a:r>
          </a:p>
          <a:p>
            <a:pPr marL="0" indent="0" eaLnBrk="1" hangingPunct="1">
              <a:buFont typeface="Arial" charset="0"/>
              <a:buNone/>
            </a:pPr>
            <a:endParaRPr lang="en-US" sz="2800" i="1"/>
          </a:p>
          <a:p>
            <a:pPr marL="0" indent="0" eaLnBrk="1" hangingPunct="1">
              <a:buFont typeface="Arial" charset="0"/>
              <a:buNone/>
            </a:pPr>
            <a:r>
              <a:rPr lang="en-US"/>
              <a:t>Iliad (English)?</a:t>
            </a:r>
          </a:p>
          <a:p>
            <a:pPr marL="0" indent="0" eaLnBrk="1" hangingPunct="1">
              <a:buFont typeface="Arial" charset="0"/>
              <a:buNone/>
            </a:pPr>
            <a:r>
              <a:rPr lang="en-US"/>
              <a:t>Ilias (Latin)?</a:t>
            </a:r>
          </a:p>
          <a:p>
            <a:pPr marL="0" indent="0" eaLnBrk="1" hangingPunct="1">
              <a:buFont typeface="Arial" charset="0"/>
              <a:buNone/>
            </a:pPr>
            <a:r>
              <a:rPr lang="el-GR"/>
              <a:t> Ἰλιάς</a:t>
            </a:r>
            <a:r>
              <a:rPr lang="en-US"/>
              <a:t> (Greek)?</a:t>
            </a:r>
          </a:p>
          <a:p>
            <a:pPr marL="0" indent="0" eaLnBrk="1" hangingPunct="1">
              <a:buFont typeface="Arial" charset="0"/>
              <a:buNone/>
            </a:pPr>
            <a:endParaRPr lang="en-US"/>
          </a:p>
        </p:txBody>
      </p:sp>
      <p:pic>
        <p:nvPicPr>
          <p:cNvPr id="126980" name="Picture 4"/>
          <p:cNvPicPr>
            <a:picLocks noChangeAspect="1" noChangeArrowheads="1"/>
          </p:cNvPicPr>
          <p:nvPr/>
        </p:nvPicPr>
        <p:blipFill>
          <a:blip r:embed="rId4"/>
          <a:srcRect l="15459" t="15225" r="26407" b="68768"/>
          <a:stretch>
            <a:fillRect/>
          </a:stretch>
        </p:blipFill>
        <p:spPr bwMode="auto">
          <a:xfrm>
            <a:off x="3048000" y="4249738"/>
            <a:ext cx="5791200" cy="2151062"/>
          </a:xfrm>
          <a:prstGeom prst="rect">
            <a:avLst/>
          </a:prstGeom>
          <a:noFill/>
          <a:ln w="9525">
            <a:solidFill>
              <a:schemeClr val="tx1"/>
            </a:solidFill>
            <a:miter lim="800000"/>
            <a:headEnd/>
            <a:tailEnd/>
          </a:ln>
        </p:spPr>
      </p:pic>
      <p:sp>
        <p:nvSpPr>
          <p:cNvPr id="8" name="Oval 7"/>
          <p:cNvSpPr/>
          <p:nvPr/>
        </p:nvSpPr>
        <p:spPr>
          <a:xfrm>
            <a:off x="3581400" y="4648200"/>
            <a:ext cx="976313" cy="7096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4481513" y="4648200"/>
            <a:ext cx="976312" cy="7096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5319713" y="4648200"/>
            <a:ext cx="976312" cy="7096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3886200" y="2286000"/>
            <a:ext cx="12954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B4986A7-921B-458D-8C84-BACBBAE6E6EB}" type="slidenum">
              <a:rPr lang="en-US"/>
              <a:pPr>
                <a:defRPr/>
              </a:pPr>
              <a:t>34</a:t>
            </a:fld>
            <a:endParaRPr lang="en-US"/>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Content Placeholder 2"/>
          <p:cNvSpPr>
            <a:spLocks noGrp="1"/>
          </p:cNvSpPr>
          <p:nvPr>
            <p:ph idx="1"/>
          </p:nvPr>
        </p:nvSpPr>
        <p:spPr/>
        <p:txBody>
          <a:bodyPr/>
          <a:lstStyle/>
          <a:p>
            <a:pPr eaLnBrk="1" hangingPunct="1"/>
            <a:r>
              <a:rPr lang="en-US" dirty="0"/>
              <a:t>Apply when </a:t>
            </a:r>
            <a:r>
              <a:rPr lang="en-CA" dirty="0"/>
              <a:t>a preferred title in the original language cannot be found either in manifestations embodying the work or in reference sources (e.g., basic story with many versions)</a:t>
            </a:r>
            <a:endParaRPr lang="en-US" dirty="0"/>
          </a:p>
          <a:p>
            <a:pPr lvl="1" eaLnBrk="1" hangingPunct="1"/>
            <a:r>
              <a:rPr lang="en-US" dirty="0"/>
              <a:t>Choose a well-established title from a modern reference source in a language preferred by the agency creating the data</a:t>
            </a:r>
          </a:p>
          <a:p>
            <a:pPr lvl="1" eaLnBrk="1" hangingPunct="1"/>
            <a:r>
              <a:rPr lang="en-US" dirty="0"/>
              <a:t>Devise a title</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F4FD9A2-2E05-43C5-AB4B-509D9E4F22C0}" type="slidenum">
              <a:rPr lang="en-US"/>
              <a:pPr>
                <a:defRPr/>
              </a:pPr>
              <a:t>35</a:t>
            </a:fld>
            <a:endParaRPr lang="en-US"/>
          </a:p>
        </p:txBody>
      </p:sp>
      <p:sp>
        <p:nvSpPr>
          <p:cNvPr id="129028"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dirty="0">
                <a:latin typeface="Calibri" pitchFamily="34" charset="0"/>
              </a:rPr>
              <a:t>Titles in Original Language Not Found or Not Applicable (RDA 6.2.2.6)</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pPr eaLnBrk="1" hangingPunct="1"/>
            <a:r>
              <a:rPr lang="en-US"/>
              <a:t>Manuscripts/Manuscript Groups</a:t>
            </a:r>
          </a:p>
        </p:txBody>
      </p:sp>
      <p:sp>
        <p:nvSpPr>
          <p:cNvPr id="131074" name="Content Placeholder 2"/>
          <p:cNvSpPr>
            <a:spLocks noGrp="1"/>
          </p:cNvSpPr>
          <p:nvPr>
            <p:ph idx="1"/>
          </p:nvPr>
        </p:nvSpPr>
        <p:spPr/>
        <p:txBody>
          <a:bodyPr/>
          <a:lstStyle/>
          <a:p>
            <a:pPr eaLnBrk="1" hangingPunct="1">
              <a:lnSpc>
                <a:spcPct val="80000"/>
              </a:lnSpc>
            </a:pPr>
            <a:r>
              <a:rPr lang="en-US" sz="3000" dirty="0"/>
              <a:t>RDA 6.2.2.6: instructions for treating the manuscript as an object (vs. the work contained in it)</a:t>
            </a:r>
          </a:p>
          <a:p>
            <a:pPr lvl="1" eaLnBrk="1" hangingPunct="1">
              <a:lnSpc>
                <a:spcPct val="80000"/>
              </a:lnSpc>
            </a:pPr>
            <a:r>
              <a:rPr lang="en-US" sz="2600" dirty="0"/>
              <a:t>Use the title or name by which the manuscript is commonly identified</a:t>
            </a:r>
          </a:p>
          <a:p>
            <a:pPr marL="914400" lvl="2" indent="0" eaLnBrk="1" hangingPunct="1">
              <a:lnSpc>
                <a:spcPct val="80000"/>
              </a:lnSpc>
              <a:buFont typeface="Arial" charset="0"/>
              <a:buNone/>
            </a:pPr>
            <a:r>
              <a:rPr lang="en-US" sz="2200" dirty="0">
                <a:solidFill>
                  <a:srgbClr val="0070C0"/>
                </a:solidFill>
              </a:rPr>
              <a:t>130 _0  Book of </a:t>
            </a:r>
            <a:r>
              <a:rPr lang="en-US" sz="2200" dirty="0" err="1">
                <a:solidFill>
                  <a:srgbClr val="0070C0"/>
                </a:solidFill>
              </a:rPr>
              <a:t>Kells</a:t>
            </a:r>
            <a:endParaRPr lang="en-US" sz="2200" dirty="0">
              <a:solidFill>
                <a:srgbClr val="0070C0"/>
              </a:solidFill>
            </a:endParaRPr>
          </a:p>
          <a:p>
            <a:pPr lvl="1" eaLnBrk="1" hangingPunct="1">
              <a:lnSpc>
                <a:spcPct val="80000"/>
              </a:lnSpc>
            </a:pPr>
            <a:r>
              <a:rPr lang="en-US" sz="2600" dirty="0"/>
              <a:t>If none, devise a title:</a:t>
            </a:r>
          </a:p>
          <a:p>
            <a:pPr marL="914400" lvl="2" indent="0" eaLnBrk="1" hangingPunct="1">
              <a:lnSpc>
                <a:spcPct val="80000"/>
              </a:lnSpc>
              <a:buFont typeface="Arial" charset="0"/>
              <a:buNone/>
            </a:pPr>
            <a:r>
              <a:rPr lang="en-US" sz="2200" dirty="0"/>
              <a:t>[Authorized access point for the repository]. Manuscript. [Repository’s designation for the manuscript]</a:t>
            </a:r>
          </a:p>
          <a:p>
            <a:pPr marL="914400" lvl="2" indent="0" eaLnBrk="1" hangingPunct="1">
              <a:lnSpc>
                <a:spcPct val="80000"/>
              </a:lnSpc>
              <a:buFont typeface="Arial" charset="0"/>
              <a:buNone/>
            </a:pPr>
            <a:r>
              <a:rPr lang="en-US" sz="2200" dirty="0">
                <a:solidFill>
                  <a:srgbClr val="0070C0"/>
                </a:solidFill>
              </a:rPr>
              <a:t>110 2_  British Library. $k Manuscript. $n Arundel 384</a:t>
            </a:r>
          </a:p>
          <a:p>
            <a:pPr eaLnBrk="1" hangingPunct="1">
              <a:lnSpc>
                <a:spcPct val="80000"/>
              </a:lnSpc>
            </a:pPr>
            <a:r>
              <a:rPr lang="en-US" sz="3000" dirty="0"/>
              <a:t>Apply general instructions (RDA 6.2.2.4-6.2.2.6) to describe the </a:t>
            </a:r>
            <a:r>
              <a:rPr lang="en-US" sz="3000" i="1" dirty="0"/>
              <a:t>work</a:t>
            </a:r>
            <a:r>
              <a:rPr lang="en-US" sz="3000" dirty="0"/>
              <a:t> contained in the manuscript</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0CC6F8AE-2E16-4967-A47B-71E54AAC7CA9}" type="slidenum">
              <a:rPr lang="en-US"/>
              <a:pPr>
                <a:defRPr/>
              </a:pPr>
              <a:t>36</a:t>
            </a:fld>
            <a:endParaRPr lang="en-US"/>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a:t>One part - choose preferred title as already shown</a:t>
            </a:r>
          </a:p>
          <a:p>
            <a:pPr marL="857250" lvl="2" indent="0" eaLnBrk="1" fontAlgn="auto" hangingPunct="1">
              <a:spcAft>
                <a:spcPts val="0"/>
              </a:spcAft>
              <a:buFont typeface="Arial" pitchFamily="34" charset="0"/>
              <a:buNone/>
              <a:defRPr/>
            </a:pPr>
            <a:r>
              <a:rPr lang="en-US" dirty="0">
                <a:solidFill>
                  <a:srgbClr val="0070C0"/>
                </a:solidFill>
              </a:rPr>
              <a:t>... $t Two towers</a:t>
            </a:r>
          </a:p>
          <a:p>
            <a:pPr marL="857250" lvl="2" indent="0" eaLnBrk="1" fontAlgn="auto" hangingPunct="1">
              <a:spcAft>
                <a:spcPts val="0"/>
              </a:spcAft>
              <a:buFont typeface="Arial" pitchFamily="34" charset="0"/>
              <a:buNone/>
              <a:defRPr/>
            </a:pPr>
            <a:r>
              <a:rPr lang="en-US" dirty="0">
                <a:solidFill>
                  <a:srgbClr val="0070C0"/>
                </a:solidFill>
              </a:rPr>
              <a:t>… $p Bart gets an elephant</a:t>
            </a:r>
          </a:p>
          <a:p>
            <a:pPr marL="514350" lvl="1" indent="0" eaLnBrk="1" fontAlgn="auto" hangingPunct="1">
              <a:spcAft>
                <a:spcPts val="0"/>
              </a:spcAft>
              <a:buFont typeface="Arial" pitchFamily="34" charset="0"/>
              <a:buNone/>
              <a:defRPr/>
            </a:pPr>
            <a:r>
              <a:rPr lang="en-US" i="1" dirty="0"/>
              <a:t>Can be generic </a:t>
            </a:r>
          </a:p>
          <a:p>
            <a:pPr marL="857250" lvl="2" indent="0" eaLnBrk="1" fontAlgn="auto" hangingPunct="1">
              <a:spcAft>
                <a:spcPts val="0"/>
              </a:spcAft>
              <a:buFont typeface="Arial" pitchFamily="34" charset="0"/>
              <a:buNone/>
              <a:defRPr/>
            </a:pPr>
            <a:r>
              <a:rPr lang="en-US" dirty="0">
                <a:solidFill>
                  <a:srgbClr val="0070C0"/>
                </a:solidFill>
              </a:rPr>
              <a:t>… $n Book 1 </a:t>
            </a:r>
            <a:r>
              <a:rPr lang="en-US" dirty="0"/>
              <a:t>(e.g., preferred title of a part of Homer’s Iliad)</a:t>
            </a:r>
          </a:p>
          <a:p>
            <a:pPr marL="857250" lvl="2" indent="0" eaLnBrk="1" fontAlgn="auto" hangingPunct="1">
              <a:spcAft>
                <a:spcPts val="0"/>
              </a:spcAft>
              <a:buFont typeface="Arial" pitchFamily="34" charset="0"/>
              <a:buNone/>
              <a:defRPr/>
            </a:pPr>
            <a:r>
              <a:rPr lang="en-US" dirty="0">
                <a:solidFill>
                  <a:srgbClr val="0070C0"/>
                </a:solidFill>
              </a:rPr>
              <a:t>… $n Season 2 </a:t>
            </a:r>
            <a:r>
              <a:rPr lang="en-US" dirty="0"/>
              <a:t>(e.g. preferred title for a DVD compilation of all episodes of a season of a television series)</a:t>
            </a:r>
            <a:endParaRPr lang="en-US" i="1" dirty="0"/>
          </a:p>
          <a:p>
            <a:pPr marL="1371600" lvl="3" indent="0" eaLnBrk="1" fontAlgn="auto" hangingPunct="1">
              <a:spcAft>
                <a:spcPts val="0"/>
              </a:spcAft>
              <a:buFont typeface="Arial" pitchFamily="34" charset="0"/>
              <a:buNone/>
              <a:defRPr/>
            </a:pPr>
            <a:r>
              <a:rPr lang="en-US" dirty="0"/>
              <a:t>Note: always record the numeric designation as a numeral, e.g. </a:t>
            </a:r>
            <a:r>
              <a:rPr lang="en-US" i="1" dirty="0"/>
              <a:t>not</a:t>
            </a:r>
          </a:p>
          <a:p>
            <a:pPr marL="1371600" lvl="3" indent="0" eaLnBrk="1" fontAlgn="auto" hangingPunct="1">
              <a:spcAft>
                <a:spcPts val="0"/>
              </a:spcAft>
              <a:buFont typeface="Arial" pitchFamily="34" charset="0"/>
              <a:buNone/>
              <a:defRPr/>
            </a:pPr>
            <a:r>
              <a:rPr lang="en-US" dirty="0" err="1"/>
              <a:t>Downton</a:t>
            </a:r>
            <a:r>
              <a:rPr lang="en-US" dirty="0"/>
              <a:t> Abbey. Season one. Episode two</a:t>
            </a:r>
          </a:p>
          <a:p>
            <a:pPr marL="857250" lvl="2" indent="0" eaLnBrk="1" fontAlgn="auto" hangingPunct="1">
              <a:spcAft>
                <a:spcPts val="0"/>
              </a:spcAft>
              <a:buFont typeface="Arial" pitchFamily="34" charset="0"/>
              <a:buNone/>
              <a:defRPr/>
            </a:pPr>
            <a:r>
              <a:rPr lang="en-US" dirty="0">
                <a:solidFill>
                  <a:srgbClr val="0070C0"/>
                </a:solidFill>
              </a:rPr>
              <a:t>… $p Preface</a:t>
            </a:r>
            <a:r>
              <a:rPr lang="en-US" dirty="0"/>
              <a:t> (e.g., for a separately-published preface of a work, such as F. Scott Fitzgerald’s Preface to This side of paradise)</a:t>
            </a:r>
            <a:endParaRPr lang="en-US" dirty="0">
              <a:solidFill>
                <a:srgbClr val="0070C0"/>
              </a:solidFill>
            </a:endParaRPr>
          </a:p>
          <a:p>
            <a:pPr eaLnBrk="1" fontAlgn="auto" hangingPunct="1">
              <a:spcAft>
                <a:spcPts val="0"/>
              </a:spcAft>
              <a:buFont typeface="Arial" pitchFamily="34" charset="0"/>
              <a:buChar char="•"/>
              <a:defRPr/>
            </a:pPr>
            <a:r>
              <a:rPr lang="en-US" dirty="0"/>
              <a:t>Exceptions:</a:t>
            </a:r>
          </a:p>
          <a:p>
            <a:pPr lvl="1" eaLnBrk="1" fontAlgn="auto" hangingPunct="1">
              <a:spcAft>
                <a:spcPts val="0"/>
              </a:spcAft>
              <a:buFont typeface="Arial" pitchFamily="34" charset="0"/>
              <a:buChar char="–"/>
              <a:defRPr/>
            </a:pPr>
            <a:r>
              <a:rPr lang="en-US" dirty="0"/>
              <a:t>Music: RDA 6.14.2.7</a:t>
            </a:r>
          </a:p>
          <a:p>
            <a:pPr lvl="1" eaLnBrk="1" fontAlgn="auto" hangingPunct="1">
              <a:spcAft>
                <a:spcPts val="0"/>
              </a:spcAft>
              <a:buFont typeface="Arial" pitchFamily="34" charset="0"/>
              <a:buChar char="–"/>
              <a:defRPr/>
            </a:pPr>
            <a:r>
              <a:rPr lang="en-US" dirty="0"/>
              <a:t>Religious works: RDA 6.23.2.9—6.23.2.20</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46D2683E-2D47-4BBD-B342-0C97E2F20E1D}" type="slidenum">
              <a:rPr lang="en-US"/>
              <a:pPr>
                <a:defRPr/>
              </a:pPr>
              <a:t>37</a:t>
            </a:fld>
            <a:endParaRPr lang="en-US"/>
          </a:p>
        </p:txBody>
      </p:sp>
      <p:sp>
        <p:nvSpPr>
          <p:cNvPr id="1331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Recording the Preferred Title for One or More Parts of a Work (RDA 6.2.2.9)</a:t>
            </a: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2"/>
          <p:cNvSpPr>
            <a:spLocks noGrp="1"/>
          </p:cNvSpPr>
          <p:nvPr>
            <p:ph idx="1"/>
          </p:nvPr>
        </p:nvSpPr>
        <p:spPr>
          <a:xfrm>
            <a:off x="457200" y="1676400"/>
            <a:ext cx="8229600" cy="4449763"/>
          </a:xfrm>
        </p:spPr>
        <p:txBody>
          <a:bodyPr rtlCol="0">
            <a:normAutofit fontScale="92500" lnSpcReduction="10000"/>
          </a:bodyPr>
          <a:lstStyle/>
          <a:p>
            <a:pPr eaLnBrk="1" fontAlgn="auto" hangingPunct="1">
              <a:spcAft>
                <a:spcPts val="0"/>
              </a:spcAft>
              <a:defRPr/>
            </a:pPr>
            <a:r>
              <a:rPr lang="en-US" sz="3000" dirty="0"/>
              <a:t>Two or more parts</a:t>
            </a:r>
          </a:p>
          <a:p>
            <a:pPr lvl="1" eaLnBrk="1" fontAlgn="auto" hangingPunct="1">
              <a:spcAft>
                <a:spcPts val="0"/>
              </a:spcAft>
              <a:buFont typeface="Arial" pitchFamily="34" charset="0"/>
              <a:buChar char="–"/>
              <a:defRPr/>
            </a:pPr>
            <a:r>
              <a:rPr lang="en-US" sz="2600" dirty="0"/>
              <a:t>Numbered consecutive parts: give the general term in the singular with the number (append to the preferred title of the work)</a:t>
            </a:r>
          </a:p>
          <a:p>
            <a:pPr marL="914400" lvl="2" indent="0" eaLnBrk="1" fontAlgn="auto" hangingPunct="1">
              <a:spcAft>
                <a:spcPts val="0"/>
              </a:spcAft>
              <a:buFont typeface="Arial" pitchFamily="34" charset="0"/>
              <a:buNone/>
              <a:defRPr/>
            </a:pPr>
            <a:r>
              <a:rPr lang="en-US" dirty="0">
                <a:solidFill>
                  <a:srgbClr val="0070C0"/>
                </a:solidFill>
              </a:rPr>
              <a:t>… $n Book 1-5</a:t>
            </a:r>
            <a:r>
              <a:rPr lang="en-US" dirty="0"/>
              <a:t>, e.g.</a:t>
            </a:r>
          </a:p>
          <a:p>
            <a:pPr marL="1149350" lvl="3" indent="0" eaLnBrk="1" fontAlgn="auto" hangingPunct="1">
              <a:spcAft>
                <a:spcPts val="0"/>
              </a:spcAft>
              <a:buFont typeface="Arial" pitchFamily="34" charset="0"/>
              <a:buNone/>
              <a:defRPr/>
            </a:pPr>
            <a:r>
              <a:rPr lang="en-US" dirty="0">
                <a:solidFill>
                  <a:srgbClr val="0070C0"/>
                </a:solidFill>
              </a:rPr>
              <a:t>… $t Commentary on the Epistle to the Romans. $n Book 1-5</a:t>
            </a:r>
          </a:p>
          <a:p>
            <a:pPr lvl="1" eaLnBrk="1" fontAlgn="auto" hangingPunct="1">
              <a:spcAft>
                <a:spcPts val="0"/>
              </a:spcAft>
              <a:buFont typeface="Arial" pitchFamily="34" charset="0"/>
              <a:buChar char="–"/>
              <a:defRPr/>
            </a:pPr>
            <a:r>
              <a:rPr lang="en-US" sz="2600" dirty="0"/>
              <a:t>Unnumbered or nonconsecutive parts: </a:t>
            </a:r>
            <a:r>
              <a:rPr lang="en-US" sz="2600" i="1" dirty="0"/>
              <a:t>either</a:t>
            </a:r>
            <a:endParaRPr lang="en-US" sz="2600" dirty="0"/>
          </a:p>
          <a:p>
            <a:pPr lvl="2" eaLnBrk="1" fontAlgn="auto" hangingPunct="1">
              <a:spcAft>
                <a:spcPts val="0"/>
              </a:spcAft>
              <a:buFont typeface="Arial" pitchFamily="34" charset="0"/>
              <a:buChar char="–"/>
              <a:defRPr/>
            </a:pPr>
            <a:r>
              <a:rPr lang="en-US" dirty="0"/>
              <a:t>Record each part separately (i.e. treat each as a single part)</a:t>
            </a:r>
          </a:p>
          <a:p>
            <a:pPr lvl="2" eaLnBrk="1" fontAlgn="auto" hangingPunct="1">
              <a:spcAft>
                <a:spcPts val="0"/>
              </a:spcAft>
              <a:buFont typeface="Arial" pitchFamily="34" charset="0"/>
              <a:buChar char="–"/>
              <a:defRPr/>
            </a:pPr>
            <a:r>
              <a:rPr lang="en-US" i="1" dirty="0"/>
              <a:t>Or </a:t>
            </a:r>
            <a:r>
              <a:rPr lang="en-US" dirty="0"/>
              <a:t>append “Selections” to the preferred title of the work as a whole, e.g., for a compilation called “Soliloquies from Hamlet”</a:t>
            </a:r>
          </a:p>
          <a:p>
            <a:pPr marL="1371600" lvl="3" indent="0" eaLnBrk="1" fontAlgn="auto" hangingPunct="1">
              <a:spcAft>
                <a:spcPts val="0"/>
              </a:spcAft>
              <a:buFont typeface="Arial" pitchFamily="34" charset="0"/>
              <a:buNone/>
              <a:defRPr/>
            </a:pPr>
            <a:r>
              <a:rPr lang="en-US" sz="2400" dirty="0">
                <a:solidFill>
                  <a:srgbClr val="0070C0"/>
                </a:solidFill>
              </a:rPr>
              <a:t>… $t Hamlet. $k Selections</a:t>
            </a:r>
          </a:p>
          <a:p>
            <a:pPr marL="457200" lvl="1" indent="0" eaLnBrk="1" fontAlgn="auto" hangingPunct="1">
              <a:spcAft>
                <a:spcPts val="0"/>
              </a:spcAft>
              <a:buFont typeface="Arial" pitchFamily="34" charset="0"/>
              <a:buNone/>
              <a:defRPr/>
            </a:pPr>
            <a:endParaRPr lang="en-US" sz="20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BEB75C55-29F7-4730-81CD-978FC6D585C3}" type="slidenum">
              <a:rPr lang="en-US"/>
              <a:pPr>
                <a:defRPr/>
              </a:pPr>
              <a:t>38</a:t>
            </a:fld>
            <a:endParaRPr lang="en-US"/>
          </a:p>
        </p:txBody>
      </p:sp>
      <p:sp>
        <p:nvSpPr>
          <p:cNvPr id="13517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Recording the Preferred Title for One or More Parts of a Work (RDA 6.2.2.9)</a:t>
            </a: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Content Placeholder 2"/>
          <p:cNvSpPr>
            <a:spLocks noGrp="1"/>
          </p:cNvSpPr>
          <p:nvPr>
            <p:ph idx="1"/>
          </p:nvPr>
        </p:nvSpPr>
        <p:spPr/>
        <p:txBody>
          <a:bodyPr/>
          <a:lstStyle/>
          <a:p>
            <a:pPr eaLnBrk="1" hangingPunct="1"/>
            <a:r>
              <a:rPr lang="en-US" dirty="0"/>
              <a:t>Exception for serials and integrating resources with both part designation and part title: record both, with designation first, and separated by a comma</a:t>
            </a:r>
          </a:p>
          <a:p>
            <a:pPr marL="857250" lvl="2" indent="0" eaLnBrk="1" hangingPunct="1">
              <a:buFont typeface="Arial" charset="0"/>
              <a:buNone/>
            </a:pPr>
            <a:r>
              <a:rPr lang="en-US" dirty="0">
                <a:solidFill>
                  <a:srgbClr val="0070C0"/>
                </a:solidFill>
              </a:rPr>
              <a:t>… $n Series C, $p Traditional skills and practices</a:t>
            </a:r>
            <a:r>
              <a:rPr lang="en-US" dirty="0"/>
              <a:t>, </a:t>
            </a:r>
            <a:r>
              <a:rPr lang="en-US" i="1" dirty="0"/>
              <a:t>e.g.</a:t>
            </a:r>
          </a:p>
          <a:p>
            <a:pPr marL="857250" lvl="2" indent="0" eaLnBrk="1" hangingPunct="1">
              <a:buFont typeface="Arial" charset="0"/>
              <a:buNone/>
            </a:pPr>
            <a:endParaRPr lang="en-US" i="1" dirty="0"/>
          </a:p>
          <a:p>
            <a:pPr marL="2455863" lvl="3" indent="-1084263" eaLnBrk="1" hangingPunct="1">
              <a:buFont typeface="Arial" charset="0"/>
              <a:buNone/>
            </a:pPr>
            <a:r>
              <a:rPr lang="en-US" dirty="0">
                <a:solidFill>
                  <a:srgbClr val="0070C0"/>
                </a:solidFill>
              </a:rPr>
              <a:t>130 _0   Marshallese culture and history. $n Series C, $p Traditional skills and practices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2A082D8C-594E-4FBF-88AA-218E10A95EE2}" type="slidenum">
              <a:rPr lang="en-US"/>
              <a:pPr>
                <a:defRPr/>
              </a:pPr>
              <a:t>39</a:t>
            </a:fld>
            <a:endParaRPr lang="en-US"/>
          </a:p>
        </p:txBody>
      </p:sp>
      <p:sp>
        <p:nvSpPr>
          <p:cNvPr id="137220"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Recording the Preferred Title for One or More Parts of a Work (RDA 6.2.2.9)</a:t>
            </a: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438400"/>
            <a:ext cx="8382000" cy="3657600"/>
          </a:xfrm>
        </p:spPr>
        <p:txBody>
          <a:bodyPr rtlCol="0">
            <a:normAutofit fontScale="92500"/>
          </a:bodyPr>
          <a:lstStyle/>
          <a:p>
            <a:pPr eaLnBrk="1" fontAlgn="auto" hangingPunct="1">
              <a:spcAft>
                <a:spcPts val="0"/>
              </a:spcAft>
              <a:buFont typeface="Arial" pitchFamily="34" charset="0"/>
              <a:buChar char="•"/>
              <a:defRPr/>
            </a:pPr>
            <a:r>
              <a:rPr lang="en-US" dirty="0"/>
              <a:t>Basic instruction: follow the general instructions for choosing preferred titles of works</a:t>
            </a:r>
          </a:p>
          <a:p>
            <a:pPr lvl="1" eaLnBrk="1" fontAlgn="auto" hangingPunct="1">
              <a:spcAft>
                <a:spcPts val="0"/>
              </a:spcAft>
              <a:buFont typeface="Arial" pitchFamily="34" charset="0"/>
              <a:buChar char="–"/>
              <a:defRPr/>
            </a:pPr>
            <a:r>
              <a:rPr lang="en-US" dirty="0"/>
              <a:t>If the compilation is commonly identified by a title in manifestations embodying it or in reference sources, choose that title as the preferred title</a:t>
            </a:r>
          </a:p>
          <a:p>
            <a:pPr lvl="1" eaLnBrk="1" fontAlgn="auto" hangingPunct="1">
              <a:spcAft>
                <a:spcPts val="0"/>
              </a:spcAft>
              <a:buFont typeface="Arial" pitchFamily="34" charset="0"/>
              <a:buChar char="–"/>
              <a:defRPr/>
            </a:pPr>
            <a:r>
              <a:rPr lang="en-US" dirty="0"/>
              <a:t>Use the following instructions for conventional collective titles </a:t>
            </a:r>
            <a:r>
              <a:rPr lang="en-US" i="1" dirty="0"/>
              <a:t>only</a:t>
            </a:r>
            <a:r>
              <a:rPr lang="en-US" dirty="0"/>
              <a:t> if the compilation is not identified by a title of its own</a:t>
            </a:r>
          </a:p>
          <a:p>
            <a:pPr marL="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C5C79459-02C9-4871-988F-4CC8B796A6AD}" type="slidenum">
              <a:rPr lang="en-US"/>
              <a:pPr>
                <a:defRPr/>
              </a:pPr>
              <a:t>40</a:t>
            </a:fld>
            <a:endParaRPr lang="en-US"/>
          </a:p>
        </p:txBody>
      </p:sp>
      <p:sp>
        <p:nvSpPr>
          <p:cNvPr id="139268" name="Title 1"/>
          <p:cNvSpPr>
            <a:spLocks/>
          </p:cNvSpPr>
          <p:nvPr/>
        </p:nvSpPr>
        <p:spPr bwMode="auto">
          <a:xfrm>
            <a:off x="304800" y="331788"/>
            <a:ext cx="8610600" cy="1630362"/>
          </a:xfrm>
          <a:prstGeom prst="rect">
            <a:avLst/>
          </a:prstGeom>
          <a:noFill/>
          <a:ln w="9525">
            <a:noFill/>
            <a:miter lim="800000"/>
            <a:headEnd/>
            <a:tailEnd/>
          </a:ln>
        </p:spPr>
        <p:txBody>
          <a:bodyPr anchor="ctr"/>
          <a:lstStyle/>
          <a:p>
            <a:pPr algn="ctr"/>
            <a:r>
              <a:rPr lang="en-US" sz="4000" dirty="0">
                <a:latin typeface="Calibri" pitchFamily="34" charset="0"/>
              </a:rPr>
              <a:t>Compilations of Works by One Agent (RDA 6.2.2.10)</a:t>
            </a: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03463"/>
            <a:ext cx="8229600" cy="2116137"/>
          </a:xfrm>
        </p:spPr>
        <p:txBody>
          <a:bodyPr rtlCol="0">
            <a:normAutofit fontScale="85000" lnSpcReduction="20000"/>
          </a:bodyPr>
          <a:lstStyle/>
          <a:p>
            <a:pPr eaLnBrk="1" fontAlgn="auto" hangingPunct="1">
              <a:spcAft>
                <a:spcPts val="0"/>
              </a:spcAft>
              <a:buFont typeface="Arial" pitchFamily="34" charset="0"/>
              <a:buChar char="•"/>
              <a:defRPr/>
            </a:pPr>
            <a:r>
              <a:rPr lang="en-US" dirty="0"/>
              <a:t>Conventional collective titles (RDA 6.2.2.10.1-6.2.2.10.2)</a:t>
            </a:r>
          </a:p>
          <a:p>
            <a:pPr marL="857250" lvl="1" indent="-457200" eaLnBrk="1" fontAlgn="auto" hangingPunct="1">
              <a:spcAft>
                <a:spcPts val="0"/>
              </a:spcAft>
              <a:buFont typeface="Arial" pitchFamily="34" charset="0"/>
              <a:buChar char="–"/>
              <a:defRPr/>
            </a:pPr>
            <a:r>
              <a:rPr lang="en-US" dirty="0"/>
              <a:t>If the compilation purports to be the </a:t>
            </a:r>
            <a:r>
              <a:rPr lang="en-US" b="1" dirty="0"/>
              <a:t>complete</a:t>
            </a:r>
            <a:r>
              <a:rPr lang="en-US" dirty="0"/>
              <a:t> works of an agent, use </a:t>
            </a:r>
            <a:r>
              <a:rPr lang="en-US" i="1" dirty="0"/>
              <a:t>Works</a:t>
            </a:r>
            <a:endParaRPr lang="en-US" dirty="0"/>
          </a:p>
          <a:p>
            <a:pPr marL="857250" lvl="1" indent="-457200" eaLnBrk="1" fontAlgn="auto" hangingPunct="1">
              <a:spcAft>
                <a:spcPts val="0"/>
              </a:spcAft>
              <a:buFont typeface="Arial" pitchFamily="34" charset="0"/>
              <a:buChar char="–"/>
              <a:defRPr/>
            </a:pPr>
            <a:r>
              <a:rPr lang="en-US" dirty="0"/>
              <a:t>If the compilation purports to be the </a:t>
            </a:r>
            <a:r>
              <a:rPr lang="en-US" b="1" dirty="0"/>
              <a:t>complete</a:t>
            </a:r>
            <a:r>
              <a:rPr lang="en-US" dirty="0"/>
              <a:t> works of an agent in a single form, use one of the following:</a:t>
            </a:r>
          </a:p>
          <a:p>
            <a:pPr lvl="2"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4" name="Content Placeholder 2"/>
          <p:cNvSpPr txBox="1">
            <a:spLocks/>
          </p:cNvSpPr>
          <p:nvPr/>
        </p:nvSpPr>
        <p:spPr bwMode="auto">
          <a:xfrm>
            <a:off x="533400" y="4343400"/>
            <a:ext cx="8229600" cy="990600"/>
          </a:xfrm>
          <a:prstGeom prst="rect">
            <a:avLst/>
          </a:prstGeom>
          <a:noFill/>
          <a:ln>
            <a:noFill/>
          </a:ln>
        </p:spPr>
        <p:txBody>
          <a:bodyPr numCol="3"/>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00100" lvl="2" indent="0">
              <a:buFont typeface="Arial" charset="0"/>
              <a:buNone/>
              <a:defRPr/>
            </a:pPr>
            <a:r>
              <a:rPr lang="en-US" sz="1600" dirty="0"/>
              <a:t>Correspondence</a:t>
            </a:r>
          </a:p>
          <a:p>
            <a:pPr marL="800100" lvl="2" indent="0">
              <a:buFont typeface="Arial" charset="0"/>
              <a:buNone/>
              <a:defRPr/>
            </a:pPr>
            <a:r>
              <a:rPr lang="en-US" sz="1600" dirty="0"/>
              <a:t>Essays</a:t>
            </a:r>
          </a:p>
          <a:p>
            <a:pPr marL="800100" lvl="2" indent="0">
              <a:buFont typeface="Arial" charset="0"/>
              <a:buNone/>
              <a:defRPr/>
            </a:pPr>
            <a:r>
              <a:rPr lang="en-US" sz="1600" dirty="0"/>
              <a:t>Novels</a:t>
            </a:r>
          </a:p>
          <a:p>
            <a:pPr marL="800100" lvl="2" indent="0">
              <a:buFont typeface="Arial" charset="0"/>
              <a:buNone/>
              <a:defRPr/>
            </a:pPr>
            <a:r>
              <a:rPr lang="en-US" sz="1600" dirty="0"/>
              <a:t>Plays</a:t>
            </a:r>
            <a:br>
              <a:rPr lang="en-US" sz="1600" dirty="0"/>
            </a:br>
            <a:r>
              <a:rPr lang="en-US" sz="1600" dirty="0"/>
              <a:t>Poems</a:t>
            </a:r>
          </a:p>
          <a:p>
            <a:pPr marL="800100" lvl="2" indent="0">
              <a:buFont typeface="Arial" charset="0"/>
              <a:buNone/>
              <a:defRPr/>
            </a:pPr>
            <a:r>
              <a:rPr lang="en-US" sz="1600" dirty="0"/>
              <a:t>Prose works</a:t>
            </a:r>
          </a:p>
          <a:p>
            <a:pPr marL="800100" lvl="2" indent="0">
              <a:buFont typeface="Arial" charset="0"/>
              <a:buNone/>
              <a:defRPr/>
            </a:pPr>
            <a:r>
              <a:rPr lang="en-US" sz="1600" dirty="0"/>
              <a:t>Short stories</a:t>
            </a:r>
          </a:p>
          <a:p>
            <a:pPr marL="800100" lvl="2" indent="0">
              <a:buFont typeface="Arial" charset="0"/>
              <a:buNone/>
              <a:defRPr/>
            </a:pPr>
            <a:r>
              <a:rPr lang="en-US" sz="1600" dirty="0"/>
              <a:t>Speeches</a:t>
            </a:r>
          </a:p>
        </p:txBody>
      </p:sp>
      <p:sp>
        <p:nvSpPr>
          <p:cNvPr id="141315" name="Content Placeholder 2"/>
          <p:cNvSpPr txBox="1">
            <a:spLocks/>
          </p:cNvSpPr>
          <p:nvPr/>
        </p:nvSpPr>
        <p:spPr bwMode="auto">
          <a:xfrm>
            <a:off x="457200" y="5257800"/>
            <a:ext cx="8229600" cy="838200"/>
          </a:xfrm>
          <a:prstGeom prst="rect">
            <a:avLst/>
          </a:prstGeom>
          <a:noFill/>
          <a:ln w="9525">
            <a:noFill/>
            <a:miter lim="800000"/>
            <a:headEnd/>
            <a:tailEnd/>
          </a:ln>
        </p:spPr>
        <p:txBody>
          <a:bodyPr/>
          <a:lstStyle/>
          <a:p>
            <a:pPr marL="1143000" lvl="2" indent="-228600" eaLnBrk="0" hangingPunct="0">
              <a:spcBef>
                <a:spcPct val="20000"/>
              </a:spcBef>
              <a:buFont typeface="Arial" charset="0"/>
              <a:buChar char="•"/>
            </a:pPr>
            <a:r>
              <a:rPr lang="en-US" sz="1600" dirty="0">
                <a:latin typeface="Calibri" pitchFamily="34" charset="0"/>
              </a:rPr>
              <a:t>Or another appropriate specific collective title such as “Fragments”, “Architectural drawings”, “Posters”, etc.</a:t>
            </a:r>
          </a:p>
        </p:txBody>
      </p:sp>
      <p:sp>
        <p:nvSpPr>
          <p:cNvPr id="8" name="Footer Placeholder 7"/>
          <p:cNvSpPr>
            <a:spLocks noGrp="1"/>
          </p:cNvSpPr>
          <p:nvPr>
            <p:ph type="ftr" sz="quarter" idx="11"/>
          </p:nvPr>
        </p:nvSpPr>
        <p:spPr/>
        <p:txBody>
          <a:bodyPr/>
          <a:lstStyle/>
          <a:p>
            <a:pPr>
              <a:defRPr/>
            </a:pPr>
            <a:r>
              <a:rPr lang="en-US"/>
              <a:t>Module 6. Works and Expressions</a:t>
            </a:r>
          </a:p>
        </p:txBody>
      </p:sp>
      <p:sp>
        <p:nvSpPr>
          <p:cNvPr id="9" name="Slide Number Placeholder 8"/>
          <p:cNvSpPr>
            <a:spLocks noGrp="1"/>
          </p:cNvSpPr>
          <p:nvPr>
            <p:ph type="sldNum" sz="quarter" idx="12"/>
          </p:nvPr>
        </p:nvSpPr>
        <p:spPr/>
        <p:txBody>
          <a:bodyPr/>
          <a:lstStyle/>
          <a:p>
            <a:pPr>
              <a:defRPr/>
            </a:pPr>
            <a:fld id="{62A3DEAA-DDF9-417D-9AB2-5BD97867BC37}" type="slidenum">
              <a:rPr lang="en-US"/>
              <a:pPr>
                <a:defRPr/>
              </a:pPr>
              <a:t>41</a:t>
            </a:fld>
            <a:endParaRPr lang="en-US"/>
          </a:p>
        </p:txBody>
      </p:sp>
      <p:sp>
        <p:nvSpPr>
          <p:cNvPr id="141318" name="Title 1"/>
          <p:cNvSpPr>
            <a:spLocks/>
          </p:cNvSpPr>
          <p:nvPr/>
        </p:nvSpPr>
        <p:spPr bwMode="auto">
          <a:xfrm>
            <a:off x="304800" y="331788"/>
            <a:ext cx="8610600" cy="1630362"/>
          </a:xfrm>
          <a:prstGeom prst="rect">
            <a:avLst/>
          </a:prstGeom>
          <a:noFill/>
          <a:ln w="9525">
            <a:noFill/>
            <a:miter lim="800000"/>
            <a:headEnd/>
            <a:tailEnd/>
          </a:ln>
        </p:spPr>
        <p:txBody>
          <a:bodyPr anchor="ctr"/>
          <a:lstStyle/>
          <a:p>
            <a:pPr algn="ctr"/>
            <a:r>
              <a:rPr lang="en-US" sz="4000" dirty="0">
                <a:latin typeface="Calibri" pitchFamily="34" charset="0"/>
              </a:rPr>
              <a:t>Compilations of Works by One Agent (RDA 6.2.2.10)</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Content Placeholder 2"/>
          <p:cNvSpPr>
            <a:spLocks noGrp="1"/>
          </p:cNvSpPr>
          <p:nvPr>
            <p:ph idx="1"/>
          </p:nvPr>
        </p:nvSpPr>
        <p:spPr>
          <a:xfrm>
            <a:off x="304800" y="1905000"/>
            <a:ext cx="8686800" cy="4191000"/>
          </a:xfrm>
        </p:spPr>
        <p:txBody>
          <a:bodyPr/>
          <a:lstStyle/>
          <a:p>
            <a:pPr eaLnBrk="1" hangingPunct="1"/>
            <a:r>
              <a:rPr lang="en-US" dirty="0"/>
              <a:t>Conventional collective titles (RDA 6.2.2.10.3)</a:t>
            </a:r>
          </a:p>
          <a:p>
            <a:pPr marL="857250" lvl="1" indent="-457200" eaLnBrk="1" hangingPunct="1"/>
            <a:r>
              <a:rPr lang="en-US" dirty="0"/>
              <a:t>If the compilation is less than the complete works of the agent</a:t>
            </a:r>
          </a:p>
          <a:p>
            <a:pPr marL="1257300" lvl="2" indent="-457200" eaLnBrk="1" hangingPunct="1"/>
            <a:r>
              <a:rPr lang="en-US" i="1" dirty="0"/>
              <a:t>Either</a:t>
            </a:r>
            <a:r>
              <a:rPr lang="en-US" dirty="0"/>
              <a:t> record each work separately</a:t>
            </a:r>
          </a:p>
          <a:p>
            <a:pPr marL="800100" lvl="2" indent="0" eaLnBrk="1" hangingPunct="1">
              <a:buNone/>
            </a:pPr>
            <a:r>
              <a:rPr lang="en-US" b="1" dirty="0">
                <a:solidFill>
                  <a:srgbClr val="FF0000"/>
                </a:solidFill>
              </a:rPr>
              <a:t>FORMER PRACTICE:</a:t>
            </a:r>
          </a:p>
          <a:p>
            <a:pPr marL="1257300" lvl="2" indent="-457200" eaLnBrk="1" hangingPunct="1"/>
            <a:r>
              <a:rPr lang="en-US" i="1" dirty="0"/>
              <a:t>and/or</a:t>
            </a:r>
            <a:r>
              <a:rPr lang="en-US" dirty="0"/>
              <a:t> append the term “Selections” to the appropriate conventional collective title, e.g.</a:t>
            </a:r>
          </a:p>
          <a:p>
            <a:pPr marL="1257300" lvl="3" indent="0" eaLnBrk="1" hangingPunct="1">
              <a:buFont typeface="Arial" charset="0"/>
              <a:buNone/>
            </a:pPr>
            <a:r>
              <a:rPr lang="en-US" sz="1800" dirty="0">
                <a:solidFill>
                  <a:srgbClr val="0070C0"/>
                </a:solidFill>
              </a:rPr>
              <a:t>… $t Works. $k Selections</a:t>
            </a:r>
          </a:p>
          <a:p>
            <a:pPr marL="1257300" lvl="3" indent="0" eaLnBrk="1" hangingPunct="1">
              <a:buFont typeface="Arial" charset="0"/>
              <a:buNone/>
            </a:pPr>
            <a:r>
              <a:rPr lang="en-US" sz="1800" dirty="0">
                <a:solidFill>
                  <a:srgbClr val="0070C0"/>
                </a:solidFill>
              </a:rPr>
              <a:t>… $t Plays. $k Selections</a:t>
            </a:r>
          </a:p>
          <a:p>
            <a:pPr marL="1257300" lvl="3" indent="0" eaLnBrk="1" hangingPunct="1">
              <a:buFont typeface="Arial" charset="0"/>
              <a:buNone/>
            </a:pPr>
            <a:r>
              <a:rPr lang="en-US" sz="1800" dirty="0">
                <a:solidFill>
                  <a:srgbClr val="0070C0"/>
                </a:solidFill>
              </a:rPr>
              <a:t>… $t Speeches. $k Selections</a:t>
            </a:r>
          </a:p>
          <a:p>
            <a:pPr marL="857250" lvl="1" indent="-457200" eaLnBrk="1" hangingPunct="1"/>
            <a:r>
              <a:rPr lang="en-US" dirty="0"/>
              <a:t>NOTE: “Selections” cannot stand alone.</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C9EB86BA-12FF-49FF-80C5-66117871D617}" type="slidenum">
              <a:rPr lang="en-US"/>
              <a:pPr>
                <a:defRPr/>
              </a:pPr>
              <a:t>42</a:t>
            </a:fld>
            <a:endParaRPr lang="en-US"/>
          </a:p>
        </p:txBody>
      </p:sp>
      <p:sp>
        <p:nvSpPr>
          <p:cNvPr id="143364" name="Title 1"/>
          <p:cNvSpPr>
            <a:spLocks/>
          </p:cNvSpPr>
          <p:nvPr/>
        </p:nvSpPr>
        <p:spPr bwMode="auto">
          <a:xfrm>
            <a:off x="266700" y="179388"/>
            <a:ext cx="8610600" cy="1630362"/>
          </a:xfrm>
          <a:prstGeom prst="rect">
            <a:avLst/>
          </a:prstGeom>
          <a:noFill/>
          <a:ln w="9525">
            <a:noFill/>
            <a:miter lim="800000"/>
            <a:headEnd/>
            <a:tailEnd/>
          </a:ln>
        </p:spPr>
        <p:txBody>
          <a:bodyPr anchor="ctr"/>
          <a:lstStyle/>
          <a:p>
            <a:pPr algn="ctr"/>
            <a:r>
              <a:rPr lang="en-US" sz="4000" dirty="0">
                <a:latin typeface="Calibri" pitchFamily="34" charset="0"/>
              </a:rPr>
              <a:t>Partial Compilations of Works by One Agent (RDA 6.2.2.10)</a:t>
            </a: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8913-95FA-A934-B157-27A670E8841F}"/>
              </a:ext>
            </a:extLst>
          </p:cNvPr>
          <p:cNvSpPr>
            <a:spLocks noGrp="1"/>
          </p:cNvSpPr>
          <p:nvPr>
            <p:ph type="title"/>
          </p:nvPr>
        </p:nvSpPr>
        <p:spPr/>
        <p:txBody>
          <a:bodyPr/>
          <a:lstStyle/>
          <a:p>
            <a:r>
              <a:rPr lang="en-US" dirty="0"/>
              <a:t>PCC Policy for Partial Compilations of Works by One Agent</a:t>
            </a:r>
          </a:p>
        </p:txBody>
      </p:sp>
      <p:sp>
        <p:nvSpPr>
          <p:cNvPr id="3" name="Content Placeholder 2">
            <a:extLst>
              <a:ext uri="{FF2B5EF4-FFF2-40B4-BE49-F238E27FC236}">
                <a16:creationId xmlns:a16="http://schemas.microsoft.com/office/drawing/2014/main" id="{3175DFA1-DFEF-FE87-19E7-49AF9C43450E}"/>
              </a:ext>
            </a:extLst>
          </p:cNvPr>
          <p:cNvSpPr>
            <a:spLocks noGrp="1"/>
          </p:cNvSpPr>
          <p:nvPr>
            <p:ph idx="1"/>
          </p:nvPr>
        </p:nvSpPr>
        <p:spPr>
          <a:xfrm>
            <a:off x="471948" y="1830387"/>
            <a:ext cx="8229600" cy="4525963"/>
          </a:xfrm>
        </p:spPr>
        <p:txBody>
          <a:bodyPr/>
          <a:lstStyle/>
          <a:p>
            <a:r>
              <a:rPr lang="en-US" dirty="0"/>
              <a:t>New PCC Policy implemented November 2023 titled “PCC Policy on Compilations of Works by One Agent”</a:t>
            </a:r>
          </a:p>
          <a:p>
            <a:pPr marL="0" indent="0">
              <a:buNone/>
            </a:pPr>
            <a:r>
              <a:rPr lang="en-US" dirty="0">
                <a:hlinkClick r:id="rId3"/>
              </a:rPr>
              <a:t>https://www.loc.gov/aba/pcc/naco/documents/PCC-Policy-Partial-Compilations-Works-One-Agent.pdf</a:t>
            </a:r>
            <a:r>
              <a:rPr lang="en-US" dirty="0"/>
              <a:t> </a:t>
            </a:r>
          </a:p>
        </p:txBody>
      </p:sp>
      <p:sp>
        <p:nvSpPr>
          <p:cNvPr id="4" name="Footer Placeholder 3">
            <a:extLst>
              <a:ext uri="{FF2B5EF4-FFF2-40B4-BE49-F238E27FC236}">
                <a16:creationId xmlns:a16="http://schemas.microsoft.com/office/drawing/2014/main" id="{99E627D0-FF2B-ACA3-636D-E0B7EECDD6ED}"/>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9931C03A-C8FE-EA61-EBEF-4176A68BC769}"/>
              </a:ext>
            </a:extLst>
          </p:cNvPr>
          <p:cNvSpPr>
            <a:spLocks noGrp="1"/>
          </p:cNvSpPr>
          <p:nvPr>
            <p:ph type="sldNum" sz="quarter" idx="12"/>
          </p:nvPr>
        </p:nvSpPr>
        <p:spPr/>
        <p:txBody>
          <a:bodyPr/>
          <a:lstStyle/>
          <a:p>
            <a:pPr>
              <a:defRPr/>
            </a:pPr>
            <a:fld id="{32D14ABB-2462-47EF-B88D-2EF0C92E33AE}" type="slidenum">
              <a:rPr lang="en-US" smtClean="0"/>
              <a:pPr>
                <a:defRPr/>
              </a:pPr>
              <a:t>43</a:t>
            </a:fld>
            <a:endParaRPr lang="en-US"/>
          </a:p>
        </p:txBody>
      </p:sp>
    </p:spTree>
    <p:extLst>
      <p:ext uri="{BB962C8B-B14F-4D97-AF65-F5344CB8AC3E}">
        <p14:creationId xmlns:p14="http://schemas.microsoft.com/office/powerpoint/2010/main" val="2431421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2E338-F25D-3698-038B-AE7107FF933C}"/>
              </a:ext>
            </a:extLst>
          </p:cNvPr>
          <p:cNvSpPr>
            <a:spLocks noGrp="1"/>
          </p:cNvSpPr>
          <p:nvPr>
            <p:ph type="title"/>
          </p:nvPr>
        </p:nvSpPr>
        <p:spPr/>
        <p:txBody>
          <a:bodyPr/>
          <a:lstStyle/>
          <a:p>
            <a:r>
              <a:rPr lang="en-US" dirty="0"/>
              <a:t>Partial Compilations</a:t>
            </a:r>
          </a:p>
        </p:txBody>
      </p:sp>
      <p:sp>
        <p:nvSpPr>
          <p:cNvPr id="3" name="Content Placeholder 2">
            <a:extLst>
              <a:ext uri="{FF2B5EF4-FFF2-40B4-BE49-F238E27FC236}">
                <a16:creationId xmlns:a16="http://schemas.microsoft.com/office/drawing/2014/main" id="{389AA741-A16F-9549-A2A9-1794622D8C69}"/>
              </a:ext>
            </a:extLst>
          </p:cNvPr>
          <p:cNvSpPr>
            <a:spLocks noGrp="1"/>
          </p:cNvSpPr>
          <p:nvPr>
            <p:ph idx="1"/>
          </p:nvPr>
        </p:nvSpPr>
        <p:spPr/>
        <p:txBody>
          <a:bodyPr/>
          <a:lstStyle/>
          <a:p>
            <a:r>
              <a:rPr lang="en-US" dirty="0"/>
              <a:t>With some exceptions:</a:t>
            </a:r>
          </a:p>
          <a:p>
            <a:pPr lvl="1"/>
            <a:r>
              <a:rPr lang="en-US" dirty="0"/>
              <a:t>Do not use a conventional collective title with “Selections” as the preferred title for a partial compilation</a:t>
            </a:r>
          </a:p>
          <a:p>
            <a:pPr lvl="1"/>
            <a:r>
              <a:rPr lang="en-US" dirty="0"/>
              <a:t>Instead, the preferred title will be the title proper of the manifestation containing the compilation</a:t>
            </a:r>
          </a:p>
        </p:txBody>
      </p:sp>
      <p:sp>
        <p:nvSpPr>
          <p:cNvPr id="4" name="Footer Placeholder 3">
            <a:extLst>
              <a:ext uri="{FF2B5EF4-FFF2-40B4-BE49-F238E27FC236}">
                <a16:creationId xmlns:a16="http://schemas.microsoft.com/office/drawing/2014/main" id="{DC032A86-7C5C-90CF-1E8F-08A1D494ED98}"/>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0529A78C-236F-5E16-F5EB-1601CF28401E}"/>
              </a:ext>
            </a:extLst>
          </p:cNvPr>
          <p:cNvSpPr>
            <a:spLocks noGrp="1"/>
          </p:cNvSpPr>
          <p:nvPr>
            <p:ph type="sldNum" sz="quarter" idx="12"/>
          </p:nvPr>
        </p:nvSpPr>
        <p:spPr/>
        <p:txBody>
          <a:bodyPr/>
          <a:lstStyle/>
          <a:p>
            <a:pPr>
              <a:defRPr/>
            </a:pPr>
            <a:fld id="{32D14ABB-2462-47EF-B88D-2EF0C92E33AE}" type="slidenum">
              <a:rPr lang="en-US" smtClean="0"/>
              <a:pPr>
                <a:defRPr/>
              </a:pPr>
              <a:t>44</a:t>
            </a:fld>
            <a:endParaRPr lang="en-US"/>
          </a:p>
        </p:txBody>
      </p:sp>
    </p:spTree>
    <p:extLst>
      <p:ext uri="{BB962C8B-B14F-4D97-AF65-F5344CB8AC3E}">
        <p14:creationId xmlns:p14="http://schemas.microsoft.com/office/powerpoint/2010/main" val="2260961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E6730-98DF-127E-382C-39571D85496F}"/>
              </a:ext>
            </a:extLst>
          </p:cNvPr>
          <p:cNvSpPr>
            <a:spLocks noGrp="1"/>
          </p:cNvSpPr>
          <p:nvPr>
            <p:ph type="title"/>
          </p:nvPr>
        </p:nvSpPr>
        <p:spPr/>
        <p:txBody>
          <a:bodyPr/>
          <a:lstStyle/>
          <a:p>
            <a:r>
              <a:rPr lang="en-US" dirty="0"/>
              <a:t>Partial Compilations</a:t>
            </a:r>
          </a:p>
        </p:txBody>
      </p:sp>
      <p:sp>
        <p:nvSpPr>
          <p:cNvPr id="3" name="Content Placeholder 2">
            <a:extLst>
              <a:ext uri="{FF2B5EF4-FFF2-40B4-BE49-F238E27FC236}">
                <a16:creationId xmlns:a16="http://schemas.microsoft.com/office/drawing/2014/main" id="{9867BF0D-B7D8-C693-00A5-B6E9EE8E9F24}"/>
              </a:ext>
            </a:extLst>
          </p:cNvPr>
          <p:cNvSpPr>
            <a:spLocks noGrp="1"/>
          </p:cNvSpPr>
          <p:nvPr>
            <p:ph idx="1"/>
          </p:nvPr>
        </p:nvSpPr>
        <p:spPr/>
        <p:txBody>
          <a:bodyPr/>
          <a:lstStyle/>
          <a:p>
            <a:pPr marL="0" indent="0">
              <a:buNone/>
            </a:pPr>
            <a:r>
              <a:rPr lang="en-US" dirty="0"/>
              <a:t>Preferred title for some Dickens partial </a:t>
            </a:r>
            <a:r>
              <a:rPr lang="en-US" dirty="0" err="1"/>
              <a:t>compiations</a:t>
            </a:r>
            <a:r>
              <a:rPr lang="en-US" dirty="0"/>
              <a:t>: </a:t>
            </a:r>
          </a:p>
          <a:p>
            <a:pPr marL="400050" lvl="1" indent="0">
              <a:buNone/>
            </a:pPr>
            <a:br>
              <a:rPr lang="en-US" dirty="0"/>
            </a:br>
            <a:r>
              <a:rPr lang="en-US" sz="2800" dirty="0"/>
              <a:t>Supernatural short stories of Charles Dickens </a:t>
            </a:r>
            <a:r>
              <a:rPr lang="en-US" dirty="0"/>
              <a:t> </a:t>
            </a:r>
            <a:br>
              <a:rPr lang="en-US" dirty="0"/>
            </a:br>
            <a:r>
              <a:rPr lang="en-US" i="1" dirty="0"/>
              <a:t>not</a:t>
            </a:r>
            <a:r>
              <a:rPr lang="en-US" dirty="0"/>
              <a:t> Short stories. Selections</a:t>
            </a:r>
            <a:br>
              <a:rPr lang="en-US" dirty="0"/>
            </a:br>
            <a:br>
              <a:rPr lang="en-US" dirty="0"/>
            </a:br>
            <a:r>
              <a:rPr lang="en-US" dirty="0"/>
              <a:t>Christmas stories</a:t>
            </a:r>
            <a:br>
              <a:rPr lang="en-US" dirty="0"/>
            </a:br>
            <a:r>
              <a:rPr lang="en-US" i="1" dirty="0"/>
              <a:t>not</a:t>
            </a:r>
            <a:r>
              <a:rPr lang="en-US" dirty="0"/>
              <a:t> Short stories. Selections</a:t>
            </a:r>
          </a:p>
          <a:p>
            <a:pPr marL="400050" lvl="1" indent="0">
              <a:buNone/>
            </a:pPr>
            <a:endParaRPr lang="en-US" i="1" dirty="0"/>
          </a:p>
          <a:p>
            <a:pPr marL="400050" lvl="1" indent="0">
              <a:buNone/>
            </a:pPr>
            <a:endParaRPr lang="en-US" i="1" dirty="0"/>
          </a:p>
        </p:txBody>
      </p:sp>
      <p:sp>
        <p:nvSpPr>
          <p:cNvPr id="4" name="Footer Placeholder 3">
            <a:extLst>
              <a:ext uri="{FF2B5EF4-FFF2-40B4-BE49-F238E27FC236}">
                <a16:creationId xmlns:a16="http://schemas.microsoft.com/office/drawing/2014/main" id="{D191C047-F2D4-F868-DE1E-FC5CBEE73EF0}"/>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AB5121B3-BA52-2D78-2BB7-BB0A406B55D7}"/>
              </a:ext>
            </a:extLst>
          </p:cNvPr>
          <p:cNvSpPr>
            <a:spLocks noGrp="1"/>
          </p:cNvSpPr>
          <p:nvPr>
            <p:ph type="sldNum" sz="quarter" idx="12"/>
          </p:nvPr>
        </p:nvSpPr>
        <p:spPr/>
        <p:txBody>
          <a:bodyPr/>
          <a:lstStyle/>
          <a:p>
            <a:pPr>
              <a:defRPr/>
            </a:pPr>
            <a:fld id="{32D14ABB-2462-47EF-B88D-2EF0C92E33AE}" type="slidenum">
              <a:rPr lang="en-US" smtClean="0"/>
              <a:pPr>
                <a:defRPr/>
              </a:pPr>
              <a:t>45</a:t>
            </a:fld>
            <a:endParaRPr lang="en-US"/>
          </a:p>
        </p:txBody>
      </p:sp>
    </p:spTree>
    <p:extLst>
      <p:ext uri="{BB962C8B-B14F-4D97-AF65-F5344CB8AC3E}">
        <p14:creationId xmlns:p14="http://schemas.microsoft.com/office/powerpoint/2010/main" val="9143233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A768D-EF32-D68B-292B-0D616AC63205}"/>
              </a:ext>
            </a:extLst>
          </p:cNvPr>
          <p:cNvSpPr>
            <a:spLocks noGrp="1"/>
          </p:cNvSpPr>
          <p:nvPr>
            <p:ph type="title"/>
          </p:nvPr>
        </p:nvSpPr>
        <p:spPr/>
        <p:txBody>
          <a:bodyPr/>
          <a:lstStyle/>
          <a:p>
            <a:r>
              <a:rPr lang="en-US" dirty="0"/>
              <a:t>Partial Compilations: Exceptions to the PCC Policy</a:t>
            </a:r>
          </a:p>
        </p:txBody>
      </p:sp>
      <p:sp>
        <p:nvSpPr>
          <p:cNvPr id="3" name="Content Placeholder 2">
            <a:extLst>
              <a:ext uri="{FF2B5EF4-FFF2-40B4-BE49-F238E27FC236}">
                <a16:creationId xmlns:a16="http://schemas.microsoft.com/office/drawing/2014/main" id="{B1A8E552-908B-694C-C650-177120BB08D0}"/>
              </a:ext>
            </a:extLst>
          </p:cNvPr>
          <p:cNvSpPr>
            <a:spLocks noGrp="1"/>
          </p:cNvSpPr>
          <p:nvPr>
            <p:ph idx="1"/>
          </p:nvPr>
        </p:nvSpPr>
        <p:spPr/>
        <p:txBody>
          <a:bodyPr/>
          <a:lstStyle/>
          <a:p>
            <a:r>
              <a:rPr lang="en-US" sz="2400" dirty="0"/>
              <a:t>This policy </a:t>
            </a:r>
            <a:r>
              <a:rPr lang="en-US" sz="2400" i="1" dirty="0"/>
              <a:t>only</a:t>
            </a:r>
            <a:r>
              <a:rPr lang="en-US" sz="2400" dirty="0"/>
              <a:t> applies to certain partial compilations </a:t>
            </a:r>
            <a:r>
              <a:rPr lang="en-US" sz="2400" i="1" dirty="0"/>
              <a:t>by one agent</a:t>
            </a:r>
            <a:endParaRPr lang="en-US" sz="2400" dirty="0"/>
          </a:p>
          <a:p>
            <a:r>
              <a:rPr lang="en-US" sz="2400" dirty="0"/>
              <a:t>It does </a:t>
            </a:r>
            <a:r>
              <a:rPr lang="en-US" sz="2400" i="1" dirty="0"/>
              <a:t>not</a:t>
            </a:r>
            <a:r>
              <a:rPr lang="en-US" sz="2400" dirty="0"/>
              <a:t> apply to</a:t>
            </a:r>
          </a:p>
          <a:p>
            <a:pPr lvl="1"/>
            <a:r>
              <a:rPr lang="en-US" sz="2400" i="1" dirty="0"/>
              <a:t>Complete</a:t>
            </a:r>
            <a:r>
              <a:rPr lang="en-US" sz="2400" dirty="0"/>
              <a:t> compilations</a:t>
            </a:r>
            <a:endParaRPr lang="en-US" sz="2400" i="1" dirty="0"/>
          </a:p>
          <a:p>
            <a:pPr lvl="1"/>
            <a:r>
              <a:rPr lang="en-US" sz="2400" dirty="0"/>
              <a:t>Works created prior to 1501</a:t>
            </a:r>
          </a:p>
          <a:p>
            <a:pPr lvl="1"/>
            <a:r>
              <a:rPr lang="en-US" sz="2400" dirty="0"/>
              <a:t>Series (multipart monographs and monographic series)</a:t>
            </a:r>
          </a:p>
          <a:p>
            <a:pPr lvl="1"/>
            <a:r>
              <a:rPr lang="en-US" sz="2400" dirty="0"/>
              <a:t>Compilations of parts of a </a:t>
            </a:r>
            <a:r>
              <a:rPr lang="en-US" sz="2400" i="1" dirty="0"/>
              <a:t>single</a:t>
            </a:r>
            <a:r>
              <a:rPr lang="en-US" sz="2400" dirty="0"/>
              <a:t> work</a:t>
            </a:r>
          </a:p>
          <a:p>
            <a:pPr lvl="1"/>
            <a:r>
              <a:rPr lang="en-US" sz="2400" dirty="0"/>
              <a:t>Musical works</a:t>
            </a:r>
          </a:p>
          <a:p>
            <a:pPr lvl="1"/>
            <a:r>
              <a:rPr lang="en-US" sz="2400" dirty="0"/>
              <a:t>Laws</a:t>
            </a:r>
          </a:p>
          <a:p>
            <a:r>
              <a:rPr lang="en-US" sz="2400" dirty="0"/>
              <a:t>These categories will continue to use “… Selections”</a:t>
            </a:r>
          </a:p>
        </p:txBody>
      </p:sp>
      <p:sp>
        <p:nvSpPr>
          <p:cNvPr id="4" name="Footer Placeholder 3">
            <a:extLst>
              <a:ext uri="{FF2B5EF4-FFF2-40B4-BE49-F238E27FC236}">
                <a16:creationId xmlns:a16="http://schemas.microsoft.com/office/drawing/2014/main" id="{55FADEA4-A83D-46E1-176C-935D56A84464}"/>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219493AB-F1F2-FBBA-AC13-A5E14F905BE7}"/>
              </a:ext>
            </a:extLst>
          </p:cNvPr>
          <p:cNvSpPr>
            <a:spLocks noGrp="1"/>
          </p:cNvSpPr>
          <p:nvPr>
            <p:ph type="sldNum" sz="quarter" idx="12"/>
          </p:nvPr>
        </p:nvSpPr>
        <p:spPr/>
        <p:txBody>
          <a:bodyPr/>
          <a:lstStyle/>
          <a:p>
            <a:pPr>
              <a:defRPr/>
            </a:pPr>
            <a:fld id="{32D14ABB-2462-47EF-B88D-2EF0C92E33AE}" type="slidenum">
              <a:rPr lang="en-US" smtClean="0"/>
              <a:pPr>
                <a:defRPr/>
              </a:pPr>
              <a:t>46</a:t>
            </a:fld>
            <a:endParaRPr lang="en-US"/>
          </a:p>
        </p:txBody>
      </p:sp>
    </p:spTree>
    <p:extLst>
      <p:ext uri="{BB962C8B-B14F-4D97-AF65-F5344CB8AC3E}">
        <p14:creationId xmlns:p14="http://schemas.microsoft.com/office/powerpoint/2010/main" val="1433949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pPr eaLnBrk="1" hangingPunct="1"/>
            <a:r>
              <a:rPr lang="en-US"/>
              <a:t>Special Rules for Religious Works</a:t>
            </a:r>
          </a:p>
        </p:txBody>
      </p:sp>
      <p:sp>
        <p:nvSpPr>
          <p:cNvPr id="145410" name="Content Placeholder 2"/>
          <p:cNvSpPr>
            <a:spLocks noGrp="1"/>
          </p:cNvSpPr>
          <p:nvPr>
            <p:ph idx="1"/>
          </p:nvPr>
        </p:nvSpPr>
        <p:spPr/>
        <p:txBody>
          <a:bodyPr/>
          <a:lstStyle/>
          <a:p>
            <a:pPr eaLnBrk="1" hangingPunct="1"/>
            <a:r>
              <a:rPr lang="en-US"/>
              <a:t>Additional instructions to those found earlier in Chapter 6</a:t>
            </a:r>
          </a:p>
          <a:p>
            <a:pPr eaLnBrk="1" hangingPunct="1"/>
            <a:r>
              <a:rPr lang="en-US"/>
              <a:t>RDA 6.23:</a:t>
            </a:r>
          </a:p>
          <a:p>
            <a:pPr lvl="1" eaLnBrk="1" hangingPunct="1"/>
            <a:r>
              <a:rPr lang="en-US"/>
              <a:t>Title of a Religious Work</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C5B68F0-49D9-4C45-B140-C4961D5A3809}" type="slidenum">
              <a:rPr lang="en-US"/>
              <a:pPr>
                <a:defRPr/>
              </a:pPr>
              <a:t>47</a:t>
            </a:fld>
            <a:endParaRPr lang="en-US"/>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p:txBody>
          <a:bodyPr/>
          <a:lstStyle/>
          <a:p>
            <a:pPr eaLnBrk="1" hangingPunct="1"/>
            <a:r>
              <a:rPr lang="en-US" dirty="0"/>
              <a:t>Title of a Religious Work (RDA 6.23)</a:t>
            </a:r>
          </a:p>
        </p:txBody>
      </p:sp>
      <p:sp>
        <p:nvSpPr>
          <p:cNvPr id="147458" name="Content Placeholder 2"/>
          <p:cNvSpPr>
            <a:spLocks noGrp="1"/>
          </p:cNvSpPr>
          <p:nvPr>
            <p:ph idx="1"/>
          </p:nvPr>
        </p:nvSpPr>
        <p:spPr/>
        <p:txBody>
          <a:bodyPr/>
          <a:lstStyle/>
          <a:p>
            <a:pPr eaLnBrk="1" hangingPunct="1"/>
            <a:r>
              <a:rPr lang="en-US"/>
              <a:t>Principally concerned with 4 categories:</a:t>
            </a:r>
          </a:p>
          <a:p>
            <a:pPr lvl="1" eaLnBrk="1" hangingPunct="1"/>
            <a:r>
              <a:rPr lang="en-US"/>
              <a:t>Sacred scriptures (RDA 6.23.2.5)</a:t>
            </a:r>
          </a:p>
          <a:p>
            <a:pPr lvl="1" eaLnBrk="1" hangingPunct="1"/>
            <a:r>
              <a:rPr lang="en-US"/>
              <a:t>Apocryphal books (RDA 6.23.2.6)</a:t>
            </a:r>
          </a:p>
          <a:p>
            <a:pPr lvl="1" eaLnBrk="1" hangingPunct="1"/>
            <a:r>
              <a:rPr lang="en-US"/>
              <a:t>Theological creeds, confessions of faith, etc. (RDA 6.23.2.7)</a:t>
            </a:r>
          </a:p>
          <a:p>
            <a:pPr lvl="1" eaLnBrk="1" hangingPunct="1"/>
            <a:r>
              <a:rPr lang="en-US"/>
              <a:t>Liturgical works (RDA 6.23.2.8)</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A0509F6-E404-42CA-9AF0-63FCDA05D157}" type="slidenum">
              <a:rPr lang="en-US"/>
              <a:pPr>
                <a:defRPr/>
              </a:pPr>
              <a:t>48</a:t>
            </a:fld>
            <a:endParaRPr lang="en-US"/>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pPr eaLnBrk="1" hangingPunct="1"/>
            <a:r>
              <a:rPr lang="en-US"/>
              <a:t>Sacred Scriptures</a:t>
            </a:r>
          </a:p>
        </p:txBody>
      </p:sp>
      <p:sp>
        <p:nvSpPr>
          <p:cNvPr id="149506" name="Content Placeholder 2"/>
          <p:cNvSpPr>
            <a:spLocks noGrp="1"/>
          </p:cNvSpPr>
          <p:nvPr>
            <p:ph idx="1"/>
          </p:nvPr>
        </p:nvSpPr>
        <p:spPr/>
        <p:txBody>
          <a:bodyPr/>
          <a:lstStyle/>
          <a:p>
            <a:pPr eaLnBrk="1" hangingPunct="1"/>
            <a:r>
              <a:rPr lang="en-US" dirty="0"/>
              <a:t>RDA 6.23.2.5</a:t>
            </a:r>
          </a:p>
          <a:p>
            <a:pPr eaLnBrk="1" hangingPunct="1"/>
            <a:r>
              <a:rPr lang="en-US" dirty="0"/>
              <a:t>Preferred title for a sacred scripture is from “a reference source that deals with the religious group or groups to which the scripture belongs”</a:t>
            </a:r>
          </a:p>
          <a:p>
            <a:pPr eaLnBrk="1" hangingPunct="1"/>
            <a:r>
              <a:rPr lang="en-US" dirty="0"/>
              <a:t>Record title most commonly identified in English-language reference sources (LC-PCC PS) </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04D02D5-390C-47BC-B98B-2787717AC36B}" type="slidenum">
              <a:rPr lang="en-US"/>
              <a:pPr>
                <a:defRPr/>
              </a:pPr>
              <a:t>49</a:t>
            </a:fld>
            <a:endParaRPr lang="en-US"/>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pPr eaLnBrk="1" hangingPunct="1"/>
            <a:r>
              <a:rPr lang="en-US"/>
              <a:t>Parts of Sacred Scriptures</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a:t>RDA 6.23.2.9-6.23.2.19</a:t>
            </a:r>
          </a:p>
          <a:p>
            <a:pPr eaLnBrk="1" fontAlgn="auto" hangingPunct="1">
              <a:spcAft>
                <a:spcPts val="0"/>
              </a:spcAft>
              <a:buFont typeface="Arial" pitchFamily="34" charset="0"/>
              <a:buChar char="•"/>
              <a:defRPr/>
            </a:pPr>
            <a:r>
              <a:rPr lang="en-US" dirty="0"/>
              <a:t>Specific instructions for some scriptures—most elaborate for the Bible</a:t>
            </a:r>
          </a:p>
          <a:p>
            <a:pPr eaLnBrk="1" fontAlgn="auto" hangingPunct="1">
              <a:spcAft>
                <a:spcPts val="0"/>
              </a:spcAft>
              <a:buFont typeface="Arial" pitchFamily="34" charset="0"/>
              <a:buChar char="•"/>
              <a:defRPr/>
            </a:pPr>
            <a:r>
              <a:rPr lang="en-US" dirty="0"/>
              <a:t>The preferred title for a part is recorded as a subdivision of the larger work (RDA 6.23.2.9.1-4, 6.23.2.19)</a:t>
            </a:r>
          </a:p>
          <a:p>
            <a:pPr marL="457200" lvl="1" indent="0" eaLnBrk="1" fontAlgn="auto" hangingPunct="1">
              <a:spcAft>
                <a:spcPts val="0"/>
              </a:spcAft>
              <a:buFont typeface="Arial" pitchFamily="34" charset="0"/>
              <a:buNone/>
              <a:defRPr/>
            </a:pPr>
            <a:r>
              <a:rPr lang="en-US" dirty="0"/>
              <a:t>	</a:t>
            </a:r>
            <a:r>
              <a:rPr lang="en-US" dirty="0">
                <a:solidFill>
                  <a:srgbClr val="0070C0"/>
                </a:solidFill>
              </a:rPr>
              <a:t>130 _0  Bible. $p Mark</a:t>
            </a:r>
          </a:p>
          <a:p>
            <a:pPr marL="457200" lvl="1" indent="0" eaLnBrk="1" fontAlgn="auto" hangingPunct="1">
              <a:spcAft>
                <a:spcPts val="0"/>
              </a:spcAft>
              <a:buFont typeface="Arial" pitchFamily="34" charset="0"/>
              <a:buNone/>
              <a:defRPr/>
            </a:pPr>
            <a:r>
              <a:rPr lang="en-US" dirty="0">
                <a:solidFill>
                  <a:srgbClr val="0070C0"/>
                </a:solidFill>
              </a:rPr>
              <a:t>	130 _0  </a:t>
            </a:r>
            <a:r>
              <a:rPr lang="en-US" dirty="0" err="1">
                <a:solidFill>
                  <a:srgbClr val="0070C0"/>
                </a:solidFill>
              </a:rPr>
              <a:t>Urantia</a:t>
            </a:r>
            <a:r>
              <a:rPr lang="en-US" dirty="0">
                <a:solidFill>
                  <a:srgbClr val="0070C0"/>
                </a:solidFill>
              </a:rPr>
              <a:t> Book. $p Central and </a:t>
            </a:r>
            <a:r>
              <a:rPr lang="en-US" dirty="0" err="1">
                <a:solidFill>
                  <a:srgbClr val="0070C0"/>
                </a:solidFill>
              </a:rPr>
              <a:t>Superuniverses</a:t>
            </a:r>
            <a:endParaRPr lang="en-US" dirty="0">
              <a:solidFill>
                <a:srgbClr val="0070C0"/>
              </a:solidFill>
            </a:endParaRPr>
          </a:p>
          <a:p>
            <a:pPr eaLnBrk="1" fontAlgn="auto" hangingPunct="1">
              <a:spcAft>
                <a:spcPts val="0"/>
              </a:spcAft>
              <a:buFont typeface="Arial" pitchFamily="34" charset="0"/>
              <a:buChar char="•"/>
              <a:defRPr/>
            </a:pPr>
            <a:r>
              <a:rPr lang="en-US" dirty="0"/>
              <a:t>If a single selection is commonly identified by its own title, record that directly (RDA 6.23.2.9.5, 6.23.2.19)</a:t>
            </a:r>
          </a:p>
          <a:p>
            <a:pPr marL="457200" lvl="1" indent="0" eaLnBrk="1" fontAlgn="auto" hangingPunct="1">
              <a:spcAft>
                <a:spcPts val="0"/>
              </a:spcAft>
              <a:buFont typeface="Arial" pitchFamily="34" charset="0"/>
              <a:buNone/>
              <a:defRPr/>
            </a:pPr>
            <a:r>
              <a:rPr lang="en-US" dirty="0"/>
              <a:t>	</a:t>
            </a:r>
            <a:r>
              <a:rPr lang="en-US" dirty="0">
                <a:solidFill>
                  <a:srgbClr val="0070C0"/>
                </a:solidFill>
              </a:rPr>
              <a:t>130 _0  Ten commandments</a:t>
            </a:r>
          </a:p>
          <a:p>
            <a:pPr marL="457200" lvl="1" indent="0" eaLnBrk="1" fontAlgn="auto" hangingPunct="1">
              <a:spcAft>
                <a:spcPts val="0"/>
              </a:spcAft>
              <a:buFont typeface="Arial" pitchFamily="34" charset="0"/>
              <a:buNone/>
              <a:defRPr/>
            </a:pPr>
            <a:r>
              <a:rPr lang="en-US" dirty="0">
                <a:solidFill>
                  <a:srgbClr val="0070C0"/>
                </a:solidFill>
              </a:rPr>
              <a:t>	130 _0  Allegory of </a:t>
            </a:r>
            <a:r>
              <a:rPr lang="en-US" dirty="0" err="1">
                <a:solidFill>
                  <a:srgbClr val="0070C0"/>
                </a:solidFill>
              </a:rPr>
              <a:t>Zenos</a:t>
            </a:r>
            <a:endParaRPr lang="en-US" dirty="0">
              <a:solidFill>
                <a:srgbClr val="0070C0"/>
              </a:solidFill>
            </a:endParaRP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8AE7DB04-74FE-4CEB-B5B4-DDF54C9056A2}" type="slidenum">
              <a:rPr lang="en-US"/>
              <a:pPr>
                <a:defRPr/>
              </a:pPr>
              <a:t>50</a:t>
            </a:fld>
            <a:endParaRPr lang="en-US"/>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a:xfrm>
            <a:off x="458875" y="0"/>
            <a:ext cx="8229600" cy="838200"/>
          </a:xfrm>
        </p:spPr>
        <p:txBody>
          <a:bodyPr/>
          <a:lstStyle/>
          <a:p>
            <a:pPr eaLnBrk="1" hangingPunct="1"/>
            <a:r>
              <a:rPr lang="en-US" dirty="0"/>
              <a:t>Parts of the Bible</a:t>
            </a:r>
          </a:p>
        </p:txBody>
      </p:sp>
      <p:sp>
        <p:nvSpPr>
          <p:cNvPr id="153602" name="Content Placeholder 2"/>
          <p:cNvSpPr>
            <a:spLocks noGrp="1"/>
          </p:cNvSpPr>
          <p:nvPr>
            <p:ph idx="1"/>
          </p:nvPr>
        </p:nvSpPr>
        <p:spPr>
          <a:xfrm>
            <a:off x="457200" y="930274"/>
            <a:ext cx="8229600" cy="5546725"/>
          </a:xfrm>
        </p:spPr>
        <p:txBody>
          <a:bodyPr/>
          <a:lstStyle/>
          <a:p>
            <a:pPr eaLnBrk="1" hangingPunct="1"/>
            <a:r>
              <a:rPr lang="en-US" sz="2800" dirty="0"/>
              <a:t>PCC preferred titles are found in RDA Toolkit “Tools” tab under “Books of the Bible”</a:t>
            </a:r>
          </a:p>
          <a:p>
            <a:pPr eaLnBrk="1" hangingPunct="1"/>
            <a:r>
              <a:rPr lang="en-US" dirty="0"/>
              <a:t>“</a:t>
            </a:r>
            <a:r>
              <a:rPr lang="en-US" sz="2800" dirty="0"/>
              <a:t>Old Testament,” “New Testament,” and “Apocrypha” are now subdivisions of the title “Bible” and nothing else</a:t>
            </a:r>
          </a:p>
          <a:p>
            <a:pPr marL="914400" lvl="2" indent="0" eaLnBrk="1" hangingPunct="1">
              <a:buFont typeface="Arial" charset="0"/>
              <a:buNone/>
            </a:pPr>
            <a:r>
              <a:rPr lang="en-US" sz="2000" dirty="0">
                <a:solidFill>
                  <a:srgbClr val="0070C0"/>
                </a:solidFill>
              </a:rPr>
              <a:t>130 _0  Bible. $p Old Testament</a:t>
            </a:r>
          </a:p>
          <a:p>
            <a:pPr marL="914400" lvl="2" indent="0" eaLnBrk="1" hangingPunct="1">
              <a:buFont typeface="Arial" charset="0"/>
              <a:buNone/>
            </a:pPr>
            <a:r>
              <a:rPr lang="en-US" sz="2000" dirty="0">
                <a:solidFill>
                  <a:srgbClr val="0070C0"/>
                </a:solidFill>
              </a:rPr>
              <a:t>130 _0  Bible. $p New Testament</a:t>
            </a:r>
          </a:p>
          <a:p>
            <a:pPr marL="914400" lvl="2" indent="0" eaLnBrk="1" hangingPunct="1">
              <a:buFont typeface="Arial" charset="0"/>
              <a:buNone/>
            </a:pPr>
            <a:r>
              <a:rPr lang="en-US" sz="2000" dirty="0">
                <a:solidFill>
                  <a:srgbClr val="0070C0"/>
                </a:solidFill>
              </a:rPr>
              <a:t>130 _0  Bible. $p Apocrypha</a:t>
            </a:r>
          </a:p>
          <a:p>
            <a:pPr eaLnBrk="1" hangingPunct="1"/>
            <a:r>
              <a:rPr lang="en-US" sz="2800" dirty="0"/>
              <a:t>Preferred title for Individual books: “Bible. [title of book]”</a:t>
            </a:r>
          </a:p>
          <a:p>
            <a:pPr marL="914400" lvl="2" indent="0" eaLnBrk="1" hangingPunct="1">
              <a:buFont typeface="Arial" charset="0"/>
              <a:buNone/>
            </a:pPr>
            <a:r>
              <a:rPr lang="en-US" sz="2000" dirty="0">
                <a:solidFill>
                  <a:srgbClr val="0070C0"/>
                </a:solidFill>
              </a:rPr>
              <a:t>130 _0  Bible. $p Genesis</a:t>
            </a:r>
          </a:p>
          <a:p>
            <a:pPr marL="914400" lvl="2" indent="0" eaLnBrk="1" hangingPunct="1">
              <a:buFont typeface="Arial" charset="0"/>
              <a:buNone/>
            </a:pPr>
            <a:r>
              <a:rPr lang="en-US" sz="2000" dirty="0">
                <a:solidFill>
                  <a:srgbClr val="0070C0"/>
                </a:solidFill>
              </a:rPr>
              <a:t>130 _0  Bible. $p Mark</a:t>
            </a:r>
          </a:p>
          <a:p>
            <a:pPr marL="914400" lvl="2" indent="0" eaLnBrk="1" hangingPunct="1">
              <a:buNone/>
            </a:pPr>
            <a:r>
              <a:rPr lang="en-US" sz="2000" dirty="0">
                <a:solidFill>
                  <a:srgbClr val="0070C0"/>
                </a:solidFill>
              </a:rPr>
              <a:t>130 _0  Bible. $p Song of the Three Children</a:t>
            </a:r>
          </a:p>
          <a:p>
            <a:pPr marL="914400" lvl="2" indent="0" eaLnBrk="1" hangingPunct="1">
              <a:buFont typeface="Arial" charset="0"/>
              <a:buNone/>
            </a:pPr>
            <a:endParaRPr lang="en-US" dirty="0">
              <a:solidFill>
                <a:srgbClr val="0070C0"/>
              </a:solidFill>
            </a:endParaRP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9572522-BDDB-4D97-B2D3-BA75B77C0F51}" type="slidenum">
              <a:rPr lang="en-US"/>
              <a:pPr>
                <a:defRPr/>
              </a:pPr>
              <a:t>51</a:t>
            </a:fld>
            <a:endParaRPr lang="en-US"/>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p:txBody>
          <a:bodyPr/>
          <a:lstStyle/>
          <a:p>
            <a:pPr eaLnBrk="1" hangingPunct="1"/>
            <a:r>
              <a:rPr lang="en-US"/>
              <a:t>Parts of the Bible</a:t>
            </a:r>
          </a:p>
        </p:txBody>
      </p:sp>
      <p:sp>
        <p:nvSpPr>
          <p:cNvPr id="3" name="Content Placeholder 2"/>
          <p:cNvSpPr>
            <a:spLocks noGrp="1"/>
          </p:cNvSpPr>
          <p:nvPr>
            <p:ph idx="1"/>
          </p:nvPr>
        </p:nvSpPr>
        <p:spPr>
          <a:xfrm>
            <a:off x="457200" y="1143000"/>
            <a:ext cx="8229600" cy="5334000"/>
          </a:xfrm>
        </p:spPr>
        <p:txBody>
          <a:bodyPr rtlCol="0">
            <a:normAutofit fontScale="92500" lnSpcReduction="10000"/>
          </a:bodyPr>
          <a:lstStyle/>
          <a:p>
            <a:pPr marL="457200" indent="-444500" eaLnBrk="1" fontAlgn="auto" hangingPunct="1">
              <a:spcAft>
                <a:spcPts val="0"/>
              </a:spcAft>
              <a:defRPr/>
            </a:pPr>
            <a:r>
              <a:rPr lang="en-US" sz="2600" dirty="0"/>
              <a:t>Groups of books (RDA 6.23.2.9.3) are recorded as subdivision of “Bible”</a:t>
            </a:r>
          </a:p>
          <a:p>
            <a:pPr marL="914400" lvl="2" indent="0" eaLnBrk="1" fontAlgn="auto" hangingPunct="1">
              <a:spcAft>
                <a:spcPts val="0"/>
              </a:spcAft>
              <a:buFont typeface="Arial" pitchFamily="34" charset="0"/>
              <a:buNone/>
              <a:defRPr/>
            </a:pPr>
            <a:r>
              <a:rPr lang="en-US" sz="2600" dirty="0">
                <a:solidFill>
                  <a:srgbClr val="0070C0"/>
                </a:solidFill>
              </a:rPr>
              <a:t>130 _0  Bible. $p Minor Prophets</a:t>
            </a:r>
          </a:p>
          <a:p>
            <a:pPr marL="914400" lvl="2" indent="0" eaLnBrk="1" fontAlgn="auto" hangingPunct="1">
              <a:spcAft>
                <a:spcPts val="0"/>
              </a:spcAft>
              <a:buFont typeface="Arial" pitchFamily="34" charset="0"/>
              <a:buNone/>
              <a:defRPr/>
            </a:pPr>
            <a:r>
              <a:rPr lang="en-US" sz="2600" dirty="0">
                <a:solidFill>
                  <a:srgbClr val="0070C0"/>
                </a:solidFill>
              </a:rPr>
              <a:t>130 _0  Bible. $p Gospels</a:t>
            </a:r>
          </a:p>
          <a:p>
            <a:pPr marL="457200" indent="-457200" eaLnBrk="1" hangingPunct="1">
              <a:lnSpc>
                <a:spcPct val="90000"/>
              </a:lnSpc>
            </a:pPr>
            <a:r>
              <a:rPr lang="en-US" sz="2600" dirty="0"/>
              <a:t>Single selections (RDA 6.23.2.9.5)</a:t>
            </a:r>
          </a:p>
          <a:p>
            <a:pPr lvl="1" eaLnBrk="1" hangingPunct="1">
              <a:lnSpc>
                <a:spcPct val="90000"/>
              </a:lnSpc>
            </a:pPr>
            <a:r>
              <a:rPr lang="en-US" sz="2600" dirty="0"/>
              <a:t>Record title directly if commonly identified by its own title</a:t>
            </a:r>
          </a:p>
          <a:p>
            <a:pPr marL="857250" lvl="2" indent="0" eaLnBrk="1" hangingPunct="1">
              <a:lnSpc>
                <a:spcPct val="90000"/>
              </a:lnSpc>
              <a:buNone/>
            </a:pPr>
            <a:r>
              <a:rPr lang="en-US" sz="2600" dirty="0">
                <a:solidFill>
                  <a:srgbClr val="0070C0"/>
                </a:solidFill>
              </a:rPr>
              <a:t>130 _0  Lord’s prayer</a:t>
            </a:r>
          </a:p>
          <a:p>
            <a:pPr marL="857250" lvl="2" indent="0" eaLnBrk="1" hangingPunct="1">
              <a:lnSpc>
                <a:spcPct val="90000"/>
              </a:lnSpc>
              <a:buNone/>
            </a:pPr>
            <a:r>
              <a:rPr lang="en-US" sz="2600" dirty="0">
                <a:solidFill>
                  <a:srgbClr val="0070C0"/>
                </a:solidFill>
              </a:rPr>
              <a:t>130 _0  Ten commandments</a:t>
            </a:r>
          </a:p>
          <a:p>
            <a:pPr lvl="1" eaLnBrk="1" hangingPunct="1">
              <a:lnSpc>
                <a:spcPct val="90000"/>
              </a:lnSpc>
            </a:pPr>
            <a:r>
              <a:rPr lang="en-US" sz="2600" dirty="0"/>
              <a:t>Otherwise, follow RDA 6.23.2.9.2</a:t>
            </a:r>
          </a:p>
          <a:p>
            <a:pPr lvl="1" eaLnBrk="1" hangingPunct="1">
              <a:lnSpc>
                <a:spcPct val="90000"/>
              </a:lnSpc>
            </a:pPr>
            <a:r>
              <a:rPr lang="en-US" sz="2600" dirty="0"/>
              <a:t>Optionally, record the title of the selection formulated according to RDA 6.23.2.9.2 as a variant title</a:t>
            </a:r>
          </a:p>
          <a:p>
            <a:pPr marL="1314450" lvl="3" indent="0" eaLnBrk="1" hangingPunct="1">
              <a:lnSpc>
                <a:spcPct val="90000"/>
              </a:lnSpc>
              <a:buNone/>
            </a:pPr>
            <a:r>
              <a:rPr lang="en-US" sz="2600" dirty="0">
                <a:solidFill>
                  <a:srgbClr val="0070C0"/>
                </a:solidFill>
              </a:rPr>
              <a:t>Bible. Luke, I, 46-55</a:t>
            </a:r>
          </a:p>
          <a:p>
            <a:pPr marL="1314450" lvl="3" indent="0" eaLnBrk="1" hangingPunct="1">
              <a:lnSpc>
                <a:spcPct val="90000"/>
              </a:lnSpc>
              <a:buNone/>
            </a:pPr>
            <a:r>
              <a:rPr lang="en-US" sz="2600" i="1" dirty="0"/>
              <a:t>     Search under</a:t>
            </a:r>
          </a:p>
          <a:p>
            <a:pPr marL="1828800" lvl="3" indent="0" eaLnBrk="1" hangingPunct="1">
              <a:lnSpc>
                <a:spcPct val="90000"/>
              </a:lnSpc>
              <a:buNone/>
            </a:pPr>
            <a:r>
              <a:rPr lang="en-US" sz="2600" dirty="0">
                <a:solidFill>
                  <a:srgbClr val="0070C0"/>
                </a:solidFill>
              </a:rPr>
              <a:t>	</a:t>
            </a:r>
            <a:r>
              <a:rPr lang="en-US" sz="2600" dirty="0" err="1">
                <a:solidFill>
                  <a:srgbClr val="0070C0"/>
                </a:solidFill>
              </a:rPr>
              <a:t>Magnificat</a:t>
            </a:r>
            <a:endParaRPr lang="en-US" sz="2600" dirty="0">
              <a:solidFill>
                <a:srgbClr val="0070C0"/>
              </a:solidFill>
            </a:endParaRPr>
          </a:p>
          <a:p>
            <a:pPr marL="0" indent="0" eaLnBrk="1" fontAlgn="auto" hangingPunct="1">
              <a:spcAft>
                <a:spcPts val="0"/>
              </a:spcAft>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A35781D-0B45-495C-B7BB-6CFDC4F5619C}" type="slidenum">
              <a:rPr lang="en-US"/>
              <a:pPr>
                <a:defRPr/>
              </a:pPr>
              <a:t>52</a:t>
            </a:fld>
            <a:endParaRPr lang="en-US"/>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pPr eaLnBrk="1" hangingPunct="1"/>
            <a:r>
              <a:rPr lang="en-US"/>
              <a:t>Parts of the Bible</a:t>
            </a:r>
          </a:p>
        </p:txBody>
      </p:sp>
      <p:sp>
        <p:nvSpPr>
          <p:cNvPr id="159746" name="Content Placeholder 2"/>
          <p:cNvSpPr>
            <a:spLocks noGrp="1"/>
          </p:cNvSpPr>
          <p:nvPr>
            <p:ph idx="1"/>
          </p:nvPr>
        </p:nvSpPr>
        <p:spPr>
          <a:xfrm>
            <a:off x="457200" y="1265237"/>
            <a:ext cx="8229600" cy="4525963"/>
          </a:xfrm>
        </p:spPr>
        <p:txBody>
          <a:bodyPr/>
          <a:lstStyle/>
          <a:p>
            <a:pPr eaLnBrk="1" hangingPunct="1">
              <a:lnSpc>
                <a:spcPct val="90000"/>
              </a:lnSpc>
            </a:pPr>
            <a:r>
              <a:rPr lang="en-US" dirty="0"/>
              <a:t>Two or more complete selections (RDA 6.23.2.9.6)</a:t>
            </a:r>
          </a:p>
          <a:p>
            <a:pPr lvl="1" eaLnBrk="1" hangingPunct="1">
              <a:lnSpc>
                <a:spcPct val="90000"/>
              </a:lnSpc>
            </a:pPr>
            <a:r>
              <a:rPr lang="en-US" sz="2400" i="1" dirty="0"/>
              <a:t>If </a:t>
            </a:r>
            <a:r>
              <a:rPr lang="en-US" sz="2400" dirty="0"/>
              <a:t>… two or more discrete selections (including whole book) </a:t>
            </a:r>
            <a:r>
              <a:rPr lang="en-US" sz="2400" i="1" dirty="0"/>
              <a:t>and</a:t>
            </a:r>
            <a:r>
              <a:rPr lang="en-US" sz="2400" dirty="0"/>
              <a:t> … the selections are encompassed precisely by two preferred titles for parts of the Bible </a:t>
            </a:r>
            <a:r>
              <a:rPr lang="en-US" sz="2400" i="1" dirty="0"/>
              <a:t>then</a:t>
            </a:r>
            <a:r>
              <a:rPr lang="en-US" sz="2400" dirty="0"/>
              <a:t> … identify each of the selections separately</a:t>
            </a:r>
          </a:p>
          <a:p>
            <a:pPr marL="857250" lvl="2" indent="0" eaLnBrk="1" hangingPunct="1">
              <a:lnSpc>
                <a:spcPct val="90000"/>
              </a:lnSpc>
              <a:buFont typeface="Arial" charset="0"/>
              <a:buNone/>
            </a:pPr>
            <a:r>
              <a:rPr lang="en-US" dirty="0">
                <a:solidFill>
                  <a:srgbClr val="0070C0"/>
                </a:solidFill>
              </a:rPr>
              <a:t>730 02 $i Container of (work): $a Bible. $p Gospels.</a:t>
            </a:r>
          </a:p>
          <a:p>
            <a:pPr marL="857250" lvl="2" indent="0" eaLnBrk="1" hangingPunct="1">
              <a:lnSpc>
                <a:spcPct val="90000"/>
              </a:lnSpc>
              <a:buNone/>
            </a:pPr>
            <a:r>
              <a:rPr lang="en-US" dirty="0">
                <a:solidFill>
                  <a:srgbClr val="0070C0"/>
                </a:solidFill>
              </a:rPr>
              <a:t>730 02 $i Container of (work): $a Bible. $p Acts.</a:t>
            </a:r>
          </a:p>
          <a:p>
            <a:pPr eaLnBrk="1" hangingPunct="1">
              <a:lnSpc>
                <a:spcPct val="90000"/>
              </a:lnSpc>
            </a:pPr>
            <a:r>
              <a:rPr lang="en-US" dirty="0"/>
              <a:t>Other selections (RDA 6.23.2.9.7)—record the most specific title appropriate to the collection plus </a:t>
            </a:r>
            <a:r>
              <a:rPr lang="en-US" i="1" dirty="0"/>
              <a:t>Selections</a:t>
            </a:r>
            <a:r>
              <a:rPr lang="en-US" dirty="0"/>
              <a:t>.</a:t>
            </a:r>
          </a:p>
          <a:p>
            <a:pPr marL="857250" lvl="2" indent="0" eaLnBrk="1" hangingPunct="1">
              <a:lnSpc>
                <a:spcPct val="90000"/>
              </a:lnSpc>
              <a:buFont typeface="Arial" charset="0"/>
              <a:buNone/>
            </a:pPr>
            <a:r>
              <a:rPr lang="en-US" dirty="0">
                <a:solidFill>
                  <a:srgbClr val="0070C0"/>
                </a:solidFill>
              </a:rPr>
              <a:t>… Bible. $p New Testament. $k Selections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84B4655-AA39-496A-80C9-0D65A2F02EF6}" type="slidenum">
              <a:rPr lang="en-US"/>
              <a:pPr>
                <a:defRPr/>
              </a:pPr>
              <a:t>53</a:t>
            </a:fld>
            <a:endParaRPr lang="en-US"/>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rtlCol="0">
            <a:normAutofit fontScale="90000"/>
          </a:bodyPr>
          <a:lstStyle/>
          <a:p>
            <a:pPr eaLnBrk="1" fontAlgn="auto" hangingPunct="1">
              <a:spcAft>
                <a:spcPts val="0"/>
              </a:spcAft>
              <a:defRPr/>
            </a:pPr>
            <a:r>
              <a:rPr lang="en-US"/>
              <a:t>Recording the Preferred Title (MARC)</a:t>
            </a:r>
          </a:p>
        </p:txBody>
      </p:sp>
      <p:sp>
        <p:nvSpPr>
          <p:cNvPr id="161794" name="Content Placeholder 2"/>
          <p:cNvSpPr>
            <a:spLocks noGrp="1"/>
          </p:cNvSpPr>
          <p:nvPr>
            <p:ph idx="1"/>
          </p:nvPr>
        </p:nvSpPr>
        <p:spPr/>
        <p:txBody>
          <a:bodyPr/>
          <a:lstStyle/>
          <a:p>
            <a:pPr eaLnBrk="1" hangingPunct="1"/>
            <a:r>
              <a:rPr lang="en-US" sz="2800"/>
              <a:t>Most RDA entity attributes have a discrete place in MARC to record them. Preferred title does not. It can only be recorded as part of the authorized access point for the work.</a:t>
            </a:r>
          </a:p>
          <a:p>
            <a:pPr eaLnBrk="1" hangingPunct="1"/>
            <a:r>
              <a:rPr lang="en-US" sz="2800"/>
              <a:t>Record in the MARC authorities format 1XX field, indicators as appropriate to the field</a:t>
            </a:r>
          </a:p>
          <a:p>
            <a:pPr eaLnBrk="1" hangingPunct="1"/>
            <a:r>
              <a:rPr lang="en-US" sz="2800"/>
              <a:t>Record the preferred title in subfield $t (100, 110, 111) or subfield $a (130). Other subfields may be appropriate</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B4054C96-70F9-48D4-AEED-EF19AC1E8180}" type="slidenum">
              <a:rPr lang="en-US"/>
              <a:pPr>
                <a:defRPr/>
              </a:pPr>
              <a:t>54</a:t>
            </a:fld>
            <a:endParaRPr lang="en-US"/>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title"/>
          </p:nvPr>
        </p:nvSpPr>
        <p:spPr>
          <a:xfrm>
            <a:off x="457200" y="152400"/>
            <a:ext cx="8229600" cy="609600"/>
          </a:xfrm>
        </p:spPr>
        <p:txBody>
          <a:bodyPr/>
          <a:lstStyle/>
          <a:p>
            <a:pPr eaLnBrk="1" hangingPunct="1"/>
            <a:r>
              <a:rPr lang="en-US" dirty="0"/>
              <a:t>Preferred Title (MARC examples)</a:t>
            </a:r>
          </a:p>
        </p:txBody>
      </p:sp>
      <p:sp>
        <p:nvSpPr>
          <p:cNvPr id="163842" name="Content Placeholder 2"/>
          <p:cNvSpPr>
            <a:spLocks noGrp="1"/>
          </p:cNvSpPr>
          <p:nvPr>
            <p:ph idx="1"/>
          </p:nvPr>
        </p:nvSpPr>
        <p:spPr>
          <a:xfrm>
            <a:off x="457200" y="1022350"/>
            <a:ext cx="8305800" cy="5334000"/>
          </a:xfrm>
        </p:spPr>
        <p:txBody>
          <a:bodyPr/>
          <a:lstStyle/>
          <a:p>
            <a:pPr marL="0" indent="0" eaLnBrk="1" hangingPunct="1">
              <a:lnSpc>
                <a:spcPct val="90000"/>
              </a:lnSpc>
              <a:buFont typeface="Arial" charset="0"/>
              <a:buNone/>
            </a:pPr>
            <a:r>
              <a:rPr lang="en-US" sz="2800" dirty="0"/>
              <a:t>The preferred title is bolded in each example</a:t>
            </a:r>
          </a:p>
          <a:p>
            <a:pPr marL="800100" lvl="2" indent="0" eaLnBrk="1" hangingPunct="1">
              <a:lnSpc>
                <a:spcPct val="90000"/>
              </a:lnSpc>
              <a:buFont typeface="Arial" charset="0"/>
              <a:buNone/>
            </a:pPr>
            <a:r>
              <a:rPr lang="en-US" dirty="0"/>
              <a:t>100 1_  Carter, Jimmy, $d 1924- $t </a:t>
            </a:r>
            <a:r>
              <a:rPr lang="en-US" b="1" dirty="0"/>
              <a:t>Living faith</a:t>
            </a:r>
          </a:p>
          <a:p>
            <a:pPr marL="800100" lvl="2" indent="0" eaLnBrk="1" hangingPunct="1">
              <a:lnSpc>
                <a:spcPct val="90000"/>
              </a:lnSpc>
              <a:buFont typeface="Arial" charset="0"/>
              <a:buNone/>
            </a:pPr>
            <a:r>
              <a:rPr lang="en-US" dirty="0"/>
              <a:t>100 1_  Smith, Joseph, $c Jr., $d 1805-1844. $t </a:t>
            </a:r>
            <a:r>
              <a:rPr lang="en-US" b="1" dirty="0"/>
              <a:t>King Follett discourse</a:t>
            </a:r>
          </a:p>
          <a:p>
            <a:pPr marL="800100" lvl="2" indent="0" eaLnBrk="1" hangingPunct="1">
              <a:lnSpc>
                <a:spcPct val="90000"/>
              </a:lnSpc>
              <a:buFont typeface="Arial" charset="0"/>
              <a:buNone/>
            </a:pPr>
            <a:r>
              <a:rPr lang="en-US" dirty="0"/>
              <a:t>100 0_  Elizabeth $b I, $c Queen of England, $d 1533-1603. $t </a:t>
            </a:r>
            <a:r>
              <a:rPr lang="en-US" b="1" dirty="0"/>
              <a:t>Correspondence</a:t>
            </a:r>
            <a:endParaRPr lang="en-US" dirty="0"/>
          </a:p>
          <a:p>
            <a:pPr marL="800100" lvl="2" indent="0" eaLnBrk="1" hangingPunct="1">
              <a:lnSpc>
                <a:spcPct val="90000"/>
              </a:lnSpc>
              <a:buFont typeface="Arial" charset="0"/>
              <a:buNone/>
            </a:pPr>
            <a:r>
              <a:rPr lang="en-US" dirty="0"/>
              <a:t>100 1_  Mozart, Wolfgang Amadeus, $d 1756-1791. $t </a:t>
            </a:r>
            <a:r>
              <a:rPr lang="en-US" b="1" dirty="0"/>
              <a:t>Works</a:t>
            </a:r>
            <a:r>
              <a:rPr lang="en-US" dirty="0"/>
              <a:t>. $k </a:t>
            </a:r>
            <a:r>
              <a:rPr lang="en-US" b="1" dirty="0"/>
              <a:t>Selections</a:t>
            </a:r>
          </a:p>
          <a:p>
            <a:pPr marL="800100" lvl="2" indent="0" eaLnBrk="1" hangingPunct="1">
              <a:lnSpc>
                <a:spcPct val="90000"/>
              </a:lnSpc>
              <a:buFont typeface="Arial" charset="0"/>
              <a:buNone/>
            </a:pPr>
            <a:r>
              <a:rPr lang="es-ES" dirty="0"/>
              <a:t>110 2_  Banco de Bilbao. $t </a:t>
            </a:r>
            <a:r>
              <a:rPr lang="es-ES" b="1" dirty="0"/>
              <a:t>Informe y memoria</a:t>
            </a:r>
          </a:p>
          <a:p>
            <a:pPr marL="800100" lvl="2" indent="0" eaLnBrk="1" hangingPunct="1">
              <a:lnSpc>
                <a:spcPct val="90000"/>
              </a:lnSpc>
              <a:buFont typeface="Arial" charset="0"/>
              <a:buNone/>
            </a:pPr>
            <a:r>
              <a:rPr lang="en-US" dirty="0"/>
              <a:t>110 1_  United States. $b Department of Defense. $t </a:t>
            </a:r>
            <a:r>
              <a:rPr lang="en-US" b="1" dirty="0"/>
              <a:t>Military commission order</a:t>
            </a:r>
            <a:endParaRPr lang="en-US" dirty="0"/>
          </a:p>
          <a:p>
            <a:pPr marL="800100" lvl="2" indent="0" eaLnBrk="1" hangingPunct="1">
              <a:lnSpc>
                <a:spcPct val="90000"/>
              </a:lnSpc>
              <a:buFont typeface="Arial" charset="0"/>
              <a:buNone/>
            </a:pPr>
            <a:r>
              <a:rPr lang="en-US" dirty="0"/>
              <a:t>130 _0  </a:t>
            </a:r>
            <a:r>
              <a:rPr lang="en-US" b="1" dirty="0"/>
              <a:t>Beowulf</a:t>
            </a:r>
          </a:p>
          <a:p>
            <a:pPr marL="800100" lvl="2" indent="0" eaLnBrk="1" hangingPunct="1">
              <a:lnSpc>
                <a:spcPct val="90000"/>
              </a:lnSpc>
              <a:buNone/>
            </a:pPr>
            <a:r>
              <a:rPr lang="en-US" dirty="0"/>
              <a:t>130 _0  </a:t>
            </a:r>
            <a:r>
              <a:rPr lang="en-US" b="1" dirty="0" err="1"/>
              <a:t>Athanasian</a:t>
            </a:r>
            <a:r>
              <a:rPr lang="en-US" b="1" dirty="0"/>
              <a:t> Creed</a:t>
            </a:r>
          </a:p>
          <a:p>
            <a:pPr marL="800100" lvl="2" indent="0" eaLnBrk="1" hangingPunct="1">
              <a:lnSpc>
                <a:spcPct val="90000"/>
              </a:lnSpc>
              <a:buFont typeface="Arial" charset="0"/>
              <a:buNone/>
            </a:pPr>
            <a:r>
              <a:rPr lang="en-US" dirty="0"/>
              <a:t>130 _0  </a:t>
            </a:r>
            <a:r>
              <a:rPr lang="en-US" b="1" dirty="0"/>
              <a:t>Planet of the apes</a:t>
            </a:r>
            <a:r>
              <a:rPr lang="en-US" dirty="0"/>
              <a:t> (Motion picture : 1968)</a:t>
            </a:r>
            <a:endParaRPr lang="en-US" sz="26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743797BC-A89B-42B8-AC4E-84C5353E837E}" type="slidenum">
              <a:rPr lang="en-US"/>
              <a:pPr>
                <a:defRPr/>
              </a:pPr>
              <a:t>55</a:t>
            </a:fld>
            <a:endParaRPr lang="en-US"/>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Definition: Any version of the title that differs from the form chosen as the preferred title.</a:t>
            </a:r>
          </a:p>
          <a:p>
            <a:pPr eaLnBrk="1" fontAlgn="auto" hangingPunct="1">
              <a:spcAft>
                <a:spcPts val="0"/>
              </a:spcAft>
              <a:buFont typeface="Arial" pitchFamily="34" charset="0"/>
              <a:buChar char="•"/>
              <a:defRPr/>
            </a:pPr>
            <a:r>
              <a:rPr lang="en-US" dirty="0"/>
              <a:t>Can be recorded from any source</a:t>
            </a:r>
          </a:p>
          <a:p>
            <a:pPr eaLnBrk="1" fontAlgn="auto" hangingPunct="1">
              <a:spcAft>
                <a:spcPts val="0"/>
              </a:spcAft>
              <a:buFont typeface="Arial" pitchFamily="34" charset="0"/>
              <a:buChar char="•"/>
              <a:defRPr/>
            </a:pPr>
            <a:r>
              <a:rPr lang="en-US" dirty="0"/>
              <a:t>Record using basic instructions for recording titles (RDA 6.2.1)</a:t>
            </a:r>
          </a:p>
          <a:p>
            <a:pPr eaLnBrk="1" fontAlgn="auto" hangingPunct="1">
              <a:spcAft>
                <a:spcPts val="0"/>
              </a:spcAft>
              <a:buFont typeface="Arial" pitchFamily="34" charset="0"/>
              <a:buChar char="•"/>
              <a:defRPr/>
            </a:pPr>
            <a:r>
              <a:rPr lang="en-US" dirty="0"/>
              <a:t>Not core. Record if you think it would help a user, e.g.,</a:t>
            </a:r>
          </a:p>
          <a:p>
            <a:pPr lvl="1" eaLnBrk="1" fontAlgn="auto" hangingPunct="1">
              <a:spcAft>
                <a:spcPts val="0"/>
              </a:spcAft>
              <a:buFont typeface="Arial" pitchFamily="34" charset="0"/>
              <a:buChar char="–"/>
              <a:defRPr/>
            </a:pPr>
            <a:r>
              <a:rPr lang="en-US" dirty="0"/>
              <a:t>Significantly different from preferred title</a:t>
            </a:r>
          </a:p>
          <a:p>
            <a:pPr lvl="1" eaLnBrk="1" fontAlgn="auto" hangingPunct="1">
              <a:spcAft>
                <a:spcPts val="0"/>
              </a:spcAft>
              <a:buFont typeface="Arial" pitchFamily="34" charset="0"/>
              <a:buChar char="–"/>
              <a:defRPr/>
            </a:pPr>
            <a:r>
              <a:rPr lang="en-US" dirty="0"/>
              <a:t>Reasonable as a search string</a:t>
            </a:r>
          </a:p>
          <a:p>
            <a:pPr lvl="2"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582C03A-8D77-406D-A2A0-4586BE95E4F1}" type="slidenum">
              <a:rPr lang="en-US"/>
              <a:pPr>
                <a:defRPr/>
              </a:pPr>
              <a:t>56</a:t>
            </a:fld>
            <a:endParaRPr lang="en-US"/>
          </a:p>
        </p:txBody>
      </p:sp>
      <p:sp>
        <p:nvSpPr>
          <p:cNvPr id="16589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Variant Title(s) for Work (RDA 6.2.3)</a:t>
            </a: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p:txBody>
          <a:bodyPr/>
          <a:lstStyle/>
          <a:p>
            <a:pPr eaLnBrk="1" hangingPunct="1"/>
            <a:r>
              <a:rPr lang="en-US"/>
              <a:t>Variant Titles</a:t>
            </a:r>
          </a:p>
        </p:txBody>
      </p:sp>
      <p:sp>
        <p:nvSpPr>
          <p:cNvPr id="167938" name="Content Placeholder 2"/>
          <p:cNvSpPr>
            <a:spLocks noGrp="1"/>
          </p:cNvSpPr>
          <p:nvPr>
            <p:ph idx="1"/>
          </p:nvPr>
        </p:nvSpPr>
        <p:spPr/>
        <p:txBody>
          <a:bodyPr/>
          <a:lstStyle/>
          <a:p>
            <a:pPr eaLnBrk="1" hangingPunct="1">
              <a:lnSpc>
                <a:spcPct val="90000"/>
              </a:lnSpc>
            </a:pPr>
            <a:r>
              <a:rPr lang="en-US" dirty="0"/>
              <a:t>Alternate linguistic form (RDA 6.2.3.4)</a:t>
            </a:r>
          </a:p>
          <a:p>
            <a:pPr lvl="1" eaLnBrk="1" hangingPunct="1">
              <a:lnSpc>
                <a:spcPct val="90000"/>
              </a:lnSpc>
            </a:pPr>
            <a:r>
              <a:rPr lang="en-US" dirty="0"/>
              <a:t>Language</a:t>
            </a:r>
          </a:p>
          <a:p>
            <a:pPr marL="914400" lvl="2" indent="0" eaLnBrk="1" hangingPunct="1">
              <a:lnSpc>
                <a:spcPct val="90000"/>
              </a:lnSpc>
              <a:buFont typeface="Arial" charset="0"/>
              <a:buNone/>
            </a:pPr>
            <a:r>
              <a:rPr lang="es-ES" dirty="0" err="1">
                <a:solidFill>
                  <a:srgbClr val="0070C0"/>
                </a:solidFill>
              </a:rPr>
              <a:t>Annual</a:t>
            </a:r>
            <a:r>
              <a:rPr lang="es-ES" dirty="0">
                <a:solidFill>
                  <a:srgbClr val="0070C0"/>
                </a:solidFill>
              </a:rPr>
              <a:t> </a:t>
            </a:r>
            <a:r>
              <a:rPr lang="es-ES" dirty="0" err="1">
                <a:solidFill>
                  <a:srgbClr val="0070C0"/>
                </a:solidFill>
              </a:rPr>
              <a:t>report</a:t>
            </a:r>
            <a:r>
              <a:rPr lang="es-ES" dirty="0">
                <a:solidFill>
                  <a:srgbClr val="0070C0"/>
                </a:solidFill>
              </a:rPr>
              <a:t> and </a:t>
            </a:r>
            <a:r>
              <a:rPr lang="es-ES" dirty="0" err="1">
                <a:solidFill>
                  <a:srgbClr val="0070C0"/>
                </a:solidFill>
              </a:rPr>
              <a:t>accounts</a:t>
            </a:r>
            <a:r>
              <a:rPr lang="es-ES" dirty="0">
                <a:solidFill>
                  <a:srgbClr val="0070C0"/>
                </a:solidFill>
              </a:rPr>
              <a:t> </a:t>
            </a:r>
            <a:r>
              <a:rPr lang="es-ES" i="1" dirty="0"/>
              <a:t>vs.</a:t>
            </a:r>
            <a:r>
              <a:rPr lang="es-ES" dirty="0"/>
              <a:t> </a:t>
            </a:r>
            <a:r>
              <a:rPr lang="es-ES" dirty="0">
                <a:solidFill>
                  <a:srgbClr val="0070C0"/>
                </a:solidFill>
              </a:rPr>
              <a:t>Informe y memoria</a:t>
            </a:r>
            <a:endParaRPr lang="en-US" dirty="0">
              <a:solidFill>
                <a:srgbClr val="0070C0"/>
              </a:solidFill>
            </a:endParaRPr>
          </a:p>
          <a:p>
            <a:pPr lvl="1" eaLnBrk="1" hangingPunct="1">
              <a:lnSpc>
                <a:spcPct val="90000"/>
              </a:lnSpc>
            </a:pPr>
            <a:r>
              <a:rPr lang="en-US" dirty="0"/>
              <a:t>Script</a:t>
            </a:r>
          </a:p>
          <a:p>
            <a:pPr marL="914400" lvl="2" indent="0" eaLnBrk="1" hangingPunct="1">
              <a:lnSpc>
                <a:spcPct val="90000"/>
              </a:lnSpc>
              <a:buFont typeface="Arial" charset="0"/>
              <a:buNone/>
            </a:pPr>
            <a:r>
              <a:rPr lang="el-GR" dirty="0"/>
              <a:t> </a:t>
            </a:r>
            <a:r>
              <a:rPr lang="el-GR" dirty="0">
                <a:solidFill>
                  <a:srgbClr val="0070C0"/>
                </a:solidFill>
              </a:rPr>
              <a:t>Ἰλιάς</a:t>
            </a:r>
            <a:r>
              <a:rPr lang="en-US" dirty="0">
                <a:solidFill>
                  <a:srgbClr val="0070C0"/>
                </a:solidFill>
              </a:rPr>
              <a:t> </a:t>
            </a:r>
            <a:r>
              <a:rPr lang="en-US" altLang="ja-JP" i="1" dirty="0"/>
              <a:t>vs.</a:t>
            </a:r>
            <a:r>
              <a:rPr lang="en-US" altLang="ja-JP" dirty="0"/>
              <a:t> </a:t>
            </a:r>
            <a:r>
              <a:rPr lang="en-US" altLang="ja-JP" dirty="0" err="1">
                <a:solidFill>
                  <a:srgbClr val="0070C0"/>
                </a:solidFill>
              </a:rPr>
              <a:t>Ilias</a:t>
            </a:r>
            <a:endParaRPr lang="en-US" dirty="0">
              <a:solidFill>
                <a:srgbClr val="0070C0"/>
              </a:solidFill>
            </a:endParaRPr>
          </a:p>
          <a:p>
            <a:pPr lvl="1" eaLnBrk="1" hangingPunct="1">
              <a:lnSpc>
                <a:spcPct val="90000"/>
              </a:lnSpc>
            </a:pPr>
            <a:r>
              <a:rPr lang="en-US" dirty="0"/>
              <a:t>Spelling</a:t>
            </a:r>
          </a:p>
          <a:p>
            <a:pPr marL="914400" lvl="2" indent="0" eaLnBrk="1" hangingPunct="1">
              <a:lnSpc>
                <a:spcPct val="90000"/>
              </a:lnSpc>
              <a:buFont typeface="Arial" charset="0"/>
              <a:buNone/>
            </a:pPr>
            <a:r>
              <a:rPr lang="en-US" dirty="0" err="1">
                <a:solidFill>
                  <a:srgbClr val="0070C0"/>
                </a:solidFill>
              </a:rPr>
              <a:t>Bjowulf</a:t>
            </a:r>
            <a:r>
              <a:rPr lang="en-US" dirty="0"/>
              <a:t> </a:t>
            </a:r>
            <a:r>
              <a:rPr lang="en-US" i="1" dirty="0"/>
              <a:t>vs.</a:t>
            </a:r>
            <a:r>
              <a:rPr lang="en-US" dirty="0"/>
              <a:t> </a:t>
            </a:r>
            <a:r>
              <a:rPr lang="en-US" dirty="0">
                <a:solidFill>
                  <a:srgbClr val="0070C0"/>
                </a:solidFill>
              </a:rPr>
              <a:t>Beowulf</a:t>
            </a:r>
          </a:p>
          <a:p>
            <a:pPr lvl="1" eaLnBrk="1" hangingPunct="1">
              <a:lnSpc>
                <a:spcPct val="90000"/>
              </a:lnSpc>
            </a:pPr>
            <a:r>
              <a:rPr lang="en-US" dirty="0"/>
              <a:t>Transliteration</a:t>
            </a:r>
          </a:p>
          <a:p>
            <a:pPr marL="914400" lvl="2" indent="0" eaLnBrk="1" hangingPunct="1">
              <a:lnSpc>
                <a:spcPct val="90000"/>
              </a:lnSpc>
              <a:buFont typeface="Arial" charset="0"/>
              <a:buNone/>
            </a:pPr>
            <a:r>
              <a:rPr lang="en-US" dirty="0">
                <a:solidFill>
                  <a:srgbClr val="0070C0"/>
                </a:solidFill>
              </a:rPr>
              <a:t>Sun-tzu ping fa </a:t>
            </a:r>
            <a:r>
              <a:rPr lang="en-US" i="1" dirty="0"/>
              <a:t>vs.</a:t>
            </a:r>
            <a:r>
              <a:rPr lang="en-US" dirty="0"/>
              <a:t> </a:t>
            </a:r>
            <a:r>
              <a:rPr lang="en-US" dirty="0" err="1">
                <a:solidFill>
                  <a:srgbClr val="0070C0"/>
                </a:solidFill>
              </a:rPr>
              <a:t>Sunzi</a:t>
            </a:r>
            <a:r>
              <a:rPr lang="en-US" dirty="0">
                <a:solidFill>
                  <a:srgbClr val="0070C0"/>
                </a:solidFill>
              </a:rPr>
              <a:t> </a:t>
            </a:r>
            <a:r>
              <a:rPr lang="en-US" dirty="0" err="1">
                <a:solidFill>
                  <a:srgbClr val="0070C0"/>
                </a:solidFill>
              </a:rPr>
              <a:t>bing</a:t>
            </a:r>
            <a:r>
              <a:rPr lang="en-US" dirty="0">
                <a:solidFill>
                  <a:srgbClr val="0070C0"/>
                </a:solidFill>
              </a:rPr>
              <a:t> fa   </a:t>
            </a:r>
          </a:p>
          <a:p>
            <a:pPr marL="914400" lvl="2" indent="0" eaLnBrk="1" hangingPunct="1">
              <a:lnSpc>
                <a:spcPct val="90000"/>
              </a:lnSpc>
              <a:buFont typeface="Arial" charset="0"/>
              <a:buNone/>
            </a:pPr>
            <a:r>
              <a:rPr lang="en-US" dirty="0"/>
              <a:t>     </a:t>
            </a:r>
            <a:r>
              <a:rPr lang="en-US" i="1" dirty="0"/>
              <a:t>Wade Giles vs. Pinyin transliterations of </a:t>
            </a:r>
            <a:r>
              <a:rPr lang="ja-JP" altLang="en-US" dirty="0"/>
              <a:t>孫子兵法</a:t>
            </a: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8F0C5BD9-81DD-451B-BA50-DE8700F8E550}" type="slidenum">
              <a:rPr lang="en-US"/>
              <a:pPr>
                <a:defRPr/>
              </a:pPr>
              <a:t>57</a:t>
            </a:fld>
            <a:endParaRPr lang="en-US"/>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p:txBody>
          <a:bodyPr/>
          <a:lstStyle/>
          <a:p>
            <a:pPr eaLnBrk="1" hangingPunct="1"/>
            <a:r>
              <a:rPr lang="en-US"/>
              <a:t>Variant Titles</a:t>
            </a:r>
          </a:p>
        </p:txBody>
      </p:sp>
      <p:sp>
        <p:nvSpPr>
          <p:cNvPr id="169986" name="Content Placeholder 2"/>
          <p:cNvSpPr>
            <a:spLocks noGrp="1"/>
          </p:cNvSpPr>
          <p:nvPr>
            <p:ph idx="1"/>
          </p:nvPr>
        </p:nvSpPr>
        <p:spPr/>
        <p:txBody>
          <a:bodyPr/>
          <a:lstStyle/>
          <a:p>
            <a:pPr eaLnBrk="1" hangingPunct="1"/>
            <a:r>
              <a:rPr lang="en-US"/>
              <a:t>Other variants (RDA 6.2.3.5; inferred from examples)</a:t>
            </a:r>
          </a:p>
          <a:p>
            <a:pPr lvl="1" eaLnBrk="1" hangingPunct="1"/>
            <a:r>
              <a:rPr lang="en-US"/>
              <a:t>Introductory phrase</a:t>
            </a:r>
          </a:p>
          <a:p>
            <a:pPr marL="914400" lvl="2" indent="0" eaLnBrk="1" hangingPunct="1">
              <a:buFont typeface="Arial" charset="0"/>
              <a:buNone/>
            </a:pPr>
            <a:r>
              <a:rPr lang="en-US">
                <a:solidFill>
                  <a:srgbClr val="0070C0"/>
                </a:solidFill>
              </a:rPr>
              <a:t>Shakespeare’s Macbeth </a:t>
            </a:r>
            <a:r>
              <a:rPr lang="en-US"/>
              <a:t>vs. </a:t>
            </a:r>
            <a:r>
              <a:rPr lang="en-US">
                <a:solidFill>
                  <a:srgbClr val="0070C0"/>
                </a:solidFill>
              </a:rPr>
              <a:t>Macbeth</a:t>
            </a:r>
          </a:p>
          <a:p>
            <a:pPr lvl="1" eaLnBrk="1" hangingPunct="1"/>
            <a:r>
              <a:rPr lang="en-US"/>
              <a:t>Title of larger work. Title of part</a:t>
            </a:r>
          </a:p>
          <a:p>
            <a:pPr marL="914400" lvl="2" indent="0" eaLnBrk="1" hangingPunct="1">
              <a:buFont typeface="Arial" charset="0"/>
              <a:buNone/>
            </a:pPr>
            <a:r>
              <a:rPr lang="en-US">
                <a:solidFill>
                  <a:srgbClr val="0070C0"/>
                </a:solidFill>
              </a:rPr>
              <a:t>Lord of the rings. 3, Return of the king </a:t>
            </a:r>
            <a:r>
              <a:rPr lang="en-US" i="1"/>
              <a:t>vs. </a:t>
            </a:r>
            <a:r>
              <a:rPr lang="en-US">
                <a:solidFill>
                  <a:srgbClr val="0070C0"/>
                </a:solidFill>
              </a:rPr>
              <a:t>Return of the king</a:t>
            </a:r>
          </a:p>
          <a:p>
            <a:pPr lvl="1" eaLnBrk="1" hangingPunct="1"/>
            <a:r>
              <a:rPr lang="en-US"/>
              <a:t>Numbers vs. words</a:t>
            </a:r>
          </a:p>
          <a:p>
            <a:pPr marL="914400" lvl="2" indent="0" eaLnBrk="1" hangingPunct="1">
              <a:buFont typeface="Arial" charset="0"/>
              <a:buNone/>
            </a:pPr>
            <a:r>
              <a:rPr lang="en-US">
                <a:solidFill>
                  <a:srgbClr val="0070C0"/>
                </a:solidFill>
              </a:rPr>
              <a:t>Eleven eyes </a:t>
            </a:r>
            <a:r>
              <a:rPr lang="en-US" i="1"/>
              <a:t>vs. </a:t>
            </a:r>
            <a:r>
              <a:rPr lang="en-US">
                <a:solidFill>
                  <a:srgbClr val="0070C0"/>
                </a:solidFill>
              </a:rPr>
              <a:t>11 eyes</a:t>
            </a:r>
          </a:p>
          <a:p>
            <a:pPr eaLnBrk="1" hangingPunct="1"/>
            <a:endParaRPr lang="en-US"/>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4FE010E8-B424-435E-8110-D4E6A58ED1AA}" type="slidenum">
              <a:rPr lang="en-US"/>
              <a:pPr>
                <a:defRPr/>
              </a:pPr>
              <a:t>58</a:t>
            </a:fld>
            <a:endParaRPr lang="en-US"/>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p:txBody>
          <a:bodyPr/>
          <a:lstStyle/>
          <a:p>
            <a:pPr eaLnBrk="1" hangingPunct="1"/>
            <a:r>
              <a:rPr lang="en-US"/>
              <a:t>Recording a Variant Title (MARC)</a:t>
            </a:r>
          </a:p>
        </p:txBody>
      </p:sp>
      <p:sp>
        <p:nvSpPr>
          <p:cNvPr id="172034" name="Content Placeholder 2"/>
          <p:cNvSpPr>
            <a:spLocks noGrp="1"/>
          </p:cNvSpPr>
          <p:nvPr>
            <p:ph idx="1"/>
          </p:nvPr>
        </p:nvSpPr>
        <p:spPr/>
        <p:txBody>
          <a:bodyPr/>
          <a:lstStyle/>
          <a:p>
            <a:pPr eaLnBrk="1" hangingPunct="1"/>
            <a:r>
              <a:rPr lang="en-US" sz="2800"/>
              <a:t>Like the Preferred Title element, the Variant Title element (RDA 6.2.3) does not have a discrete place in MARC. It can only be recorded as part of the variant access point for the work.</a:t>
            </a:r>
          </a:p>
          <a:p>
            <a:pPr eaLnBrk="1" hangingPunct="1"/>
            <a:r>
              <a:rPr lang="en-US" sz="2800"/>
              <a:t>Record in the MARC authorities format 4XX field, indicators as appropriate to the field</a:t>
            </a:r>
          </a:p>
          <a:p>
            <a:pPr eaLnBrk="1" hangingPunct="1"/>
            <a:r>
              <a:rPr lang="en-US" sz="2800"/>
              <a:t>Record the variant title in subfield $t (400, 410, 411) or subfield $a (430). Other subfields may be appropriate</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8B770CD1-09EC-496B-8124-117ADEDFD57C}" type="slidenum">
              <a:rPr lang="en-US"/>
              <a:pPr>
                <a:defRPr/>
              </a:pPr>
              <a:t>59</a:t>
            </a:fld>
            <a:endParaRPr lang="en-US"/>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p:txBody>
          <a:bodyPr/>
          <a:lstStyle/>
          <a:p>
            <a:pPr eaLnBrk="1" hangingPunct="1"/>
            <a:r>
              <a:rPr lang="en-US"/>
              <a:t>Variant Title (MARC examples)</a:t>
            </a:r>
          </a:p>
        </p:txBody>
      </p:sp>
      <p:sp>
        <p:nvSpPr>
          <p:cNvPr id="174082" name="Content Placeholder 2"/>
          <p:cNvSpPr>
            <a:spLocks noGrp="1"/>
          </p:cNvSpPr>
          <p:nvPr>
            <p:ph idx="1"/>
          </p:nvPr>
        </p:nvSpPr>
        <p:spPr>
          <a:xfrm>
            <a:off x="266700" y="1486694"/>
            <a:ext cx="8801100" cy="4800600"/>
          </a:xfrm>
        </p:spPr>
        <p:txBody>
          <a:bodyPr/>
          <a:lstStyle/>
          <a:p>
            <a:pPr marL="0" indent="0" eaLnBrk="1" hangingPunct="1">
              <a:buFont typeface="Arial" charset="0"/>
              <a:buNone/>
            </a:pPr>
            <a:r>
              <a:rPr lang="en-US" sz="2800" dirty="0"/>
              <a:t>The variant title is bolded in each example</a:t>
            </a:r>
          </a:p>
          <a:p>
            <a:pPr marL="800100" lvl="2" indent="0" eaLnBrk="1" hangingPunct="1">
              <a:buFont typeface="Arial" charset="0"/>
              <a:buNone/>
            </a:pPr>
            <a:r>
              <a:rPr lang="en-US" dirty="0"/>
              <a:t>400 1_  Carter, Jimmy, $d 1924- $t </a:t>
            </a:r>
            <a:r>
              <a:rPr lang="en-US" b="1" dirty="0"/>
              <a:t>Personal beliefs of Jimmy Carter</a:t>
            </a:r>
          </a:p>
          <a:p>
            <a:pPr marL="800100" lvl="2" indent="0" eaLnBrk="1" hangingPunct="1">
              <a:buFont typeface="Arial" charset="0"/>
              <a:buNone/>
            </a:pPr>
            <a:r>
              <a:rPr lang="en-US" dirty="0"/>
              <a:t>400 1_  Mozart, Wolfgang Amadeus, $d 1756-1791. $t </a:t>
            </a:r>
            <a:r>
              <a:rPr lang="en-US" b="1" dirty="0"/>
              <a:t>Best of Mozart</a:t>
            </a:r>
          </a:p>
          <a:p>
            <a:pPr marL="800100" lvl="2" indent="0" eaLnBrk="1" hangingPunct="1">
              <a:buFont typeface="Arial" charset="0"/>
              <a:buNone/>
            </a:pPr>
            <a:r>
              <a:rPr lang="es-ES" dirty="0"/>
              <a:t>410 2_  Banco de Bilbao. $t </a:t>
            </a:r>
            <a:r>
              <a:rPr lang="es-ES" b="1" dirty="0" err="1"/>
              <a:t>Annual</a:t>
            </a:r>
            <a:r>
              <a:rPr lang="es-ES" b="1" dirty="0"/>
              <a:t> </a:t>
            </a:r>
            <a:r>
              <a:rPr lang="es-ES" b="1" dirty="0" err="1"/>
              <a:t>report</a:t>
            </a:r>
            <a:r>
              <a:rPr lang="es-ES" b="1" dirty="0"/>
              <a:t> and </a:t>
            </a:r>
            <a:r>
              <a:rPr lang="es-ES" b="1" dirty="0" err="1"/>
              <a:t>accounts</a:t>
            </a:r>
            <a:endParaRPr lang="es-ES" b="1" dirty="0"/>
          </a:p>
          <a:p>
            <a:pPr marL="800100" lvl="2" indent="0" eaLnBrk="1" hangingPunct="1">
              <a:buFont typeface="Arial" charset="0"/>
              <a:buNone/>
            </a:pPr>
            <a:r>
              <a:rPr lang="en-US" dirty="0"/>
              <a:t>410 1_  United States. $b Department of Defense. $t </a:t>
            </a:r>
            <a:r>
              <a:rPr lang="en-US" b="1" dirty="0"/>
              <a:t>Department of Defense military commission order</a:t>
            </a:r>
          </a:p>
          <a:p>
            <a:pPr marL="800100" lvl="2" indent="0" eaLnBrk="1" hangingPunct="1">
              <a:buFont typeface="Arial" charset="0"/>
              <a:buNone/>
            </a:pPr>
            <a:r>
              <a:rPr lang="en-US" dirty="0"/>
              <a:t>430 _0   </a:t>
            </a:r>
            <a:r>
              <a:rPr lang="en-US" b="1" dirty="0" err="1"/>
              <a:t>Bjowulf</a:t>
            </a:r>
            <a:endParaRPr lang="en-US" b="1" dirty="0"/>
          </a:p>
          <a:p>
            <a:pPr marL="800100" lvl="2" indent="0" eaLnBrk="1" hangingPunct="1">
              <a:buNone/>
            </a:pPr>
            <a:r>
              <a:rPr lang="en-US" dirty="0"/>
              <a:t>430 _0   </a:t>
            </a:r>
            <a:r>
              <a:rPr lang="fr-FR" b="1" dirty="0" err="1"/>
              <a:t>Quicumque</a:t>
            </a:r>
            <a:r>
              <a:rPr lang="fr-FR" b="1" dirty="0"/>
              <a:t> </a:t>
            </a:r>
            <a:r>
              <a:rPr lang="fr-FR" b="1" dirty="0" err="1"/>
              <a:t>Vult</a:t>
            </a:r>
            <a:r>
              <a:rPr lang="fr-FR" b="1" dirty="0"/>
              <a:t> </a:t>
            </a:r>
          </a:p>
          <a:p>
            <a:pPr marL="800100" lvl="2" indent="0" eaLnBrk="1" hangingPunct="1">
              <a:buNone/>
            </a:pPr>
            <a:r>
              <a:rPr lang="en-US" dirty="0"/>
              <a:t>430  _0  </a:t>
            </a:r>
            <a:r>
              <a:rPr lang="en-US" b="1" dirty="0"/>
              <a:t>Monkey planet </a:t>
            </a:r>
            <a:r>
              <a:rPr lang="en-US" dirty="0"/>
              <a:t>(Motion picture)</a:t>
            </a:r>
            <a:endParaRPr lang="en-US" sz="26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FC266EE4-1737-4D42-BC29-07CFE9E06500}" type="slidenum">
              <a:rPr lang="en-US"/>
              <a:pPr>
                <a:defRPr/>
              </a:pPr>
              <a:t>60</a:t>
            </a:fld>
            <a:endParaRPr lang="en-US"/>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Identifying Attributes </a:t>
            </a:r>
            <a:r>
              <a:rPr lang="en-US"/>
              <a:t>of Works</a:t>
            </a:r>
            <a:endParaRPr lang="en-US" dirty="0"/>
          </a:p>
        </p:txBody>
      </p:sp>
      <p:sp>
        <p:nvSpPr>
          <p:cNvPr id="176130" name="Content Placeholder 2"/>
          <p:cNvSpPr>
            <a:spLocks noGrp="1"/>
          </p:cNvSpPr>
          <p:nvPr>
            <p:ph idx="1"/>
          </p:nvPr>
        </p:nvSpPr>
        <p:spPr/>
        <p:txBody>
          <a:bodyPr/>
          <a:lstStyle/>
          <a:p>
            <a:pPr eaLnBrk="1" hangingPunct="1"/>
            <a:r>
              <a:rPr lang="en-US" dirty="0"/>
              <a:t>There are many attributes of works aside from title</a:t>
            </a:r>
          </a:p>
          <a:p>
            <a:pPr eaLnBrk="1" hangingPunct="1"/>
            <a:r>
              <a:rPr lang="en-US" dirty="0"/>
              <a:t>All may be recorded as separate elements </a:t>
            </a:r>
          </a:p>
          <a:p>
            <a:pPr eaLnBrk="1" hangingPunct="1"/>
            <a:r>
              <a:rPr lang="en-US" dirty="0"/>
              <a:t>Some may also appear as part of the authorized access point</a:t>
            </a:r>
          </a:p>
          <a:p>
            <a:pPr eaLnBrk="1" hangingPunct="1"/>
            <a:r>
              <a:rPr lang="en-US" dirty="0"/>
              <a:t>LC-PCC PS limitations apply to some</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253F3F3-34F4-44BC-9280-583B8B5B1658}" type="slidenum">
              <a:rPr lang="en-US"/>
              <a:pPr>
                <a:defRPr/>
              </a:pPr>
              <a:t>61</a:t>
            </a:fld>
            <a:endParaRPr lang="en-US"/>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Identifying Attributes </a:t>
            </a:r>
            <a:r>
              <a:rPr lang="en-US"/>
              <a:t>of Works</a:t>
            </a:r>
            <a:endParaRPr lang="en-US" dirty="0"/>
          </a:p>
        </p:txBody>
      </p:sp>
      <p:sp>
        <p:nvSpPr>
          <p:cNvPr id="178178" name="Content Placeholder 2"/>
          <p:cNvSpPr>
            <a:spLocks noGrp="1"/>
          </p:cNvSpPr>
          <p:nvPr>
            <p:ph idx="1"/>
          </p:nvPr>
        </p:nvSpPr>
        <p:spPr/>
        <p:txBody>
          <a:bodyPr/>
          <a:lstStyle/>
          <a:p>
            <a:pPr eaLnBrk="1" hangingPunct="1"/>
            <a:r>
              <a:rPr lang="en-US" dirty="0"/>
              <a:t>Work attributes:</a:t>
            </a:r>
          </a:p>
          <a:p>
            <a:pPr lvl="1" eaLnBrk="1" hangingPunct="1"/>
            <a:r>
              <a:rPr lang="en-US" dirty="0"/>
              <a:t>Form of Work (RDA 6.3)</a:t>
            </a:r>
          </a:p>
          <a:p>
            <a:pPr lvl="1" eaLnBrk="1" hangingPunct="1"/>
            <a:r>
              <a:rPr lang="en-US" dirty="0"/>
              <a:t>Date of Work (RDA 6.4)</a:t>
            </a:r>
          </a:p>
          <a:p>
            <a:pPr lvl="1" eaLnBrk="1" hangingPunct="1"/>
            <a:r>
              <a:rPr lang="en-US" dirty="0"/>
              <a:t>Place of Origin of Work (RDA 6.5)</a:t>
            </a:r>
          </a:p>
          <a:p>
            <a:pPr lvl="1" eaLnBrk="1" hangingPunct="1"/>
            <a:r>
              <a:rPr lang="en-US" dirty="0"/>
              <a:t>Other Distinguishing Characteristic of Work (RDA 6.6)</a:t>
            </a:r>
          </a:p>
          <a:p>
            <a:pPr lvl="1" eaLnBrk="1" hangingPunct="1"/>
            <a:r>
              <a:rPr lang="en-US" dirty="0"/>
              <a:t>History of Work (RDA 6.7)</a:t>
            </a:r>
          </a:p>
          <a:p>
            <a:pPr lvl="1" eaLnBrk="1" hangingPunct="1"/>
            <a:r>
              <a:rPr lang="en-US" dirty="0"/>
              <a:t>Identifier for Work (RDA 6.8)</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CBBEF107-D5B4-4D4D-9205-D43CEB2183F2}" type="slidenum">
              <a:rPr lang="en-US"/>
              <a:pPr>
                <a:defRPr/>
              </a:pPr>
              <a:t>62</a:t>
            </a:fld>
            <a:endParaRPr lang="en-US"/>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dirty="0"/>
              <a:t>Form of Work (RDA 6.3)</a:t>
            </a:r>
          </a:p>
        </p:txBody>
      </p:sp>
      <p:sp>
        <p:nvSpPr>
          <p:cNvPr id="180226" name="Content Placeholder 2"/>
          <p:cNvSpPr>
            <a:spLocks noGrp="1"/>
          </p:cNvSpPr>
          <p:nvPr>
            <p:ph idx="1"/>
          </p:nvPr>
        </p:nvSpPr>
        <p:spPr/>
        <p:txBody>
          <a:bodyPr/>
          <a:lstStyle/>
          <a:p>
            <a:pPr eaLnBrk="1" hangingPunct="1"/>
            <a:r>
              <a:rPr lang="en-US" dirty="0"/>
              <a:t>Core if needed to differentiate but can be recorded whether or not core</a:t>
            </a:r>
          </a:p>
          <a:p>
            <a:pPr eaLnBrk="1" hangingPunct="1"/>
            <a:r>
              <a:rPr lang="en-US" dirty="0"/>
              <a:t>Definition: Class or genre to which a work belongs</a:t>
            </a:r>
          </a:p>
          <a:p>
            <a:pPr eaLnBrk="1" hangingPunct="1"/>
            <a:r>
              <a:rPr lang="en-US" dirty="0"/>
              <a:t>Record in MARC field 380</a:t>
            </a:r>
          </a:p>
          <a:p>
            <a:pPr eaLnBrk="1" hangingPunct="1"/>
            <a:r>
              <a:rPr lang="en-US" dirty="0"/>
              <a:t>Prefer controlled vocabulary terms, recording source in $2</a:t>
            </a:r>
          </a:p>
          <a:p>
            <a:pPr eaLnBrk="1" hangingPunct="1"/>
            <a:r>
              <a:rPr lang="en-US" dirty="0"/>
              <a:t>Capitalize the first word</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A9885FC-DBB6-406C-8C77-65CFF8093387}" type="slidenum">
              <a:rPr lang="en-US"/>
              <a:pPr>
                <a:defRPr/>
              </a:pPr>
              <a:t>63</a:t>
            </a:fld>
            <a:endParaRPr lang="en-US"/>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EFB2D7-0CA5-42A8-A82D-C64E699EB09B}"/>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A2A3C1BB-968A-461F-AFA8-B87ADCA69CEB}"/>
              </a:ext>
            </a:extLst>
          </p:cNvPr>
          <p:cNvSpPr>
            <a:spLocks noGrp="1"/>
          </p:cNvSpPr>
          <p:nvPr>
            <p:ph type="sldNum" sz="quarter" idx="12"/>
          </p:nvPr>
        </p:nvSpPr>
        <p:spPr/>
        <p:txBody>
          <a:bodyPr/>
          <a:lstStyle/>
          <a:p>
            <a:pPr>
              <a:defRPr/>
            </a:pPr>
            <a:fld id="{717CBC6A-2A8B-4BB7-94B8-F08A2EB4751A}" type="slidenum">
              <a:rPr lang="en-US" smtClean="0"/>
              <a:pPr>
                <a:defRPr/>
              </a:pPr>
              <a:t>64</a:t>
            </a:fld>
            <a:endParaRPr lang="en-US"/>
          </a:p>
        </p:txBody>
      </p:sp>
      <p:sp>
        <p:nvSpPr>
          <p:cNvPr id="7" name="Title 1">
            <a:extLst>
              <a:ext uri="{FF2B5EF4-FFF2-40B4-BE49-F238E27FC236}">
                <a16:creationId xmlns:a16="http://schemas.microsoft.com/office/drawing/2014/main" id="{250D54C7-2BA1-4CD1-A9E8-5E1AE793AA27}"/>
              </a:ext>
            </a:extLst>
          </p:cNvPr>
          <p:cNvSpPr txBox="1">
            <a:spLocks/>
          </p:cNvSpPr>
          <p:nvPr/>
        </p:nvSpPr>
        <p:spPr>
          <a:xfrm>
            <a:off x="457200" y="292021"/>
            <a:ext cx="8229600" cy="4111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500" dirty="0"/>
              <a:t>Form of Work (RDA 6.3)</a:t>
            </a:r>
          </a:p>
        </p:txBody>
      </p:sp>
      <p:pic>
        <p:nvPicPr>
          <p:cNvPr id="8" name="Picture 7">
            <a:extLst>
              <a:ext uri="{FF2B5EF4-FFF2-40B4-BE49-F238E27FC236}">
                <a16:creationId xmlns:a16="http://schemas.microsoft.com/office/drawing/2014/main" id="{9875C67A-039E-40D8-9FF7-23EB744EA2D8}"/>
              </a:ext>
            </a:extLst>
          </p:cNvPr>
          <p:cNvPicPr>
            <a:picLocks noChangeAspect="1"/>
          </p:cNvPicPr>
          <p:nvPr/>
        </p:nvPicPr>
        <p:blipFill>
          <a:blip r:embed="rId3"/>
          <a:stretch>
            <a:fillRect/>
          </a:stretch>
        </p:blipFill>
        <p:spPr>
          <a:xfrm>
            <a:off x="296322" y="1163470"/>
            <a:ext cx="8551355" cy="4732592"/>
          </a:xfrm>
          <a:prstGeom prst="rect">
            <a:avLst/>
          </a:prstGeom>
          <a:ln>
            <a:solidFill>
              <a:schemeClr val="tx1"/>
            </a:solidFill>
          </a:ln>
        </p:spPr>
      </p:pic>
      <p:sp>
        <p:nvSpPr>
          <p:cNvPr id="9" name="Rectangle 8">
            <a:extLst>
              <a:ext uri="{FF2B5EF4-FFF2-40B4-BE49-F238E27FC236}">
                <a16:creationId xmlns:a16="http://schemas.microsoft.com/office/drawing/2014/main" id="{DBFEC8D6-37EA-4BCC-9572-8523D544F042}"/>
              </a:ext>
            </a:extLst>
          </p:cNvPr>
          <p:cNvSpPr/>
          <p:nvPr/>
        </p:nvSpPr>
        <p:spPr>
          <a:xfrm>
            <a:off x="296322" y="2926080"/>
            <a:ext cx="8314278" cy="6492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0238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EFB2D7-0CA5-42A8-A82D-C64E699EB09B}"/>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A2A3C1BB-968A-461F-AFA8-B87ADCA69CEB}"/>
              </a:ext>
            </a:extLst>
          </p:cNvPr>
          <p:cNvSpPr>
            <a:spLocks noGrp="1"/>
          </p:cNvSpPr>
          <p:nvPr>
            <p:ph type="sldNum" sz="quarter" idx="12"/>
          </p:nvPr>
        </p:nvSpPr>
        <p:spPr/>
        <p:txBody>
          <a:bodyPr/>
          <a:lstStyle/>
          <a:p>
            <a:pPr>
              <a:defRPr/>
            </a:pPr>
            <a:fld id="{717CBC6A-2A8B-4BB7-94B8-F08A2EB4751A}" type="slidenum">
              <a:rPr lang="en-US" smtClean="0"/>
              <a:pPr>
                <a:defRPr/>
              </a:pPr>
              <a:t>65</a:t>
            </a:fld>
            <a:endParaRPr lang="en-US"/>
          </a:p>
        </p:txBody>
      </p:sp>
      <p:sp>
        <p:nvSpPr>
          <p:cNvPr id="7" name="Title 1">
            <a:extLst>
              <a:ext uri="{FF2B5EF4-FFF2-40B4-BE49-F238E27FC236}">
                <a16:creationId xmlns:a16="http://schemas.microsoft.com/office/drawing/2014/main" id="{250D54C7-2BA1-4CD1-A9E8-5E1AE793AA27}"/>
              </a:ext>
            </a:extLst>
          </p:cNvPr>
          <p:cNvSpPr txBox="1">
            <a:spLocks/>
          </p:cNvSpPr>
          <p:nvPr/>
        </p:nvSpPr>
        <p:spPr>
          <a:xfrm>
            <a:off x="457200" y="292021"/>
            <a:ext cx="8229600" cy="4111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500" dirty="0"/>
              <a:t>Form of Work (RDA 6.3)</a:t>
            </a:r>
          </a:p>
        </p:txBody>
      </p:sp>
      <p:pic>
        <p:nvPicPr>
          <p:cNvPr id="5" name="Picture 4">
            <a:extLst>
              <a:ext uri="{FF2B5EF4-FFF2-40B4-BE49-F238E27FC236}">
                <a16:creationId xmlns:a16="http://schemas.microsoft.com/office/drawing/2014/main" id="{55D1BBA8-20E6-36F7-4A6D-D9A17E028425}"/>
              </a:ext>
            </a:extLst>
          </p:cNvPr>
          <p:cNvPicPr>
            <a:picLocks noChangeAspect="1"/>
          </p:cNvPicPr>
          <p:nvPr/>
        </p:nvPicPr>
        <p:blipFill>
          <a:blip r:embed="rId3"/>
          <a:stretch>
            <a:fillRect/>
          </a:stretch>
        </p:blipFill>
        <p:spPr>
          <a:xfrm>
            <a:off x="276840" y="1289050"/>
            <a:ext cx="8429625" cy="5067300"/>
          </a:xfrm>
          <a:prstGeom prst="rect">
            <a:avLst/>
          </a:prstGeom>
        </p:spPr>
      </p:pic>
      <p:sp>
        <p:nvSpPr>
          <p:cNvPr id="6" name="Rectangle 5">
            <a:extLst>
              <a:ext uri="{FF2B5EF4-FFF2-40B4-BE49-F238E27FC236}">
                <a16:creationId xmlns:a16="http://schemas.microsoft.com/office/drawing/2014/main" id="{FD41F824-8017-37A3-3614-5C191BBDB4AD}"/>
              </a:ext>
            </a:extLst>
          </p:cNvPr>
          <p:cNvSpPr/>
          <p:nvPr/>
        </p:nvSpPr>
        <p:spPr>
          <a:xfrm>
            <a:off x="276840" y="3255264"/>
            <a:ext cx="8409960" cy="1143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56662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457200" y="274638"/>
            <a:ext cx="8229600" cy="792162"/>
          </a:xfrm>
        </p:spPr>
        <p:txBody>
          <a:bodyPr/>
          <a:lstStyle/>
          <a:p>
            <a:pPr eaLnBrk="1" hangingPunct="1"/>
            <a:r>
              <a:rPr lang="en-US" dirty="0"/>
              <a:t>Exercise: Form of work</a:t>
            </a:r>
          </a:p>
        </p:txBody>
      </p:sp>
      <p:sp>
        <p:nvSpPr>
          <p:cNvPr id="3" name="Content Placeholder 2"/>
          <p:cNvSpPr>
            <a:spLocks noGrp="1"/>
          </p:cNvSpPr>
          <p:nvPr>
            <p:ph idx="1"/>
          </p:nvPr>
        </p:nvSpPr>
        <p:spPr>
          <a:xfrm>
            <a:off x="457200" y="1295400"/>
            <a:ext cx="8229600" cy="4525963"/>
          </a:xfrm>
        </p:spPr>
        <p:txBody>
          <a:bodyPr/>
          <a:lstStyle/>
          <a:p>
            <a:pPr eaLnBrk="1" hangingPunct="1">
              <a:lnSpc>
                <a:spcPct val="80000"/>
              </a:lnSpc>
              <a:buFont typeface="Arial" charset="0"/>
              <a:buNone/>
            </a:pPr>
            <a:r>
              <a:rPr lang="en-US" sz="2400" dirty="0"/>
              <a:t>What is the form of work for </a:t>
            </a:r>
            <a:r>
              <a:rPr lang="en-US" sz="2400" dirty="0" err="1"/>
              <a:t>Piedra</a:t>
            </a:r>
            <a:r>
              <a:rPr lang="en-US" sz="2400" dirty="0"/>
              <a:t> de sol and Iliad?</a:t>
            </a:r>
          </a:p>
          <a:p>
            <a:pPr eaLnBrk="1" hangingPunct="1">
              <a:lnSpc>
                <a:spcPct val="80000"/>
              </a:lnSpc>
              <a:buFont typeface="Arial" charset="0"/>
              <a:buNone/>
            </a:pPr>
            <a:r>
              <a:rPr lang="en-US" sz="2400" dirty="0"/>
              <a:t>Each work is a poem. The </a:t>
            </a:r>
            <a:r>
              <a:rPr lang="en-US" sz="2400" i="1" dirty="0"/>
              <a:t>Iliad</a:t>
            </a:r>
            <a:r>
              <a:rPr lang="en-US" sz="2400" dirty="0"/>
              <a:t> is an epic poem.</a:t>
            </a:r>
          </a:p>
          <a:p>
            <a:pPr eaLnBrk="1" hangingPunct="1">
              <a:lnSpc>
                <a:spcPct val="80000"/>
              </a:lnSpc>
              <a:buFont typeface="Arial" charset="0"/>
              <a:buNone/>
            </a:pPr>
            <a:r>
              <a:rPr lang="en-US" sz="2400" dirty="0"/>
              <a:t>Possible answers:</a:t>
            </a:r>
          </a:p>
          <a:p>
            <a:pPr eaLnBrk="1" hangingPunct="1">
              <a:lnSpc>
                <a:spcPct val="80000"/>
              </a:lnSpc>
              <a:buFont typeface="Arial" charset="0"/>
              <a:buNone/>
            </a:pPr>
            <a:endParaRPr lang="en-US" sz="2400" dirty="0"/>
          </a:p>
          <a:p>
            <a:pPr eaLnBrk="1" hangingPunct="1">
              <a:lnSpc>
                <a:spcPct val="80000"/>
              </a:lnSpc>
              <a:buFont typeface="Arial" charset="0"/>
              <a:buNone/>
            </a:pPr>
            <a:r>
              <a:rPr lang="en-US" sz="2400" dirty="0"/>
              <a:t>	</a:t>
            </a:r>
            <a:r>
              <a:rPr lang="en-US" sz="2400" dirty="0">
                <a:solidFill>
                  <a:srgbClr val="558ED5"/>
                </a:solidFill>
              </a:rPr>
              <a:t>380	  Poem </a:t>
            </a:r>
            <a:r>
              <a:rPr lang="en-US" sz="2400" i="1" dirty="0">
                <a:solidFill>
                  <a:srgbClr val="558ED5"/>
                </a:solidFill>
              </a:rPr>
              <a:t>or</a:t>
            </a:r>
            <a:endParaRPr lang="en-US" sz="2400" dirty="0">
              <a:solidFill>
                <a:srgbClr val="558ED5"/>
              </a:solidFill>
            </a:endParaRPr>
          </a:p>
          <a:p>
            <a:pPr eaLnBrk="1" hangingPunct="1">
              <a:lnSpc>
                <a:spcPct val="80000"/>
              </a:lnSpc>
              <a:buFont typeface="Arial" charset="0"/>
              <a:buNone/>
            </a:pPr>
            <a:r>
              <a:rPr lang="en-US" sz="2400" i="1" dirty="0">
                <a:solidFill>
                  <a:srgbClr val="558ED5"/>
                </a:solidFill>
              </a:rPr>
              <a:t>	</a:t>
            </a:r>
            <a:r>
              <a:rPr lang="en-US" sz="2400" dirty="0">
                <a:solidFill>
                  <a:srgbClr val="558ED5"/>
                </a:solidFill>
              </a:rPr>
              <a:t>380 	  Epic poem </a:t>
            </a:r>
          </a:p>
          <a:p>
            <a:pPr eaLnBrk="1" hangingPunct="1">
              <a:lnSpc>
                <a:spcPct val="80000"/>
              </a:lnSpc>
              <a:buFont typeface="Arial" charset="0"/>
              <a:buNone/>
            </a:pPr>
            <a:endParaRPr lang="en-US" sz="2400" i="1" dirty="0">
              <a:solidFill>
                <a:srgbClr val="558ED5"/>
              </a:solidFill>
            </a:endParaRPr>
          </a:p>
          <a:p>
            <a:pPr eaLnBrk="1" hangingPunct="1">
              <a:lnSpc>
                <a:spcPct val="80000"/>
              </a:lnSpc>
              <a:buFont typeface="Arial" charset="0"/>
              <a:buNone/>
            </a:pPr>
            <a:r>
              <a:rPr lang="en-US" sz="2400" i="1" dirty="0">
                <a:solidFill>
                  <a:srgbClr val="558ED5"/>
                </a:solidFill>
              </a:rPr>
              <a:t>	</a:t>
            </a:r>
            <a:r>
              <a:rPr lang="en-US" sz="2400" dirty="0">
                <a:solidFill>
                  <a:srgbClr val="558ED5"/>
                </a:solidFill>
              </a:rPr>
              <a:t>380 	  Poems $2 </a:t>
            </a:r>
            <a:r>
              <a:rPr lang="en-US" sz="2400" dirty="0" err="1">
                <a:solidFill>
                  <a:srgbClr val="558ED5"/>
                </a:solidFill>
              </a:rPr>
              <a:t>aat</a:t>
            </a:r>
            <a:r>
              <a:rPr lang="en-US" sz="2400" dirty="0">
                <a:solidFill>
                  <a:srgbClr val="558ED5"/>
                </a:solidFill>
              </a:rPr>
              <a:t> </a:t>
            </a:r>
            <a:r>
              <a:rPr lang="en-US" sz="2400" i="1" dirty="0">
                <a:solidFill>
                  <a:srgbClr val="558ED5"/>
                </a:solidFill>
              </a:rPr>
              <a:t>and/or</a:t>
            </a:r>
            <a:endParaRPr lang="en-US" sz="2400" dirty="0">
              <a:solidFill>
                <a:srgbClr val="558ED5"/>
              </a:solidFill>
            </a:endParaRPr>
          </a:p>
          <a:p>
            <a:pPr eaLnBrk="1" hangingPunct="1">
              <a:lnSpc>
                <a:spcPct val="80000"/>
              </a:lnSpc>
              <a:buFont typeface="Arial" charset="0"/>
              <a:buNone/>
            </a:pPr>
            <a:r>
              <a:rPr lang="en-US" sz="2400" i="1" dirty="0">
                <a:solidFill>
                  <a:srgbClr val="558ED5"/>
                </a:solidFill>
              </a:rPr>
              <a:t>	</a:t>
            </a:r>
            <a:r>
              <a:rPr lang="en-US" sz="2400" dirty="0">
                <a:solidFill>
                  <a:srgbClr val="558ED5"/>
                </a:solidFill>
              </a:rPr>
              <a:t>380	  Epics $2 </a:t>
            </a:r>
            <a:r>
              <a:rPr lang="en-US" sz="2400" dirty="0" err="1">
                <a:solidFill>
                  <a:srgbClr val="558ED5"/>
                </a:solidFill>
              </a:rPr>
              <a:t>aat</a:t>
            </a:r>
            <a:endParaRPr lang="en-US" sz="2400" dirty="0">
              <a:solidFill>
                <a:srgbClr val="558ED5"/>
              </a:solidFill>
            </a:endParaRPr>
          </a:p>
          <a:p>
            <a:pPr eaLnBrk="1" hangingPunct="1">
              <a:lnSpc>
                <a:spcPct val="80000"/>
              </a:lnSpc>
              <a:buFont typeface="Arial" charset="0"/>
              <a:buNone/>
            </a:pPr>
            <a:endParaRPr lang="en-US" sz="2400" i="1" dirty="0">
              <a:solidFill>
                <a:srgbClr val="558ED5"/>
              </a:solidFill>
            </a:endParaRPr>
          </a:p>
          <a:p>
            <a:pPr eaLnBrk="1" hangingPunct="1">
              <a:lnSpc>
                <a:spcPct val="80000"/>
              </a:lnSpc>
              <a:buFont typeface="Arial" charset="0"/>
              <a:buNone/>
            </a:pPr>
            <a:r>
              <a:rPr lang="en-US" sz="2400" i="1" dirty="0">
                <a:solidFill>
                  <a:srgbClr val="558ED5"/>
                </a:solidFill>
              </a:rPr>
              <a:t>	</a:t>
            </a:r>
            <a:r>
              <a:rPr lang="en-US" sz="2400" dirty="0">
                <a:solidFill>
                  <a:srgbClr val="558ED5"/>
                </a:solidFill>
              </a:rPr>
              <a:t>380	  Poetry $2 </a:t>
            </a:r>
            <a:r>
              <a:rPr lang="en-US" sz="2400" dirty="0" err="1">
                <a:solidFill>
                  <a:srgbClr val="558ED5"/>
                </a:solidFill>
              </a:rPr>
              <a:t>lcgft</a:t>
            </a:r>
            <a:r>
              <a:rPr lang="en-US" sz="2400" dirty="0">
                <a:solidFill>
                  <a:srgbClr val="558ED5"/>
                </a:solidFill>
              </a:rPr>
              <a:t> </a:t>
            </a:r>
            <a:r>
              <a:rPr lang="en-US" sz="2400" i="1" dirty="0">
                <a:solidFill>
                  <a:srgbClr val="558ED5"/>
                </a:solidFill>
              </a:rPr>
              <a:t>or</a:t>
            </a:r>
            <a:endParaRPr lang="en-US" sz="2400" dirty="0">
              <a:solidFill>
                <a:srgbClr val="558ED5"/>
              </a:solidFill>
            </a:endParaRPr>
          </a:p>
          <a:p>
            <a:pPr eaLnBrk="1" hangingPunct="1">
              <a:lnSpc>
                <a:spcPct val="80000"/>
              </a:lnSpc>
              <a:buFont typeface="Arial" charset="0"/>
              <a:buNone/>
            </a:pPr>
            <a:r>
              <a:rPr lang="en-US" sz="2400" dirty="0">
                <a:solidFill>
                  <a:srgbClr val="558ED5"/>
                </a:solidFill>
              </a:rPr>
              <a:t>	380	  Epic poetry $2 </a:t>
            </a:r>
            <a:r>
              <a:rPr lang="en-US" sz="2400" dirty="0" err="1">
                <a:solidFill>
                  <a:srgbClr val="558ED5"/>
                </a:solidFill>
              </a:rPr>
              <a:t>lcgft</a:t>
            </a:r>
            <a:endParaRPr lang="en-US" sz="2400" dirty="0">
              <a:solidFill>
                <a:srgbClr val="558ED5"/>
              </a:solidFill>
            </a:endParaRPr>
          </a:p>
          <a:p>
            <a:pPr eaLnBrk="1" hangingPunct="1">
              <a:lnSpc>
                <a:spcPct val="80000"/>
              </a:lnSpc>
              <a:buFont typeface="Arial" charset="0"/>
              <a:buNone/>
            </a:pPr>
            <a:endParaRPr lang="en-US" sz="2400" dirty="0"/>
          </a:p>
          <a:p>
            <a:pPr eaLnBrk="1" hangingPunct="1">
              <a:lnSpc>
                <a:spcPct val="80000"/>
              </a:lnSpc>
              <a:buFont typeface="Arial" charset="0"/>
              <a:buNone/>
            </a:pPr>
            <a:r>
              <a:rPr lang="en-US" sz="2400" dirty="0"/>
              <a:t>Add form of work to your authority records.</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47C66915-678E-4C26-8D63-58F9283F0852}" type="slidenum">
              <a:rPr lang="en-US"/>
              <a:pPr>
                <a:defRPr/>
              </a:pPr>
              <a:t>66</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p:txBody>
          <a:bodyPr/>
          <a:lstStyle/>
          <a:p>
            <a:pPr eaLnBrk="1" hangingPunct="1"/>
            <a:r>
              <a:rPr lang="en-US"/>
              <a:t>Date of Work (RDA 6.4)</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Definition: Earliest date associated with a work</a:t>
            </a:r>
          </a:p>
          <a:p>
            <a:pPr lvl="1" eaLnBrk="1" fontAlgn="auto" hangingPunct="1">
              <a:spcAft>
                <a:spcPts val="0"/>
              </a:spcAft>
              <a:buFont typeface="Arial" pitchFamily="34" charset="0"/>
              <a:buChar char="–"/>
              <a:defRPr/>
            </a:pPr>
            <a:r>
              <a:rPr lang="en-US" dirty="0"/>
              <a:t>Date work was created</a:t>
            </a:r>
          </a:p>
          <a:p>
            <a:pPr lvl="1" eaLnBrk="1" fontAlgn="auto" hangingPunct="1">
              <a:spcAft>
                <a:spcPts val="0"/>
              </a:spcAft>
              <a:buFont typeface="Arial" pitchFamily="34" charset="0"/>
              <a:buChar char="–"/>
              <a:defRPr/>
            </a:pPr>
            <a:r>
              <a:rPr lang="en-US" dirty="0"/>
              <a:t>If the date of creation is unknown, use the date of the earliest known manifestation embodying the work</a:t>
            </a:r>
          </a:p>
          <a:p>
            <a:pPr lvl="1" eaLnBrk="1" fontAlgn="auto" hangingPunct="1">
              <a:spcAft>
                <a:spcPts val="0"/>
              </a:spcAft>
              <a:buFont typeface="Arial" pitchFamily="34" charset="0"/>
              <a:buChar char="–"/>
              <a:defRPr/>
            </a:pPr>
            <a:r>
              <a:rPr lang="en-US" dirty="0"/>
              <a:t>Can include beginning date and ending date if work was created over a period of time (e.g., a series, a television program)</a:t>
            </a:r>
          </a:p>
          <a:p>
            <a:pPr eaLnBrk="1" fontAlgn="auto" hangingPunct="1">
              <a:spcAft>
                <a:spcPts val="0"/>
              </a:spcAft>
              <a:buFont typeface="Arial" pitchFamily="34" charset="0"/>
              <a:buChar char="•"/>
              <a:defRPr/>
            </a:pPr>
            <a:r>
              <a:rPr lang="en-US" sz="2800" dirty="0"/>
              <a:t>Date is core only if needed to differentiate between a work and other entities with the same name</a:t>
            </a:r>
          </a:p>
          <a:p>
            <a:pPr eaLnBrk="1" fontAlgn="auto" hangingPunct="1">
              <a:spcAft>
                <a:spcPts val="0"/>
              </a:spcAft>
              <a:buFont typeface="Arial" pitchFamily="34" charset="0"/>
              <a:buChar char="•"/>
              <a:defRPr/>
            </a:pPr>
            <a:r>
              <a:rPr lang="en-US" sz="2800" dirty="0"/>
              <a:t>The element may be recorded whether needed to distinguish or not</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B1CD4E4-554C-4815-BCC2-D189C8B73670}" type="slidenum">
              <a:rPr lang="en-US"/>
              <a:pPr>
                <a:defRPr/>
              </a:pPr>
              <a:t>67</a:t>
            </a:fld>
            <a:endParaRPr lang="en-US"/>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EFB2D7-0CA5-42A8-A82D-C64E699EB09B}"/>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A2A3C1BB-968A-461F-AFA8-B87ADCA69CEB}"/>
              </a:ext>
            </a:extLst>
          </p:cNvPr>
          <p:cNvSpPr>
            <a:spLocks noGrp="1"/>
          </p:cNvSpPr>
          <p:nvPr>
            <p:ph type="sldNum" sz="quarter" idx="12"/>
          </p:nvPr>
        </p:nvSpPr>
        <p:spPr/>
        <p:txBody>
          <a:bodyPr/>
          <a:lstStyle/>
          <a:p>
            <a:pPr>
              <a:defRPr/>
            </a:pPr>
            <a:fld id="{717CBC6A-2A8B-4BB7-94B8-F08A2EB4751A}" type="slidenum">
              <a:rPr lang="en-US" smtClean="0"/>
              <a:pPr>
                <a:defRPr/>
              </a:pPr>
              <a:t>68</a:t>
            </a:fld>
            <a:endParaRPr lang="en-US"/>
          </a:p>
        </p:txBody>
      </p:sp>
      <p:sp>
        <p:nvSpPr>
          <p:cNvPr id="7" name="Title 1">
            <a:extLst>
              <a:ext uri="{FF2B5EF4-FFF2-40B4-BE49-F238E27FC236}">
                <a16:creationId xmlns:a16="http://schemas.microsoft.com/office/drawing/2014/main" id="{250D54C7-2BA1-4CD1-A9E8-5E1AE793AA27}"/>
              </a:ext>
            </a:extLst>
          </p:cNvPr>
          <p:cNvSpPr txBox="1">
            <a:spLocks/>
          </p:cNvSpPr>
          <p:nvPr/>
        </p:nvSpPr>
        <p:spPr>
          <a:xfrm>
            <a:off x="457200" y="292021"/>
            <a:ext cx="8229600" cy="4111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500" dirty="0"/>
              <a:t>Date of Work (RDA 6.4)</a:t>
            </a:r>
          </a:p>
        </p:txBody>
      </p:sp>
      <p:pic>
        <p:nvPicPr>
          <p:cNvPr id="8" name="Picture 7">
            <a:extLst>
              <a:ext uri="{FF2B5EF4-FFF2-40B4-BE49-F238E27FC236}">
                <a16:creationId xmlns:a16="http://schemas.microsoft.com/office/drawing/2014/main" id="{9875C67A-039E-40D8-9FF7-23EB744EA2D8}"/>
              </a:ext>
            </a:extLst>
          </p:cNvPr>
          <p:cNvPicPr>
            <a:picLocks noChangeAspect="1"/>
          </p:cNvPicPr>
          <p:nvPr/>
        </p:nvPicPr>
        <p:blipFill>
          <a:blip r:embed="rId3"/>
          <a:stretch>
            <a:fillRect/>
          </a:stretch>
        </p:blipFill>
        <p:spPr>
          <a:xfrm>
            <a:off x="296322" y="1163470"/>
            <a:ext cx="8551355" cy="4732592"/>
          </a:xfrm>
          <a:prstGeom prst="rect">
            <a:avLst/>
          </a:prstGeom>
          <a:ln>
            <a:solidFill>
              <a:schemeClr val="tx1"/>
            </a:solidFill>
          </a:ln>
        </p:spPr>
      </p:pic>
      <p:sp>
        <p:nvSpPr>
          <p:cNvPr id="9" name="Rectangle 8">
            <a:extLst>
              <a:ext uri="{FF2B5EF4-FFF2-40B4-BE49-F238E27FC236}">
                <a16:creationId xmlns:a16="http://schemas.microsoft.com/office/drawing/2014/main" id="{DBFEC8D6-37EA-4BCC-9572-8523D544F042}"/>
              </a:ext>
            </a:extLst>
          </p:cNvPr>
          <p:cNvSpPr/>
          <p:nvPr/>
        </p:nvSpPr>
        <p:spPr>
          <a:xfrm>
            <a:off x="301752" y="1856232"/>
            <a:ext cx="2240280" cy="384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48982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a:xfrm>
            <a:off x="457200" y="163923"/>
            <a:ext cx="8229600" cy="1143000"/>
          </a:xfrm>
        </p:spPr>
        <p:txBody>
          <a:bodyPr/>
          <a:lstStyle/>
          <a:p>
            <a:pPr eaLnBrk="1" hangingPunct="1"/>
            <a:r>
              <a:rPr lang="en-US" dirty="0"/>
              <a:t>Date of Work (RDA 6.4)</a:t>
            </a:r>
          </a:p>
        </p:txBody>
      </p:sp>
      <p:sp>
        <p:nvSpPr>
          <p:cNvPr id="186370" name="Content Placeholder 2"/>
          <p:cNvSpPr>
            <a:spLocks noGrp="1"/>
          </p:cNvSpPr>
          <p:nvPr>
            <p:ph idx="1"/>
          </p:nvPr>
        </p:nvSpPr>
        <p:spPr>
          <a:xfrm>
            <a:off x="457200" y="1417638"/>
            <a:ext cx="8229600" cy="4525963"/>
          </a:xfrm>
        </p:spPr>
        <p:txBody>
          <a:bodyPr/>
          <a:lstStyle/>
          <a:p>
            <a:pPr eaLnBrk="1" hangingPunct="1"/>
            <a:r>
              <a:rPr lang="en-US" sz="2000" dirty="0"/>
              <a:t>Record dates according to the Gregorian calendar (LC-PCC PS)</a:t>
            </a:r>
          </a:p>
          <a:p>
            <a:r>
              <a:rPr lang="en-US" sz="2000" dirty="0"/>
              <a:t>Date is recorded in MARC 046</a:t>
            </a:r>
          </a:p>
          <a:p>
            <a:pPr lvl="1"/>
            <a:r>
              <a:rPr lang="en-US" sz="2000" dirty="0"/>
              <a:t>Beginning date or single date = $k</a:t>
            </a:r>
          </a:p>
          <a:p>
            <a:pPr lvl="1"/>
            <a:r>
              <a:rPr lang="en-US" sz="2000" dirty="0"/>
              <a:t>Ending date = $l</a:t>
            </a:r>
          </a:p>
          <a:p>
            <a:pPr lvl="1"/>
            <a:r>
              <a:rPr lang="en-US" sz="2000" dirty="0"/>
              <a:t>Single or starting date for aggregated content = $o</a:t>
            </a:r>
          </a:p>
          <a:p>
            <a:pPr lvl="1"/>
            <a:r>
              <a:rPr lang="en-US" sz="2000" dirty="0"/>
              <a:t>Ending date for aggregated content = $p</a:t>
            </a:r>
          </a:p>
          <a:p>
            <a:r>
              <a:rPr lang="en-US" sz="2000" dirty="0"/>
              <a:t>Except for century dates, this element is recorded in MARC 046 in the format YYYY-MM-DD or YYYY-MM or YYYY (using the EDTF format, with $2 </a:t>
            </a:r>
            <a:r>
              <a:rPr lang="en-US" sz="2000" dirty="0" err="1"/>
              <a:t>edtf</a:t>
            </a:r>
            <a:r>
              <a:rPr lang="en-US" sz="2000" dirty="0"/>
              <a:t>).</a:t>
            </a:r>
          </a:p>
          <a:p>
            <a:r>
              <a:rPr lang="en-US" sz="2000" dirty="0"/>
              <a:t>EDTF format: </a:t>
            </a:r>
            <a:r>
              <a:rPr lang="en-US" sz="2000" dirty="0">
                <a:hlinkClick r:id="rId3"/>
              </a:rPr>
              <a:t>http://www.loc.gov/standards/datetime/</a:t>
            </a:r>
            <a:r>
              <a:rPr lang="en-US" sz="2000" dirty="0"/>
              <a:t>. See this website for more complex situations.</a:t>
            </a:r>
          </a:p>
          <a:p>
            <a:r>
              <a:rPr lang="en-US" sz="2000" dirty="0"/>
              <a:t>Century dates do not follow the EDTF format. Simply record the first two digits of the century (e.g. “19” = all dates beginning with “19” = 20th century) with no $2.</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938E4ACD-AA59-4714-83A3-B1685B302DEE}" type="slidenum">
              <a:rPr lang="en-US"/>
              <a:pPr>
                <a:defRPr/>
              </a:pPr>
              <a:t>69</a:t>
            </a:fld>
            <a:endParaRPr lang="en-US"/>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67800" cy="1143000"/>
          </a:xfrm>
        </p:spPr>
        <p:txBody>
          <a:bodyPr/>
          <a:lstStyle/>
          <a:p>
            <a:r>
              <a:rPr lang="en-US" dirty="0"/>
              <a:t>Date of Work </a:t>
            </a:r>
            <a:br>
              <a:rPr lang="en-US" dirty="0"/>
            </a:br>
            <a:r>
              <a:rPr lang="en-US" dirty="0"/>
              <a:t>Aggregates/Compilations</a:t>
            </a:r>
          </a:p>
        </p:txBody>
      </p:sp>
      <p:sp>
        <p:nvSpPr>
          <p:cNvPr id="3" name="Content Placeholder 2"/>
          <p:cNvSpPr>
            <a:spLocks noGrp="1"/>
          </p:cNvSpPr>
          <p:nvPr>
            <p:ph idx="1"/>
          </p:nvPr>
        </p:nvSpPr>
        <p:spPr>
          <a:xfrm>
            <a:off x="457200" y="1798637"/>
            <a:ext cx="8382000" cy="4525963"/>
          </a:xfrm>
        </p:spPr>
        <p:txBody>
          <a:bodyPr/>
          <a:lstStyle/>
          <a:p>
            <a:r>
              <a:rPr lang="en-US" dirty="0"/>
              <a:t>Use 046 $k/$l for dates associated with the creation of the compilation itself</a:t>
            </a:r>
          </a:p>
          <a:p>
            <a:pPr>
              <a:spcAft>
                <a:spcPts val="1800"/>
              </a:spcAft>
            </a:pPr>
            <a:r>
              <a:rPr lang="en-US" dirty="0"/>
              <a:t>Use 046 $o/$p for dates of original creation of the contents of a compilation</a:t>
            </a:r>
          </a:p>
          <a:p>
            <a:pPr marL="0" indent="0">
              <a:buNone/>
            </a:pPr>
            <a:r>
              <a:rPr lang="en-US" sz="2400" dirty="0"/>
              <a:t>	</a:t>
            </a:r>
            <a:r>
              <a:rPr lang="en-US" sz="2800" dirty="0"/>
              <a:t>046	  </a:t>
            </a:r>
            <a:r>
              <a:rPr lang="en-US" sz="2800" dirty="0">
                <a:solidFill>
                  <a:srgbClr val="0070C0"/>
                </a:solidFill>
              </a:rPr>
              <a:t>$k 1977 $l 1984 </a:t>
            </a:r>
            <a:r>
              <a:rPr lang="en-US" sz="2800" dirty="0">
                <a:solidFill>
                  <a:schemeClr val="accent3">
                    <a:lumMod val="50000"/>
                  </a:schemeClr>
                </a:solidFill>
              </a:rPr>
              <a:t>$o 1640 $p 1770 </a:t>
            </a:r>
            <a:r>
              <a:rPr lang="en-US" sz="2800" dirty="0"/>
              <a:t>$2 </a:t>
            </a:r>
            <a:r>
              <a:rPr lang="en-US" sz="2800" dirty="0" err="1"/>
              <a:t>edtf</a:t>
            </a:r>
            <a:endParaRPr lang="en-US" sz="2800" dirty="0"/>
          </a:p>
          <a:p>
            <a:pPr marL="0" indent="0">
              <a:buNone/>
            </a:pPr>
            <a:r>
              <a:rPr lang="en-US" sz="2800" dirty="0"/>
              <a:t>	130 _0  Italian opera, 1640-1770 </a:t>
            </a:r>
          </a:p>
          <a:p>
            <a:pPr marL="0" indent="0">
              <a:buNone/>
            </a:pPr>
            <a:r>
              <a:rPr lang="en-US" sz="2800" dirty="0"/>
              <a:t>	380       Operas $a Scores $a Facsimiles $2 </a:t>
            </a:r>
            <a:r>
              <a:rPr lang="en-US" sz="2800" dirty="0" err="1"/>
              <a:t>lcgft</a:t>
            </a:r>
            <a:endParaRPr lang="en-US" sz="2800" dirty="0"/>
          </a:p>
          <a:p>
            <a:pPr marL="0" indent="0">
              <a:buNone/>
            </a:pPr>
            <a:r>
              <a:rPr lang="en-US" sz="2800" dirty="0"/>
              <a:t>	</a:t>
            </a:r>
          </a:p>
        </p:txBody>
      </p:sp>
      <p:sp>
        <p:nvSpPr>
          <p:cNvPr id="4" name="Footer Placeholder 3"/>
          <p:cNvSpPr>
            <a:spLocks noGrp="1"/>
          </p:cNvSpPr>
          <p:nvPr>
            <p:ph type="ftr" sz="quarter" idx="11"/>
          </p:nvPr>
        </p:nvSpPr>
        <p:spPr/>
        <p:txBody>
          <a:bodyPr/>
          <a:lstStyle/>
          <a:p>
            <a:pPr>
              <a:defRPr/>
            </a:pPr>
            <a:r>
              <a:rPr lang="en-US"/>
              <a:t>Module 5. Describing Places</a:t>
            </a:r>
          </a:p>
        </p:txBody>
      </p:sp>
      <p:sp>
        <p:nvSpPr>
          <p:cNvPr id="5" name="Slide Number Placeholder 4"/>
          <p:cNvSpPr>
            <a:spLocks noGrp="1"/>
          </p:cNvSpPr>
          <p:nvPr>
            <p:ph type="sldNum" sz="quarter" idx="12"/>
          </p:nvPr>
        </p:nvSpPr>
        <p:spPr/>
        <p:txBody>
          <a:bodyPr/>
          <a:lstStyle/>
          <a:p>
            <a:pPr>
              <a:defRPr/>
            </a:pPr>
            <a:fld id="{92135909-15FE-45DF-A2E9-AE5BA8F4F659}" type="slidenum">
              <a:rPr lang="en-US" smtClean="0"/>
              <a:pPr>
                <a:defRPr/>
              </a:pPr>
              <a:t>70</a:t>
            </a:fld>
            <a:endParaRPr lang="en-US" dirty="0"/>
          </a:p>
        </p:txBody>
      </p:sp>
    </p:spTree>
    <p:extLst>
      <p:ext uri="{BB962C8B-B14F-4D97-AF65-F5344CB8AC3E}">
        <p14:creationId xmlns:p14="http://schemas.microsoft.com/office/powerpoint/2010/main" val="21337961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rtlCol="0">
            <a:normAutofit fontScale="90000"/>
          </a:bodyPr>
          <a:lstStyle/>
          <a:p>
            <a:pPr eaLnBrk="1" fontAlgn="auto" hangingPunct="1">
              <a:spcAft>
                <a:spcPts val="0"/>
              </a:spcAft>
              <a:defRPr/>
            </a:pPr>
            <a:r>
              <a:rPr lang="en-US" dirty="0"/>
              <a:t>Exercise</a:t>
            </a:r>
            <a:br>
              <a:rPr lang="en-US" dirty="0"/>
            </a:br>
            <a:r>
              <a:rPr lang="en-US" dirty="0" err="1"/>
              <a:t>Piedra</a:t>
            </a:r>
            <a:r>
              <a:rPr lang="en-US" dirty="0"/>
              <a:t> de sol</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charset="0"/>
              <a:buNone/>
              <a:defRPr/>
            </a:pPr>
            <a:r>
              <a:rPr lang="en-US" dirty="0"/>
              <a:t>This work was first published in 1957. The cataloger has no other information about the date of the work.</a:t>
            </a:r>
          </a:p>
          <a:p>
            <a:pPr eaLnBrk="1" fontAlgn="auto" hangingPunct="1">
              <a:spcAft>
                <a:spcPts val="0"/>
              </a:spcAft>
              <a:buFont typeface="Arial" charset="0"/>
              <a:buNone/>
              <a:defRPr/>
            </a:pPr>
            <a:endParaRPr lang="en-US" dirty="0"/>
          </a:p>
          <a:p>
            <a:pPr eaLnBrk="1" fontAlgn="auto" hangingPunct="1">
              <a:spcAft>
                <a:spcPts val="0"/>
              </a:spcAft>
              <a:buFont typeface="Arial" charset="0"/>
              <a:buNone/>
              <a:defRPr/>
            </a:pPr>
            <a:r>
              <a:rPr lang="en-US" dirty="0"/>
              <a:t>	</a:t>
            </a:r>
            <a:r>
              <a:rPr lang="en-US" dirty="0">
                <a:solidFill>
                  <a:schemeClr val="tx2">
                    <a:lumMod val="60000"/>
                    <a:lumOff val="40000"/>
                  </a:schemeClr>
                </a:solidFill>
              </a:rPr>
              <a:t>046	$k 1957 $2 </a:t>
            </a:r>
            <a:r>
              <a:rPr lang="en-US" dirty="0" err="1">
                <a:solidFill>
                  <a:schemeClr val="tx2">
                    <a:lumMod val="60000"/>
                    <a:lumOff val="40000"/>
                  </a:schemeClr>
                </a:solidFill>
              </a:rPr>
              <a:t>edtf</a:t>
            </a:r>
            <a:endParaRPr lang="en-US" dirty="0">
              <a:solidFill>
                <a:schemeClr val="tx2">
                  <a:lumMod val="60000"/>
                  <a:lumOff val="40000"/>
                </a:schemeClr>
              </a:solidFill>
            </a:endParaRPr>
          </a:p>
          <a:p>
            <a:pPr eaLnBrk="1" fontAlgn="auto" hangingPunct="1">
              <a:spcAft>
                <a:spcPts val="0"/>
              </a:spcAft>
              <a:buFont typeface="Arial" charset="0"/>
              <a:buNone/>
              <a:defRPr/>
            </a:pPr>
            <a:endParaRPr lang="en-US" dirty="0"/>
          </a:p>
          <a:p>
            <a:pPr eaLnBrk="1" fontAlgn="auto" hangingPunct="1">
              <a:spcAft>
                <a:spcPts val="0"/>
              </a:spcAft>
              <a:buFont typeface="Arial" charset="0"/>
              <a:buNone/>
              <a:defRPr/>
            </a:pPr>
            <a:r>
              <a:rPr lang="en-US" dirty="0"/>
              <a:t>Exercise: add this field to the appropriate RDA authority record.</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3F65108A-4B32-46D2-8ECD-543A472FF452}" type="slidenum">
              <a:rPr lang="en-US"/>
              <a:pPr>
                <a:defRPr/>
              </a:pPr>
              <a:t>71</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rtlCol="0">
            <a:normAutofit fontScale="90000"/>
          </a:bodyPr>
          <a:lstStyle/>
          <a:p>
            <a:pPr eaLnBrk="1" fontAlgn="auto" hangingPunct="1">
              <a:spcAft>
                <a:spcPts val="0"/>
              </a:spcAft>
              <a:defRPr/>
            </a:pPr>
            <a:r>
              <a:rPr lang="en-US"/>
              <a:t>Exercise</a:t>
            </a:r>
            <a:br>
              <a:rPr lang="en-US"/>
            </a:br>
            <a:r>
              <a:rPr lang="en-US"/>
              <a:t>Iliad</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charset="0"/>
              <a:buNone/>
              <a:defRPr/>
            </a:pPr>
            <a:r>
              <a:rPr lang="en-US" dirty="0"/>
              <a:t>According to Brill’s New </a:t>
            </a:r>
            <a:r>
              <a:rPr lang="en-US" dirty="0" err="1"/>
              <a:t>Pauly</a:t>
            </a:r>
            <a:r>
              <a:rPr lang="en-US" dirty="0"/>
              <a:t> this work was created in the second half of the 8th century BC.</a:t>
            </a:r>
          </a:p>
          <a:p>
            <a:pPr eaLnBrk="1" fontAlgn="auto" hangingPunct="1">
              <a:spcAft>
                <a:spcPts val="0"/>
              </a:spcAft>
              <a:buFont typeface="Arial" charset="0"/>
              <a:buNone/>
              <a:defRPr/>
            </a:pPr>
            <a:endParaRPr lang="en-US" dirty="0"/>
          </a:p>
          <a:p>
            <a:pPr eaLnBrk="1" fontAlgn="auto" hangingPunct="1">
              <a:spcAft>
                <a:spcPts val="0"/>
              </a:spcAft>
              <a:buFont typeface="Arial" charset="0"/>
              <a:buNone/>
              <a:defRPr/>
            </a:pPr>
            <a:r>
              <a:rPr lang="en-US" dirty="0"/>
              <a:t>	</a:t>
            </a:r>
            <a:r>
              <a:rPr lang="en-US" dirty="0">
                <a:solidFill>
                  <a:schemeClr val="tx2">
                    <a:lumMod val="60000"/>
                    <a:lumOff val="40000"/>
                  </a:schemeClr>
                </a:solidFill>
              </a:rPr>
              <a:t>046	$k </a:t>
            </a:r>
            <a:r>
              <a:rPr lang="en-US">
                <a:solidFill>
                  <a:schemeClr val="tx2">
                    <a:lumMod val="60000"/>
                    <a:lumOff val="40000"/>
                  </a:schemeClr>
                </a:solidFill>
              </a:rPr>
              <a:t>-07</a:t>
            </a:r>
            <a:endParaRPr lang="en-US" dirty="0">
              <a:solidFill>
                <a:schemeClr val="tx2">
                  <a:lumMod val="60000"/>
                  <a:lumOff val="40000"/>
                </a:schemeClr>
              </a:solidFill>
            </a:endParaRPr>
          </a:p>
          <a:p>
            <a:pPr eaLnBrk="1" fontAlgn="auto" hangingPunct="1">
              <a:spcAft>
                <a:spcPts val="0"/>
              </a:spcAft>
              <a:buFont typeface="Arial" charset="0"/>
              <a:buNone/>
              <a:defRPr/>
            </a:pPr>
            <a:endParaRPr lang="en-US" dirty="0"/>
          </a:p>
          <a:p>
            <a:pPr eaLnBrk="1" fontAlgn="auto" hangingPunct="1">
              <a:spcAft>
                <a:spcPts val="0"/>
              </a:spcAft>
              <a:buFont typeface="Arial" charset="0"/>
              <a:buNone/>
              <a:defRPr/>
            </a:pPr>
            <a:r>
              <a:rPr lang="en-US" dirty="0"/>
              <a:t>Exercise: add this field to the appropriate RDA authority record.</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737A6C36-8B06-4D6A-98E4-07B03641EE0D}" type="slidenum">
              <a:rPr lang="en-US"/>
              <a:pPr>
                <a:defRPr/>
              </a:pPr>
              <a:t>72</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a:t>Place of Origin of Work (RDA 6.5)</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a:t>Definition: country or other territorial jurisdiction from which a work originated</a:t>
            </a:r>
          </a:p>
          <a:p>
            <a:pPr eaLnBrk="1" fontAlgn="auto" hangingPunct="1">
              <a:spcAft>
                <a:spcPts val="0"/>
              </a:spcAft>
              <a:buFont typeface="Arial" pitchFamily="34" charset="0"/>
              <a:buChar char="•"/>
              <a:defRPr/>
            </a:pPr>
            <a:r>
              <a:rPr lang="en-US" i="1" dirty="0"/>
              <a:t>Not</a:t>
            </a:r>
            <a:r>
              <a:rPr lang="en-US" dirty="0"/>
              <a:t> the setting of the work (what the work is “about”)</a:t>
            </a:r>
          </a:p>
          <a:p>
            <a:pPr eaLnBrk="1" fontAlgn="auto" hangingPunct="1">
              <a:spcAft>
                <a:spcPts val="0"/>
              </a:spcAft>
              <a:buFont typeface="Arial" pitchFamily="34" charset="0"/>
              <a:buChar char="•"/>
              <a:defRPr/>
            </a:pPr>
            <a:r>
              <a:rPr lang="en-US" dirty="0"/>
              <a:t>Information may be taken from any source</a:t>
            </a:r>
          </a:p>
          <a:p>
            <a:pPr eaLnBrk="1" fontAlgn="auto" hangingPunct="1">
              <a:spcAft>
                <a:spcPts val="0"/>
              </a:spcAft>
              <a:buFont typeface="Arial" pitchFamily="34" charset="0"/>
              <a:buChar char="•"/>
              <a:defRPr/>
            </a:pPr>
            <a:r>
              <a:rPr lang="en-US" dirty="0"/>
              <a:t>Place of origin is core if needed to differentiate</a:t>
            </a:r>
          </a:p>
          <a:p>
            <a:pPr eaLnBrk="1" fontAlgn="auto" hangingPunct="1">
              <a:spcAft>
                <a:spcPts val="0"/>
              </a:spcAft>
              <a:buFont typeface="Arial" pitchFamily="34" charset="0"/>
              <a:buChar char="•"/>
              <a:defRPr/>
            </a:pPr>
            <a:r>
              <a:rPr lang="en-US" dirty="0"/>
              <a:t>Whether core or not, the element may be recorded</a:t>
            </a:r>
          </a:p>
          <a:p>
            <a:pPr eaLnBrk="1" fontAlgn="auto" hangingPunct="1">
              <a:spcAft>
                <a:spcPts val="0"/>
              </a:spcAft>
              <a:buFont typeface="Arial" pitchFamily="34" charset="0"/>
              <a:buChar char="•"/>
              <a:defRPr/>
            </a:pPr>
            <a:r>
              <a:rPr lang="en-US" dirty="0"/>
              <a:t>Place of origin is recorded in MARC 370 subfield $g. Other associated places of works may be recorded in $c and/or $f (e.g., setting of a work) </a:t>
            </a:r>
          </a:p>
          <a:p>
            <a:pPr eaLnBrk="1" fontAlgn="auto" hangingPunct="1">
              <a:spcAft>
                <a:spcPts val="0"/>
              </a:spcAft>
              <a:buFont typeface="Arial" pitchFamily="34" charset="0"/>
              <a:buChar char="•"/>
              <a:defRPr/>
            </a:pPr>
            <a:r>
              <a:rPr lang="en-US" dirty="0"/>
              <a:t>Associated dates may be recorded in MARC 370 subfields $s (start) and $t (end)</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7F0EAE87-9647-4DAB-BAE2-8ACD7E788134}" type="slidenum">
              <a:rPr lang="en-US"/>
              <a:pPr>
                <a:defRPr/>
              </a:pPr>
              <a:t>73</a:t>
            </a:fld>
            <a:endParaRPr lang="en-US"/>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7325"/>
            <a:ext cx="8229600" cy="774700"/>
          </a:xfrm>
        </p:spPr>
        <p:txBody>
          <a:bodyPr rtlCol="0">
            <a:normAutofit/>
          </a:bodyPr>
          <a:lstStyle/>
          <a:p>
            <a:pPr eaLnBrk="1" fontAlgn="auto" hangingPunct="1">
              <a:spcAft>
                <a:spcPts val="0"/>
              </a:spcAft>
              <a:defRPr/>
            </a:pPr>
            <a:r>
              <a:rPr lang="en-US" dirty="0"/>
              <a:t>Place of Origin of Work (RDA 6.5)</a:t>
            </a:r>
          </a:p>
        </p:txBody>
      </p:sp>
      <p:sp>
        <p:nvSpPr>
          <p:cNvPr id="194562" name="Content Placeholder 2"/>
          <p:cNvSpPr>
            <a:spLocks noGrp="1"/>
          </p:cNvSpPr>
          <p:nvPr>
            <p:ph idx="1"/>
          </p:nvPr>
        </p:nvSpPr>
        <p:spPr>
          <a:xfrm>
            <a:off x="457200" y="1219200"/>
            <a:ext cx="8229600" cy="5029200"/>
          </a:xfrm>
        </p:spPr>
        <p:txBody>
          <a:bodyPr/>
          <a:lstStyle/>
          <a:p>
            <a:pPr eaLnBrk="1" hangingPunct="1">
              <a:lnSpc>
                <a:spcPct val="80000"/>
              </a:lnSpc>
            </a:pPr>
            <a:r>
              <a:rPr lang="en-US" sz="2400" dirty="0"/>
              <a:t>Form governed by RDA 16.2.2.4, but PCC policy is:</a:t>
            </a:r>
          </a:p>
          <a:p>
            <a:pPr lvl="1" eaLnBrk="1" hangingPunct="1">
              <a:lnSpc>
                <a:spcPct val="80000"/>
              </a:lnSpc>
            </a:pPr>
            <a:r>
              <a:rPr lang="en-US" sz="2000" dirty="0"/>
              <a:t>For jurisdictions, use the authorized form in LC/NACO Authority File</a:t>
            </a:r>
          </a:p>
          <a:p>
            <a:pPr lvl="1" eaLnBrk="1" hangingPunct="1">
              <a:spcBef>
                <a:spcPts val="0"/>
              </a:spcBef>
              <a:buFont typeface="Arial" charset="0"/>
              <a:buNone/>
            </a:pPr>
            <a:br>
              <a:rPr lang="en-US" sz="2000" dirty="0"/>
            </a:br>
            <a:r>
              <a:rPr lang="en-US" sz="2000" dirty="0"/>
              <a:t>	</a:t>
            </a:r>
            <a:r>
              <a:rPr lang="en-US" sz="2000" dirty="0">
                <a:solidFill>
                  <a:srgbClr val="0070C0"/>
                </a:solidFill>
              </a:rPr>
              <a:t>370	$g Paris (France) $2 </a:t>
            </a:r>
            <a:r>
              <a:rPr lang="en-US" sz="2000" dirty="0" err="1">
                <a:solidFill>
                  <a:srgbClr val="0070C0"/>
                </a:solidFill>
              </a:rPr>
              <a:t>naf</a:t>
            </a:r>
            <a:endParaRPr lang="en-US" sz="2000" dirty="0">
              <a:solidFill>
                <a:srgbClr val="0070C0"/>
              </a:solidFill>
            </a:endParaRPr>
          </a:p>
          <a:p>
            <a:pPr lvl="1" eaLnBrk="1" hangingPunct="1">
              <a:spcBef>
                <a:spcPts val="1200"/>
              </a:spcBef>
              <a:spcAft>
                <a:spcPts val="1800"/>
              </a:spcAft>
              <a:buNone/>
            </a:pPr>
            <a:r>
              <a:rPr lang="en-US" sz="2000" dirty="0">
                <a:solidFill>
                  <a:srgbClr val="0070C0"/>
                </a:solidFill>
              </a:rPr>
              <a:t>		370	$g United States $2 </a:t>
            </a:r>
            <a:r>
              <a:rPr lang="en-US" sz="2000" dirty="0" err="1">
                <a:solidFill>
                  <a:srgbClr val="0070C0"/>
                </a:solidFill>
              </a:rPr>
              <a:t>naf</a:t>
            </a:r>
            <a:r>
              <a:rPr lang="en-US" sz="2000" dirty="0"/>
              <a:t>	</a:t>
            </a:r>
            <a:endParaRPr lang="en-US" sz="2000" dirty="0">
              <a:solidFill>
                <a:srgbClr val="0070C0"/>
              </a:solidFill>
            </a:endParaRPr>
          </a:p>
          <a:p>
            <a:pPr lvl="1" eaLnBrk="1" hangingPunct="1">
              <a:lnSpc>
                <a:spcPct val="80000"/>
              </a:lnSpc>
              <a:spcAft>
                <a:spcPts val="1800"/>
              </a:spcAft>
            </a:pPr>
            <a:r>
              <a:rPr lang="en-US" sz="2000" dirty="0"/>
              <a:t>For details see Module 1 (NACO Foundations)</a:t>
            </a:r>
          </a:p>
          <a:p>
            <a:pPr eaLnBrk="1" hangingPunct="1">
              <a:lnSpc>
                <a:spcPct val="80000"/>
              </a:lnSpc>
            </a:pPr>
            <a:r>
              <a:rPr lang="en-US" sz="2400" dirty="0"/>
              <a:t>For non-jurisdictions, use LCSH or other sources. Record in the exact form found, and add $2 with appropriate source code:</a:t>
            </a:r>
          </a:p>
          <a:p>
            <a:pPr lvl="1" eaLnBrk="1" hangingPunct="1">
              <a:lnSpc>
                <a:spcPct val="80000"/>
              </a:lnSpc>
              <a:buFont typeface="Arial" charset="0"/>
              <a:buNone/>
            </a:pPr>
            <a:br>
              <a:rPr lang="en-US" sz="2000" dirty="0"/>
            </a:br>
            <a:r>
              <a:rPr lang="en-US" sz="2000" dirty="0"/>
              <a:t>	</a:t>
            </a:r>
            <a:r>
              <a:rPr lang="en-US" sz="2000" dirty="0">
                <a:solidFill>
                  <a:srgbClr val="0070C0"/>
                </a:solidFill>
              </a:rPr>
              <a:t>370	$g Pompeii (Extinct city) $2 </a:t>
            </a:r>
            <a:r>
              <a:rPr lang="en-US" sz="2000" dirty="0" err="1">
                <a:solidFill>
                  <a:srgbClr val="0070C0"/>
                </a:solidFill>
              </a:rPr>
              <a:t>lcsh</a:t>
            </a:r>
            <a:endParaRPr lang="en-US" sz="2000" dirty="0">
              <a:solidFill>
                <a:srgbClr val="0070C0"/>
              </a:solidFill>
            </a:endParaRPr>
          </a:p>
          <a:p>
            <a:pPr lvl="1" eaLnBrk="1" hangingPunct="1">
              <a:lnSpc>
                <a:spcPct val="80000"/>
              </a:lnSpc>
              <a:spcBef>
                <a:spcPts val="1200"/>
              </a:spcBef>
              <a:buNone/>
            </a:pPr>
            <a:r>
              <a:rPr lang="en-US" sz="2000" dirty="0">
                <a:solidFill>
                  <a:srgbClr val="0070C0"/>
                </a:solidFill>
              </a:rPr>
              <a:t>		370	$g Riviera (France) $2 </a:t>
            </a:r>
            <a:r>
              <a:rPr lang="en-US" sz="2000" dirty="0" err="1">
                <a:solidFill>
                  <a:srgbClr val="0070C0"/>
                </a:solidFill>
              </a:rPr>
              <a:t>lcsh</a:t>
            </a:r>
            <a:endParaRPr lang="en-US" sz="2000" dirty="0">
              <a:solidFill>
                <a:srgbClr val="0070C0"/>
              </a:solidFill>
            </a:endParaRPr>
          </a:p>
          <a:p>
            <a:pPr lvl="1" eaLnBrk="1" hangingPunct="1">
              <a:lnSpc>
                <a:spcPct val="80000"/>
              </a:lnSpc>
              <a:spcBef>
                <a:spcPts val="1200"/>
              </a:spcBef>
              <a:buNone/>
            </a:pPr>
            <a:r>
              <a:rPr lang="en-US" sz="2000" dirty="0">
                <a:solidFill>
                  <a:srgbClr val="0070C0"/>
                </a:solidFill>
              </a:rPr>
              <a:t>		370	$g Far East</a:t>
            </a:r>
            <a:r>
              <a:rPr lang="en-US" sz="2000" dirty="0"/>
              <a:t> </a:t>
            </a:r>
            <a:r>
              <a:rPr lang="en-US" sz="2000" dirty="0">
                <a:solidFill>
                  <a:srgbClr val="0070C0"/>
                </a:solidFill>
              </a:rPr>
              <a:t>$2 mesh</a:t>
            </a:r>
          </a:p>
          <a:p>
            <a:pPr lvl="1" eaLnBrk="1" hangingPunct="1">
              <a:lnSpc>
                <a:spcPct val="80000"/>
              </a:lnSpc>
              <a:spcBef>
                <a:spcPts val="1200"/>
              </a:spcBef>
              <a:buNone/>
            </a:pPr>
            <a:r>
              <a:rPr lang="en-US" sz="2000" dirty="0">
                <a:solidFill>
                  <a:srgbClr val="0070C0"/>
                </a:solidFill>
              </a:rPr>
              <a:t>		370	$g Saguenay Region (</a:t>
            </a:r>
            <a:r>
              <a:rPr lang="en-US" sz="2000" dirty="0" err="1">
                <a:solidFill>
                  <a:srgbClr val="0070C0"/>
                </a:solidFill>
              </a:rPr>
              <a:t>Québec</a:t>
            </a:r>
            <a:r>
              <a:rPr lang="en-US" sz="2000" dirty="0">
                <a:solidFill>
                  <a:srgbClr val="0070C0"/>
                </a:solidFill>
              </a:rPr>
              <a:t>) $2 cash</a:t>
            </a:r>
          </a:p>
          <a:p>
            <a:pPr lvl="1" eaLnBrk="1" hangingPunct="1">
              <a:lnSpc>
                <a:spcPct val="80000"/>
              </a:lnSpc>
              <a:buNone/>
            </a:pPr>
            <a:endParaRPr lang="en-US" sz="2000" dirty="0">
              <a:solidFill>
                <a:srgbClr val="0070C0"/>
              </a:solidFill>
            </a:endParaRPr>
          </a:p>
        </p:txBody>
      </p:sp>
      <p:sp>
        <p:nvSpPr>
          <p:cNvPr id="6" name="Footer Placeholder 5"/>
          <p:cNvSpPr>
            <a:spLocks noGrp="1"/>
          </p:cNvSpPr>
          <p:nvPr>
            <p:ph type="ftr" sz="quarter" idx="11"/>
          </p:nvPr>
        </p:nvSpPr>
        <p:spPr>
          <a:xfrm>
            <a:off x="2819400" y="6534150"/>
            <a:ext cx="2895600" cy="365125"/>
          </a:xfrm>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2D586117-FD53-4CCE-9A32-7A94F92818EB}" type="slidenum">
              <a:rPr lang="en-US"/>
              <a:pPr>
                <a:defRPr/>
              </a:pPr>
              <a:t>74</a:t>
            </a:fld>
            <a:endParaRPr lang="en-US"/>
          </a:p>
        </p:txBody>
      </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EFB2D7-0CA5-42A8-A82D-C64E699EB09B}"/>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A2A3C1BB-968A-461F-AFA8-B87ADCA69CEB}"/>
              </a:ext>
            </a:extLst>
          </p:cNvPr>
          <p:cNvSpPr>
            <a:spLocks noGrp="1"/>
          </p:cNvSpPr>
          <p:nvPr>
            <p:ph type="sldNum" sz="quarter" idx="12"/>
          </p:nvPr>
        </p:nvSpPr>
        <p:spPr/>
        <p:txBody>
          <a:bodyPr/>
          <a:lstStyle/>
          <a:p>
            <a:pPr>
              <a:defRPr/>
            </a:pPr>
            <a:fld id="{717CBC6A-2A8B-4BB7-94B8-F08A2EB4751A}" type="slidenum">
              <a:rPr lang="en-US" smtClean="0"/>
              <a:pPr>
                <a:defRPr/>
              </a:pPr>
              <a:t>75</a:t>
            </a:fld>
            <a:endParaRPr lang="en-US"/>
          </a:p>
        </p:txBody>
      </p:sp>
      <p:sp>
        <p:nvSpPr>
          <p:cNvPr id="7" name="Title 1">
            <a:extLst>
              <a:ext uri="{FF2B5EF4-FFF2-40B4-BE49-F238E27FC236}">
                <a16:creationId xmlns:a16="http://schemas.microsoft.com/office/drawing/2014/main" id="{250D54C7-2BA1-4CD1-A9E8-5E1AE793AA27}"/>
              </a:ext>
            </a:extLst>
          </p:cNvPr>
          <p:cNvSpPr txBox="1">
            <a:spLocks/>
          </p:cNvSpPr>
          <p:nvPr/>
        </p:nvSpPr>
        <p:spPr>
          <a:xfrm>
            <a:off x="457200" y="292021"/>
            <a:ext cx="8229600" cy="4111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500" dirty="0"/>
              <a:t>Place of Origin of Work (RDA 6.5)</a:t>
            </a:r>
          </a:p>
        </p:txBody>
      </p:sp>
      <p:pic>
        <p:nvPicPr>
          <p:cNvPr id="5" name="Picture 4">
            <a:extLst>
              <a:ext uri="{FF2B5EF4-FFF2-40B4-BE49-F238E27FC236}">
                <a16:creationId xmlns:a16="http://schemas.microsoft.com/office/drawing/2014/main" id="{F371E27E-D3CF-4795-83C4-E9A250832EA7}"/>
              </a:ext>
            </a:extLst>
          </p:cNvPr>
          <p:cNvPicPr>
            <a:picLocks noChangeAspect="1"/>
          </p:cNvPicPr>
          <p:nvPr/>
        </p:nvPicPr>
        <p:blipFill>
          <a:blip r:embed="rId3"/>
          <a:stretch>
            <a:fillRect/>
          </a:stretch>
        </p:blipFill>
        <p:spPr>
          <a:xfrm>
            <a:off x="222694" y="1119640"/>
            <a:ext cx="8698611" cy="4845939"/>
          </a:xfrm>
          <a:prstGeom prst="rect">
            <a:avLst/>
          </a:prstGeom>
          <a:ln>
            <a:solidFill>
              <a:schemeClr val="tx1"/>
            </a:solidFill>
          </a:ln>
        </p:spPr>
      </p:pic>
      <p:sp>
        <p:nvSpPr>
          <p:cNvPr id="11" name="Rectangle 10">
            <a:extLst>
              <a:ext uri="{FF2B5EF4-FFF2-40B4-BE49-F238E27FC236}">
                <a16:creationId xmlns:a16="http://schemas.microsoft.com/office/drawing/2014/main" id="{31B9A4A9-B92F-4D93-AE68-8F1ECC4164EA}"/>
              </a:ext>
            </a:extLst>
          </p:cNvPr>
          <p:cNvSpPr/>
          <p:nvPr/>
        </p:nvSpPr>
        <p:spPr>
          <a:xfrm>
            <a:off x="222694" y="2551176"/>
            <a:ext cx="3075051" cy="384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47399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EFB2D7-0CA5-42A8-A82D-C64E699EB09B}"/>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A2A3C1BB-968A-461F-AFA8-B87ADCA69CEB}"/>
              </a:ext>
            </a:extLst>
          </p:cNvPr>
          <p:cNvSpPr>
            <a:spLocks noGrp="1"/>
          </p:cNvSpPr>
          <p:nvPr>
            <p:ph type="sldNum" sz="quarter" idx="12"/>
          </p:nvPr>
        </p:nvSpPr>
        <p:spPr/>
        <p:txBody>
          <a:bodyPr/>
          <a:lstStyle/>
          <a:p>
            <a:pPr>
              <a:defRPr/>
            </a:pPr>
            <a:fld id="{717CBC6A-2A8B-4BB7-94B8-F08A2EB4751A}" type="slidenum">
              <a:rPr lang="en-US" smtClean="0"/>
              <a:pPr>
                <a:defRPr/>
              </a:pPr>
              <a:t>76</a:t>
            </a:fld>
            <a:endParaRPr lang="en-US"/>
          </a:p>
        </p:txBody>
      </p:sp>
      <p:sp>
        <p:nvSpPr>
          <p:cNvPr id="7" name="Title 1">
            <a:extLst>
              <a:ext uri="{FF2B5EF4-FFF2-40B4-BE49-F238E27FC236}">
                <a16:creationId xmlns:a16="http://schemas.microsoft.com/office/drawing/2014/main" id="{250D54C7-2BA1-4CD1-A9E8-5E1AE793AA27}"/>
              </a:ext>
            </a:extLst>
          </p:cNvPr>
          <p:cNvSpPr txBox="1">
            <a:spLocks/>
          </p:cNvSpPr>
          <p:nvPr/>
        </p:nvSpPr>
        <p:spPr>
          <a:xfrm>
            <a:off x="457200" y="292021"/>
            <a:ext cx="8229600" cy="4111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500" dirty="0"/>
              <a:t>Place of Origin of Work (RDA 6.5)</a:t>
            </a:r>
          </a:p>
        </p:txBody>
      </p:sp>
      <p:pic>
        <p:nvPicPr>
          <p:cNvPr id="8" name="Picture 7">
            <a:extLst>
              <a:ext uri="{FF2B5EF4-FFF2-40B4-BE49-F238E27FC236}">
                <a16:creationId xmlns:a16="http://schemas.microsoft.com/office/drawing/2014/main" id="{9875C67A-039E-40D8-9FF7-23EB744EA2D8}"/>
              </a:ext>
            </a:extLst>
          </p:cNvPr>
          <p:cNvPicPr>
            <a:picLocks noChangeAspect="1"/>
          </p:cNvPicPr>
          <p:nvPr/>
        </p:nvPicPr>
        <p:blipFill>
          <a:blip r:embed="rId3"/>
          <a:stretch>
            <a:fillRect/>
          </a:stretch>
        </p:blipFill>
        <p:spPr>
          <a:xfrm>
            <a:off x="296322" y="1163470"/>
            <a:ext cx="8551355" cy="4732592"/>
          </a:xfrm>
          <a:prstGeom prst="rect">
            <a:avLst/>
          </a:prstGeom>
          <a:ln>
            <a:solidFill>
              <a:schemeClr val="tx1"/>
            </a:solidFill>
          </a:ln>
        </p:spPr>
      </p:pic>
      <p:sp>
        <p:nvSpPr>
          <p:cNvPr id="9" name="Rectangle 8">
            <a:extLst>
              <a:ext uri="{FF2B5EF4-FFF2-40B4-BE49-F238E27FC236}">
                <a16:creationId xmlns:a16="http://schemas.microsoft.com/office/drawing/2014/main" id="{DBFEC8D6-37EA-4BCC-9572-8523D544F042}"/>
              </a:ext>
            </a:extLst>
          </p:cNvPr>
          <p:cNvSpPr/>
          <p:nvPr/>
        </p:nvSpPr>
        <p:spPr>
          <a:xfrm>
            <a:off x="296322" y="2560320"/>
            <a:ext cx="2904078" cy="384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62891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EFB2D7-0CA5-42A8-A82D-C64E699EB09B}"/>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A2A3C1BB-968A-461F-AFA8-B87ADCA69CEB}"/>
              </a:ext>
            </a:extLst>
          </p:cNvPr>
          <p:cNvSpPr>
            <a:spLocks noGrp="1"/>
          </p:cNvSpPr>
          <p:nvPr>
            <p:ph type="sldNum" sz="quarter" idx="12"/>
          </p:nvPr>
        </p:nvSpPr>
        <p:spPr/>
        <p:txBody>
          <a:bodyPr/>
          <a:lstStyle/>
          <a:p>
            <a:pPr>
              <a:defRPr/>
            </a:pPr>
            <a:fld id="{717CBC6A-2A8B-4BB7-94B8-F08A2EB4751A}" type="slidenum">
              <a:rPr lang="en-US" smtClean="0"/>
              <a:pPr>
                <a:defRPr/>
              </a:pPr>
              <a:t>77</a:t>
            </a:fld>
            <a:endParaRPr lang="en-US"/>
          </a:p>
        </p:txBody>
      </p:sp>
      <p:sp>
        <p:nvSpPr>
          <p:cNvPr id="7" name="Title 1">
            <a:extLst>
              <a:ext uri="{FF2B5EF4-FFF2-40B4-BE49-F238E27FC236}">
                <a16:creationId xmlns:a16="http://schemas.microsoft.com/office/drawing/2014/main" id="{250D54C7-2BA1-4CD1-A9E8-5E1AE793AA27}"/>
              </a:ext>
            </a:extLst>
          </p:cNvPr>
          <p:cNvSpPr txBox="1">
            <a:spLocks/>
          </p:cNvSpPr>
          <p:nvPr/>
        </p:nvSpPr>
        <p:spPr>
          <a:xfrm>
            <a:off x="447782" y="113408"/>
            <a:ext cx="8229600" cy="4111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500" dirty="0"/>
              <a:t>Setting of Work</a:t>
            </a:r>
          </a:p>
        </p:txBody>
      </p:sp>
      <p:pic>
        <p:nvPicPr>
          <p:cNvPr id="5" name="Picture 4">
            <a:extLst>
              <a:ext uri="{FF2B5EF4-FFF2-40B4-BE49-F238E27FC236}">
                <a16:creationId xmlns:a16="http://schemas.microsoft.com/office/drawing/2014/main" id="{68233113-4414-A93F-9A2A-EDD75CF30C2E}"/>
              </a:ext>
            </a:extLst>
          </p:cNvPr>
          <p:cNvPicPr>
            <a:picLocks noChangeAspect="1"/>
          </p:cNvPicPr>
          <p:nvPr/>
        </p:nvPicPr>
        <p:blipFill>
          <a:blip r:embed="rId3"/>
          <a:stretch>
            <a:fillRect/>
          </a:stretch>
        </p:blipFill>
        <p:spPr>
          <a:xfrm>
            <a:off x="447782" y="742315"/>
            <a:ext cx="8261032" cy="5614035"/>
          </a:xfrm>
          <a:prstGeom prst="rect">
            <a:avLst/>
          </a:prstGeom>
        </p:spPr>
      </p:pic>
      <p:sp>
        <p:nvSpPr>
          <p:cNvPr id="6" name="Rectangle 5">
            <a:extLst>
              <a:ext uri="{FF2B5EF4-FFF2-40B4-BE49-F238E27FC236}">
                <a16:creationId xmlns:a16="http://schemas.microsoft.com/office/drawing/2014/main" id="{84D8BEAF-8FDE-B269-62F5-C5AC040D6617}"/>
              </a:ext>
            </a:extLst>
          </p:cNvPr>
          <p:cNvSpPr/>
          <p:nvPr/>
        </p:nvSpPr>
        <p:spPr>
          <a:xfrm>
            <a:off x="420624" y="2862072"/>
            <a:ext cx="2895600" cy="320040"/>
          </a:xfrm>
          <a:prstGeom prst="rect">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91062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F03C13-C5C0-B307-771C-C5C3004A4202}"/>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F83AB6B7-E737-3132-4B13-EA9808801A35}"/>
              </a:ext>
            </a:extLst>
          </p:cNvPr>
          <p:cNvSpPr>
            <a:spLocks noGrp="1"/>
          </p:cNvSpPr>
          <p:nvPr>
            <p:ph type="sldNum" sz="quarter" idx="12"/>
          </p:nvPr>
        </p:nvSpPr>
        <p:spPr/>
        <p:txBody>
          <a:bodyPr/>
          <a:lstStyle/>
          <a:p>
            <a:pPr>
              <a:defRPr/>
            </a:pPr>
            <a:fld id="{717CBC6A-2A8B-4BB7-94B8-F08A2EB4751A}" type="slidenum">
              <a:rPr lang="en-US" smtClean="0"/>
              <a:pPr>
                <a:defRPr/>
              </a:pPr>
              <a:t>78</a:t>
            </a:fld>
            <a:endParaRPr lang="en-US"/>
          </a:p>
        </p:txBody>
      </p:sp>
      <p:pic>
        <p:nvPicPr>
          <p:cNvPr id="8" name="Picture 7">
            <a:extLst>
              <a:ext uri="{FF2B5EF4-FFF2-40B4-BE49-F238E27FC236}">
                <a16:creationId xmlns:a16="http://schemas.microsoft.com/office/drawing/2014/main" id="{09989216-8786-EB1D-FE35-EE9617EC2FA7}"/>
              </a:ext>
            </a:extLst>
          </p:cNvPr>
          <p:cNvPicPr>
            <a:picLocks noChangeAspect="1"/>
          </p:cNvPicPr>
          <p:nvPr/>
        </p:nvPicPr>
        <p:blipFill>
          <a:blip r:embed="rId3"/>
          <a:stretch>
            <a:fillRect/>
          </a:stretch>
        </p:blipFill>
        <p:spPr>
          <a:xfrm>
            <a:off x="0" y="374860"/>
            <a:ext cx="9144000" cy="6108280"/>
          </a:xfrm>
          <a:prstGeom prst="rect">
            <a:avLst/>
          </a:prstGeom>
        </p:spPr>
      </p:pic>
      <p:sp>
        <p:nvSpPr>
          <p:cNvPr id="9" name="Rectangle 8">
            <a:extLst>
              <a:ext uri="{FF2B5EF4-FFF2-40B4-BE49-F238E27FC236}">
                <a16:creationId xmlns:a16="http://schemas.microsoft.com/office/drawing/2014/main" id="{E762810C-AB9E-25AD-DC61-A73A7D243CE8}"/>
              </a:ext>
            </a:extLst>
          </p:cNvPr>
          <p:cNvSpPr/>
          <p:nvPr/>
        </p:nvSpPr>
        <p:spPr>
          <a:xfrm>
            <a:off x="0" y="2133600"/>
            <a:ext cx="8686800" cy="832104"/>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0481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rtlCol="0">
            <a:normAutofit fontScale="90000"/>
          </a:bodyPr>
          <a:lstStyle/>
          <a:p>
            <a:pPr eaLnBrk="1" fontAlgn="auto" hangingPunct="1">
              <a:spcAft>
                <a:spcPts val="0"/>
              </a:spcAft>
              <a:defRPr/>
            </a:pPr>
            <a:r>
              <a:rPr lang="en-US"/>
              <a:t>Exercise</a:t>
            </a:r>
            <a:br>
              <a:rPr lang="en-US"/>
            </a:br>
            <a:r>
              <a:rPr lang="en-US"/>
              <a:t>Piedra de sol</a:t>
            </a:r>
          </a:p>
        </p:txBody>
      </p:sp>
      <p:sp>
        <p:nvSpPr>
          <p:cNvPr id="38915" name="Content Placeholder 2"/>
          <p:cNvSpPr>
            <a:spLocks noGrp="1"/>
          </p:cNvSpPr>
          <p:nvPr>
            <p:ph idx="1"/>
          </p:nvPr>
        </p:nvSpPr>
        <p:spPr/>
        <p:txBody>
          <a:bodyPr/>
          <a:lstStyle/>
          <a:p>
            <a:pPr marL="342900" lvl="1" indent="-342900" eaLnBrk="1" hangingPunct="1">
              <a:buFont typeface="Arial" charset="0"/>
              <a:buNone/>
            </a:pPr>
            <a:r>
              <a:rPr lang="en-US"/>
              <a:t>The cataloger only knows that the place of origin of </a:t>
            </a:r>
            <a:r>
              <a:rPr lang="en-US" i="1"/>
              <a:t>Piedra de sol </a:t>
            </a:r>
            <a:r>
              <a:rPr lang="en-US"/>
              <a:t>is Mexico.</a:t>
            </a:r>
          </a:p>
          <a:p>
            <a:pPr marL="342900" lvl="1" indent="-342900" eaLnBrk="1" hangingPunct="1">
              <a:buFont typeface="Arial" charset="0"/>
              <a:buNone/>
            </a:pPr>
            <a:endParaRPr lang="es-ES"/>
          </a:p>
          <a:p>
            <a:pPr marL="342900" lvl="1" indent="-342900" eaLnBrk="1" hangingPunct="1">
              <a:buFont typeface="Arial" charset="0"/>
              <a:buNone/>
            </a:pPr>
            <a:r>
              <a:rPr lang="es-ES"/>
              <a:t>This place is established as Mexico</a:t>
            </a:r>
          </a:p>
          <a:p>
            <a:pPr marL="342900" lvl="1" indent="-342900" eaLnBrk="1" hangingPunct="1">
              <a:buFont typeface="Arial" charset="0"/>
              <a:buNone/>
            </a:pPr>
            <a:endParaRPr lang="es-ES"/>
          </a:p>
          <a:p>
            <a:pPr marL="742950" lvl="2" indent="-342900" eaLnBrk="1" hangingPunct="1">
              <a:buFont typeface="Arial" charset="0"/>
              <a:buNone/>
            </a:pPr>
            <a:r>
              <a:rPr lang="es-ES"/>
              <a:t>	</a:t>
            </a:r>
            <a:r>
              <a:rPr lang="es-ES" sz="2800">
                <a:solidFill>
                  <a:srgbClr val="558ED5"/>
                </a:solidFill>
              </a:rPr>
              <a:t>370 	$g Mexico $2 naf</a:t>
            </a:r>
          </a:p>
          <a:p>
            <a:pPr eaLnBrk="1" hangingPunct="1">
              <a:buFont typeface="Arial" charset="0"/>
              <a:buNone/>
            </a:pPr>
            <a:endParaRPr lang="en-US" sz="2800"/>
          </a:p>
          <a:p>
            <a:pPr eaLnBrk="1" hangingPunct="1">
              <a:buFont typeface="Arial" charset="0"/>
              <a:buNone/>
            </a:pPr>
            <a:r>
              <a:rPr lang="en-US" sz="2800"/>
              <a:t>Exercise: Record place of origin in the authority record</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F1652A5B-6DBE-4B28-805A-EE1D5AC6F59C}" type="slidenum">
              <a:rPr lang="en-US"/>
              <a:pPr>
                <a:defRPr/>
              </a:pPr>
              <a:t>79</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rtlCol="0">
            <a:normAutofit fontScale="90000"/>
          </a:bodyPr>
          <a:lstStyle/>
          <a:p>
            <a:pPr eaLnBrk="1" fontAlgn="auto" hangingPunct="1">
              <a:spcAft>
                <a:spcPts val="0"/>
              </a:spcAft>
              <a:defRPr/>
            </a:pPr>
            <a:r>
              <a:rPr lang="en-US"/>
              <a:t>Work Authority Record</a:t>
            </a:r>
            <a:br>
              <a:rPr lang="en-US"/>
            </a:br>
            <a:r>
              <a:rPr lang="en-US"/>
              <a:t>Iliad</a:t>
            </a:r>
          </a:p>
        </p:txBody>
      </p:sp>
      <p:sp>
        <p:nvSpPr>
          <p:cNvPr id="38915" name="Content Placeholder 2"/>
          <p:cNvSpPr>
            <a:spLocks noGrp="1"/>
          </p:cNvSpPr>
          <p:nvPr>
            <p:ph idx="1"/>
          </p:nvPr>
        </p:nvSpPr>
        <p:spPr>
          <a:xfrm>
            <a:off x="457200" y="1600200"/>
            <a:ext cx="8229600" cy="4800600"/>
          </a:xfrm>
        </p:spPr>
        <p:txBody>
          <a:bodyPr/>
          <a:lstStyle/>
          <a:p>
            <a:pPr marL="342900" lvl="1" indent="-342900" eaLnBrk="1" hangingPunct="1">
              <a:buFont typeface="Arial" charset="0"/>
              <a:buNone/>
            </a:pPr>
            <a:r>
              <a:rPr lang="en-US"/>
              <a:t>According to Brill’s New Pauly, this work was created in Ionia (Asia Minor).</a:t>
            </a:r>
          </a:p>
          <a:p>
            <a:pPr marL="342900" lvl="1" indent="-342900" eaLnBrk="1" hangingPunct="1">
              <a:buFont typeface="Arial" charset="0"/>
              <a:buNone/>
            </a:pPr>
            <a:endParaRPr lang="es-ES"/>
          </a:p>
          <a:p>
            <a:pPr marL="342900" lvl="1" indent="-342900" eaLnBrk="1" hangingPunct="1">
              <a:buFont typeface="Arial" charset="0"/>
              <a:buNone/>
            </a:pPr>
            <a:r>
              <a:rPr lang="es-ES"/>
              <a:t>Ionia is established in LCSH; Asia Minor is established as Turkey in NAF</a:t>
            </a:r>
          </a:p>
          <a:p>
            <a:pPr marL="742950" lvl="2" indent="-342900" eaLnBrk="1" hangingPunct="1">
              <a:buFont typeface="Arial" charset="0"/>
              <a:buNone/>
            </a:pPr>
            <a:endParaRPr lang="es-ES"/>
          </a:p>
          <a:p>
            <a:pPr marL="742950" lvl="2" indent="-342900" eaLnBrk="1" hangingPunct="1">
              <a:buFont typeface="Arial" charset="0"/>
              <a:buNone/>
            </a:pPr>
            <a:r>
              <a:rPr lang="es-ES"/>
              <a:t>	</a:t>
            </a:r>
            <a:r>
              <a:rPr lang="es-ES" sz="2800">
                <a:solidFill>
                  <a:srgbClr val="558ED5"/>
                </a:solidFill>
              </a:rPr>
              <a:t>370 	$g Ionia (Turkey and Greece) $2 lcsh</a:t>
            </a:r>
          </a:p>
          <a:p>
            <a:pPr marL="742950" lvl="2" indent="-342900" eaLnBrk="1" hangingPunct="1">
              <a:buFont typeface="Arial" charset="0"/>
              <a:buNone/>
            </a:pPr>
            <a:r>
              <a:rPr lang="es-ES" sz="2800">
                <a:solidFill>
                  <a:srgbClr val="558ED5"/>
                </a:solidFill>
              </a:rPr>
              <a:t>	370	$g Turkey $2 naf</a:t>
            </a:r>
          </a:p>
          <a:p>
            <a:pPr eaLnBrk="1" hangingPunct="1">
              <a:buFont typeface="Arial" charset="0"/>
              <a:buNone/>
            </a:pPr>
            <a:endParaRPr lang="en-US" sz="2800"/>
          </a:p>
          <a:p>
            <a:pPr eaLnBrk="1" hangingPunct="1">
              <a:buFont typeface="Arial" charset="0"/>
              <a:buNone/>
            </a:pPr>
            <a:r>
              <a:rPr lang="en-US" sz="2800"/>
              <a:t>Exercise: Record place of origin in the authority record</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B17C6E1-DC57-453C-B45C-8CCD45794575}" type="slidenum">
              <a:rPr lang="en-US"/>
              <a:pPr>
                <a:defRPr/>
              </a:pPr>
              <a:t>80</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Distinguishing Characteristic of Work (RDA 6.6)</a:t>
            </a:r>
          </a:p>
        </p:txBody>
      </p:sp>
      <p:sp>
        <p:nvSpPr>
          <p:cNvPr id="3" name="Content Placeholder 2"/>
          <p:cNvSpPr>
            <a:spLocks noGrp="1"/>
          </p:cNvSpPr>
          <p:nvPr>
            <p:ph idx="1"/>
          </p:nvPr>
        </p:nvSpPr>
        <p:spPr>
          <a:xfrm>
            <a:off x="457200" y="1830387"/>
            <a:ext cx="8458200" cy="4525963"/>
          </a:xfrm>
        </p:spPr>
        <p:txBody>
          <a:bodyPr rtlCol="0">
            <a:normAutofit/>
          </a:bodyPr>
          <a:lstStyle/>
          <a:p>
            <a:pPr eaLnBrk="1" fontAlgn="auto" hangingPunct="1">
              <a:spcAft>
                <a:spcPts val="0"/>
              </a:spcAft>
              <a:buFont typeface="Arial" pitchFamily="34" charset="0"/>
              <a:buChar char="•"/>
              <a:defRPr/>
            </a:pPr>
            <a:r>
              <a:rPr lang="en-US" sz="3000" dirty="0"/>
              <a:t>A characteristic other than form, date, place of origin</a:t>
            </a:r>
          </a:p>
          <a:p>
            <a:pPr eaLnBrk="1" fontAlgn="auto" hangingPunct="1">
              <a:spcAft>
                <a:spcPts val="0"/>
              </a:spcAft>
              <a:buFont typeface="Arial" pitchFamily="34" charset="0"/>
              <a:buChar char="•"/>
              <a:defRPr/>
            </a:pPr>
            <a:r>
              <a:rPr lang="en-US" sz="3000" dirty="0"/>
              <a:t>Core if needed to differentiate</a:t>
            </a:r>
          </a:p>
          <a:p>
            <a:pPr eaLnBrk="1" fontAlgn="auto" hangingPunct="1">
              <a:spcAft>
                <a:spcPts val="0"/>
              </a:spcAft>
              <a:buFont typeface="Arial" pitchFamily="34" charset="0"/>
              <a:buChar char="•"/>
              <a:defRPr/>
            </a:pPr>
            <a:r>
              <a:rPr lang="en-US" sz="3000" dirty="0"/>
              <a:t>May be recorded, whether needed to distinguish or not</a:t>
            </a:r>
          </a:p>
          <a:p>
            <a:pPr eaLnBrk="1" fontAlgn="auto" hangingPunct="1">
              <a:spcAft>
                <a:spcPts val="0"/>
              </a:spcAft>
              <a:buFont typeface="Arial" pitchFamily="34" charset="0"/>
              <a:buChar char="•"/>
              <a:defRPr/>
            </a:pPr>
            <a:r>
              <a:rPr lang="en-US" sz="3000" dirty="0"/>
              <a:t>Examples: corporate bodies, qualified genre/form terms, names of persons, characterizing words</a:t>
            </a:r>
          </a:p>
          <a:p>
            <a:pPr eaLnBrk="1" fontAlgn="auto" hangingPunct="1">
              <a:spcAft>
                <a:spcPts val="0"/>
              </a:spcAft>
              <a:buFont typeface="Arial" pitchFamily="34" charset="0"/>
              <a:buChar char="•"/>
              <a:defRPr/>
            </a:pPr>
            <a:r>
              <a:rPr lang="en-US" sz="3000" dirty="0"/>
              <a:t>MARC coding: Use 381 field</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2B5E4EBA-A62B-413C-BEA5-6DC6A4436FD0}" type="slidenum">
              <a:rPr lang="en-US"/>
              <a:pPr>
                <a:defRPr/>
              </a:pPr>
              <a:t>81</a:t>
            </a:fld>
            <a:endParaRPr lang="en-US"/>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488" y="88393"/>
            <a:ext cx="8229600" cy="1143000"/>
          </a:xfrm>
        </p:spPr>
        <p:txBody>
          <a:bodyPr rtlCol="0">
            <a:normAutofit fontScale="90000"/>
          </a:bodyPr>
          <a:lstStyle/>
          <a:p>
            <a:pPr eaLnBrk="1" fontAlgn="auto" hangingPunct="1">
              <a:spcAft>
                <a:spcPts val="0"/>
              </a:spcAft>
              <a:defRPr/>
            </a:pPr>
            <a:r>
              <a:rPr lang="en-US" dirty="0"/>
              <a:t>Other Distinguishing Characteristics</a:t>
            </a:r>
          </a:p>
        </p:txBody>
      </p:sp>
      <p:sp>
        <p:nvSpPr>
          <p:cNvPr id="202754" name="Content Placeholder 2"/>
          <p:cNvSpPr>
            <a:spLocks noGrp="1"/>
          </p:cNvSpPr>
          <p:nvPr>
            <p:ph idx="1"/>
          </p:nvPr>
        </p:nvSpPr>
        <p:spPr>
          <a:xfrm>
            <a:off x="467474" y="1262576"/>
            <a:ext cx="8229600" cy="2514600"/>
          </a:xfrm>
          <a:ln>
            <a:solidFill>
              <a:schemeClr val="tx1"/>
            </a:solidFill>
          </a:ln>
        </p:spPr>
        <p:txBody>
          <a:bodyPr/>
          <a:lstStyle/>
          <a:p>
            <a:pPr marL="0" indent="0" eaLnBrk="1" hangingPunct="1">
              <a:buFont typeface="Arial" charset="0"/>
              <a:buNone/>
            </a:pPr>
            <a:r>
              <a:rPr lang="en-US" sz="2400" dirty="0"/>
              <a:t>046	$k 1965 $2 </a:t>
            </a:r>
            <a:r>
              <a:rPr lang="en-US" sz="2400" dirty="0" err="1"/>
              <a:t>edtf</a:t>
            </a:r>
            <a:endParaRPr lang="en-US" sz="2400" dirty="0"/>
          </a:p>
          <a:p>
            <a:pPr marL="0" indent="0" eaLnBrk="1" hangingPunct="1">
              <a:buFont typeface="Arial" charset="0"/>
              <a:buNone/>
            </a:pPr>
            <a:r>
              <a:rPr lang="en-US" sz="2400" dirty="0"/>
              <a:t>130 _0	Harlow (Motion picture : 1965 : Segal)</a:t>
            </a:r>
          </a:p>
          <a:p>
            <a:pPr marL="0" indent="0" eaLnBrk="1" hangingPunct="1">
              <a:buFont typeface="Arial" charset="0"/>
              <a:buNone/>
            </a:pPr>
            <a:r>
              <a:rPr lang="en-US" sz="2400" dirty="0"/>
              <a:t>380  	Motion pictures $2 </a:t>
            </a:r>
            <a:r>
              <a:rPr lang="en-US" sz="2400" dirty="0" err="1"/>
              <a:t>lcgft</a:t>
            </a:r>
            <a:endParaRPr lang="en-US" sz="2400" dirty="0"/>
          </a:p>
          <a:p>
            <a:pPr marL="0" indent="0" eaLnBrk="1" hangingPunct="1">
              <a:buFont typeface="Arial" charset="0"/>
              <a:buNone/>
            </a:pPr>
            <a:r>
              <a:rPr lang="en-US" sz="2400" b="1" dirty="0"/>
              <a:t>381	Segal</a:t>
            </a:r>
          </a:p>
          <a:p>
            <a:pPr marL="0" indent="0" eaLnBrk="1" hangingPunct="1">
              <a:buFont typeface="Arial" charset="0"/>
              <a:buNone/>
            </a:pPr>
            <a:r>
              <a:rPr lang="pt-BR" sz="2400" dirty="0"/>
              <a:t>500 1	$w r $i Film director: $a Segal, Alex, $d 1915-1977</a:t>
            </a:r>
          </a:p>
          <a:p>
            <a:pPr marL="0" indent="0" eaLnBrk="1" hangingPunct="1">
              <a:buFont typeface="Arial" charset="0"/>
              <a:buNone/>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74C371E1-C4B7-480D-8A1C-3050AC8B5C27}" type="slidenum">
              <a:rPr lang="en-US"/>
              <a:pPr>
                <a:defRPr/>
              </a:pPr>
              <a:t>82</a:t>
            </a:fld>
            <a:endParaRPr lang="en-US"/>
          </a:p>
        </p:txBody>
      </p:sp>
      <p:sp>
        <p:nvSpPr>
          <p:cNvPr id="8" name="Content Placeholder 2">
            <a:extLst>
              <a:ext uri="{FF2B5EF4-FFF2-40B4-BE49-F238E27FC236}">
                <a16:creationId xmlns:a16="http://schemas.microsoft.com/office/drawing/2014/main" id="{D14798D9-3A25-420C-B147-2EA6458747C0}"/>
              </a:ext>
            </a:extLst>
          </p:cNvPr>
          <p:cNvSpPr txBox="1">
            <a:spLocks/>
          </p:cNvSpPr>
          <p:nvPr/>
        </p:nvSpPr>
        <p:spPr bwMode="auto">
          <a:xfrm>
            <a:off x="455488" y="4114800"/>
            <a:ext cx="8229600" cy="2057400"/>
          </a:xfrm>
          <a:prstGeom prst="rect">
            <a:avLst/>
          </a:prstGeom>
          <a:no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buNone/>
            </a:pPr>
            <a:r>
              <a:rPr lang="en-US" sz="2400" dirty="0"/>
              <a:t>130 _0	Bulletin (Duke University. School of Forestry)</a:t>
            </a:r>
          </a:p>
          <a:p>
            <a:pPr marL="0" indent="0" eaLnBrk="1" hangingPunct="1">
              <a:buNone/>
            </a:pPr>
            <a:r>
              <a:rPr lang="en-US" sz="2400" dirty="0"/>
              <a:t>370       $g Durham (N.C.) $2 </a:t>
            </a:r>
            <a:r>
              <a:rPr lang="en-US" sz="2400" dirty="0" err="1"/>
              <a:t>naf</a:t>
            </a:r>
            <a:endParaRPr lang="en-US" sz="2400" dirty="0"/>
          </a:p>
          <a:p>
            <a:pPr marL="0" indent="0" eaLnBrk="1" hangingPunct="1">
              <a:buFont typeface="Arial" charset="0"/>
              <a:buNone/>
            </a:pPr>
            <a:r>
              <a:rPr lang="en-US" sz="2400" dirty="0"/>
              <a:t>380  	Series (Publications) $a Monographic series $2 </a:t>
            </a:r>
            <a:r>
              <a:rPr lang="en-US" sz="2400" dirty="0" err="1"/>
              <a:t>lcsh</a:t>
            </a:r>
            <a:endParaRPr lang="en-US" sz="2400" dirty="0"/>
          </a:p>
          <a:p>
            <a:pPr marL="0" indent="0" eaLnBrk="1" hangingPunct="1">
              <a:buNone/>
            </a:pPr>
            <a:r>
              <a:rPr lang="en-US" sz="2400" b="1" dirty="0"/>
              <a:t>381	Duke University. School of Forestry $2 </a:t>
            </a:r>
            <a:r>
              <a:rPr lang="en-US" sz="2400" b="1" dirty="0" err="1"/>
              <a:t>naf</a:t>
            </a:r>
            <a:endParaRPr lang="en-US" sz="2400" b="1" dirty="0"/>
          </a:p>
          <a:p>
            <a:pPr marL="0" indent="0" eaLnBrk="1" hangingPunct="1">
              <a:buFont typeface="Arial" charset="0"/>
              <a:buNone/>
            </a:pPr>
            <a:endParaRPr lang="en-US" dirty="0"/>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Distinguishing Characteristics</a:t>
            </a:r>
          </a:p>
        </p:txBody>
      </p:sp>
      <p:sp>
        <p:nvSpPr>
          <p:cNvPr id="3" name="Content Placeholder 2"/>
          <p:cNvSpPr>
            <a:spLocks noGrp="1"/>
          </p:cNvSpPr>
          <p:nvPr>
            <p:ph idx="1"/>
          </p:nvPr>
        </p:nvSpPr>
        <p:spPr>
          <a:xfrm>
            <a:off x="457200" y="1600200"/>
            <a:ext cx="8229600" cy="3581400"/>
          </a:xfrm>
          <a:ln>
            <a:solidFill>
              <a:schemeClr val="tx1"/>
            </a:solidFill>
          </a:ln>
        </p:spPr>
        <p:txBody>
          <a:bodyPr rtlCol="0">
            <a:normAutofit fontScale="85000" lnSpcReduction="10000"/>
          </a:bodyPr>
          <a:lstStyle/>
          <a:p>
            <a:pPr marL="914400" indent="-914400" eaLnBrk="1" fontAlgn="auto" hangingPunct="1">
              <a:spcAft>
                <a:spcPts val="0"/>
              </a:spcAft>
              <a:buFont typeface="Arial" pitchFamily="34" charset="0"/>
              <a:buNone/>
              <a:defRPr/>
            </a:pPr>
            <a:r>
              <a:rPr lang="en-US" sz="2800" dirty="0"/>
              <a:t>046	$k 1495˜ $l 1497 $2 </a:t>
            </a:r>
            <a:r>
              <a:rPr lang="en-US" sz="2800" dirty="0" err="1"/>
              <a:t>edtf</a:t>
            </a:r>
            <a:endParaRPr lang="en-US" sz="2800" dirty="0"/>
          </a:p>
          <a:p>
            <a:pPr marL="914400" indent="-914400" eaLnBrk="1" fontAlgn="auto" hangingPunct="1">
              <a:spcAft>
                <a:spcPts val="0"/>
              </a:spcAft>
              <a:buFont typeface="Arial" pitchFamily="34" charset="0"/>
              <a:buNone/>
              <a:defRPr/>
            </a:pPr>
            <a:r>
              <a:rPr lang="en-US" sz="2800" dirty="0"/>
              <a:t>100 0_	Leonardo, $c da Vinci, $d 1452-1519. $t Last supper</a:t>
            </a:r>
          </a:p>
          <a:p>
            <a:pPr marL="914400" indent="-914400" eaLnBrk="1" fontAlgn="auto" hangingPunct="1">
              <a:spcAft>
                <a:spcPts val="0"/>
              </a:spcAft>
              <a:buFont typeface="Arial" pitchFamily="34" charset="0"/>
              <a:buNone/>
              <a:defRPr/>
            </a:pPr>
            <a:r>
              <a:rPr lang="en-US" sz="2800" dirty="0"/>
              <a:t>370	$g Milan (Italy) $2 </a:t>
            </a:r>
            <a:r>
              <a:rPr lang="en-US" sz="2800" dirty="0" err="1"/>
              <a:t>naf</a:t>
            </a:r>
            <a:endParaRPr lang="en-US" sz="2800" dirty="0"/>
          </a:p>
          <a:p>
            <a:pPr marL="914400" indent="-914400" eaLnBrk="1" fontAlgn="auto" hangingPunct="1">
              <a:spcAft>
                <a:spcPts val="0"/>
              </a:spcAft>
              <a:buNone/>
              <a:defRPr/>
            </a:pPr>
            <a:r>
              <a:rPr lang="en-US" sz="2800" dirty="0"/>
              <a:t>380	Mural    </a:t>
            </a:r>
            <a:r>
              <a:rPr lang="en-US" sz="2800" i="1" dirty="0"/>
              <a:t>or</a:t>
            </a:r>
            <a:r>
              <a:rPr lang="en-US" sz="2800" dirty="0"/>
              <a:t>    Mural paintings (visual works) $2 </a:t>
            </a:r>
            <a:r>
              <a:rPr lang="en-US" sz="2800" dirty="0" err="1"/>
              <a:t>aat</a:t>
            </a:r>
            <a:endParaRPr lang="en-US" sz="2800" dirty="0"/>
          </a:p>
          <a:p>
            <a:pPr marL="914400" indent="-914400" eaLnBrk="1" fontAlgn="auto" hangingPunct="1">
              <a:spcAft>
                <a:spcPts val="0"/>
              </a:spcAft>
              <a:buFont typeface="Arial" pitchFamily="34" charset="0"/>
              <a:buNone/>
              <a:defRPr/>
            </a:pPr>
            <a:r>
              <a:rPr lang="en-US" sz="2800" b="1" dirty="0"/>
              <a:t>381	Santa Maria </a:t>
            </a:r>
            <a:r>
              <a:rPr lang="en-US" sz="2800" b="1" dirty="0" err="1"/>
              <a:t>delle</a:t>
            </a:r>
            <a:r>
              <a:rPr lang="en-US" sz="2800" b="1" dirty="0"/>
              <a:t> Grazie (Church : Milan, Italy) $2 </a:t>
            </a:r>
            <a:r>
              <a:rPr lang="en-US" sz="2800" b="1" dirty="0" err="1"/>
              <a:t>naf</a:t>
            </a:r>
            <a:endParaRPr lang="en-US" sz="2800" b="1" dirty="0"/>
          </a:p>
          <a:p>
            <a:pPr marL="914400" indent="-914400" eaLnBrk="1" fontAlgn="auto" hangingPunct="1">
              <a:spcAft>
                <a:spcPts val="0"/>
              </a:spcAft>
              <a:buFont typeface="Arial" pitchFamily="34" charset="0"/>
              <a:buNone/>
              <a:defRPr/>
            </a:pPr>
            <a:r>
              <a:rPr lang="en-US" sz="2800" dirty="0"/>
              <a:t>678	The Last Supper is a fresco depicting the Last Supper as told in the Gospel of John.  It was begun about 1495 and completed in 1497 by Leonardo da Vinci in the monastery of Santa Maria </a:t>
            </a:r>
            <a:r>
              <a:rPr lang="en-US" sz="2800" dirty="0" err="1"/>
              <a:t>delle</a:t>
            </a:r>
            <a:r>
              <a:rPr lang="en-US" sz="2800" dirty="0"/>
              <a:t> Grazie in Milan, Italy.</a:t>
            </a: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A3D633C-F36B-437C-A1D0-97ED6CC0B6AC}" type="slidenum">
              <a:rPr lang="en-US"/>
              <a:pPr>
                <a:defRPr/>
              </a:pPr>
              <a:t>83</a:t>
            </a:fld>
            <a:endParaRPr lang="en-US"/>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p:txBody>
          <a:bodyPr/>
          <a:lstStyle/>
          <a:p>
            <a:pPr eaLnBrk="1" hangingPunct="1"/>
            <a:r>
              <a:rPr lang="en-US" dirty="0"/>
              <a:t>History of Work (RDA 6.7)</a:t>
            </a:r>
          </a:p>
        </p:txBody>
      </p:sp>
      <p:sp>
        <p:nvSpPr>
          <p:cNvPr id="206850" name="Content Placeholder 2"/>
          <p:cNvSpPr>
            <a:spLocks noGrp="1"/>
          </p:cNvSpPr>
          <p:nvPr>
            <p:ph idx="1"/>
          </p:nvPr>
        </p:nvSpPr>
        <p:spPr/>
        <p:txBody>
          <a:bodyPr/>
          <a:lstStyle/>
          <a:p>
            <a:pPr eaLnBrk="1" hangingPunct="1"/>
            <a:r>
              <a:rPr lang="en-US"/>
              <a:t>Not core</a:t>
            </a:r>
          </a:p>
          <a:p>
            <a:pPr eaLnBrk="1" hangingPunct="1"/>
            <a:r>
              <a:rPr lang="en-US"/>
              <a:t>Intended for public</a:t>
            </a:r>
          </a:p>
          <a:p>
            <a:pPr eaLnBrk="1" hangingPunct="1"/>
            <a:r>
              <a:rPr lang="en-US"/>
              <a:t>Record a </a:t>
            </a:r>
            <a:r>
              <a:rPr lang="en-US" i="1"/>
              <a:t>brief</a:t>
            </a:r>
            <a:r>
              <a:rPr lang="en-US"/>
              <a:t> narrative concerning</a:t>
            </a:r>
          </a:p>
          <a:p>
            <a:pPr lvl="1" eaLnBrk="1" hangingPunct="1"/>
            <a:r>
              <a:rPr lang="en-US"/>
              <a:t>Publication history (dates, publishers, places, awards)</a:t>
            </a:r>
          </a:p>
          <a:p>
            <a:pPr lvl="1" eaLnBrk="1" hangingPunct="1"/>
            <a:r>
              <a:rPr lang="en-US"/>
              <a:t>Relationships with other works</a:t>
            </a:r>
          </a:p>
          <a:p>
            <a:pPr lvl="1" eaLnBrk="1" hangingPunct="1"/>
            <a:r>
              <a:rPr lang="en-US"/>
              <a:t>Variant titles</a:t>
            </a:r>
          </a:p>
          <a:p>
            <a:pPr eaLnBrk="1" hangingPunct="1"/>
            <a:r>
              <a:rPr lang="en-US"/>
              <a:t>MARC field 678, no indicators</a:t>
            </a:r>
          </a:p>
          <a:p>
            <a:pPr eaLnBrk="1" hangingPunct="1"/>
            <a:endParaRPr lang="en-US"/>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EAB0365B-A433-4ADF-B73C-870306339F59}" type="slidenum">
              <a:rPr lang="en-US"/>
              <a:pPr>
                <a:defRPr/>
              </a:pPr>
              <a:t>84</a:t>
            </a:fld>
            <a:endParaRPr lang="en-US"/>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pPr eaLnBrk="1" hangingPunct="1"/>
            <a:r>
              <a:rPr lang="en-US" dirty="0"/>
              <a:t>History of Work (RDA 6.7)</a:t>
            </a:r>
          </a:p>
        </p:txBody>
      </p:sp>
      <p:sp>
        <p:nvSpPr>
          <p:cNvPr id="3" name="Content Placeholder 2"/>
          <p:cNvSpPr>
            <a:spLocks noGrp="1"/>
          </p:cNvSpPr>
          <p:nvPr>
            <p:ph idx="1"/>
          </p:nvPr>
        </p:nvSpPr>
        <p:spPr>
          <a:xfrm>
            <a:off x="342900" y="1600200"/>
            <a:ext cx="8458200" cy="3886200"/>
          </a:xfrm>
          <a:ln>
            <a:solidFill>
              <a:schemeClr val="tx1"/>
            </a:solidFill>
          </a:ln>
        </p:spPr>
        <p:txBody>
          <a:bodyPr rtlCol="0">
            <a:normAutofit fontScale="92500"/>
          </a:bodyPr>
          <a:lstStyle/>
          <a:p>
            <a:pPr marL="914400" indent="-914400" eaLnBrk="1" fontAlgn="auto" hangingPunct="1">
              <a:spcAft>
                <a:spcPts val="0"/>
              </a:spcAft>
              <a:buFont typeface="Arial" pitchFamily="34" charset="0"/>
              <a:buNone/>
              <a:defRPr/>
            </a:pPr>
            <a:r>
              <a:rPr lang="en-US" sz="2600" dirty="0"/>
              <a:t>046	$k 1495˜ $l 1497 $2 </a:t>
            </a:r>
            <a:r>
              <a:rPr lang="en-US" sz="2600" dirty="0" err="1"/>
              <a:t>edtf</a:t>
            </a:r>
            <a:endParaRPr lang="en-US" sz="2600" dirty="0"/>
          </a:p>
          <a:p>
            <a:pPr marL="914400" indent="-914400" eaLnBrk="1" fontAlgn="auto" hangingPunct="1">
              <a:spcAft>
                <a:spcPts val="0"/>
              </a:spcAft>
              <a:buFont typeface="Arial" pitchFamily="34" charset="0"/>
              <a:buNone/>
              <a:defRPr/>
            </a:pPr>
            <a:r>
              <a:rPr lang="en-US" sz="2600" dirty="0"/>
              <a:t>100 0_	Leonardo, $c da Vinci, $d 1452-1519. $t Last supper</a:t>
            </a:r>
          </a:p>
          <a:p>
            <a:pPr marL="914400" indent="-914400" eaLnBrk="1" fontAlgn="auto" hangingPunct="1">
              <a:spcAft>
                <a:spcPts val="0"/>
              </a:spcAft>
              <a:buFont typeface="Arial" pitchFamily="34" charset="0"/>
              <a:buNone/>
              <a:defRPr/>
            </a:pPr>
            <a:r>
              <a:rPr lang="en-US" sz="2600" dirty="0"/>
              <a:t>370	$g Milan (Italy) $2 </a:t>
            </a:r>
            <a:r>
              <a:rPr lang="en-US" sz="2600" dirty="0" err="1"/>
              <a:t>naf</a:t>
            </a:r>
            <a:endParaRPr lang="en-US" sz="2600" dirty="0"/>
          </a:p>
          <a:p>
            <a:pPr marL="914400" indent="-914400" eaLnBrk="1" fontAlgn="auto" hangingPunct="1">
              <a:spcAft>
                <a:spcPts val="0"/>
              </a:spcAft>
              <a:buNone/>
              <a:defRPr/>
            </a:pPr>
            <a:r>
              <a:rPr lang="en-US" sz="2600" dirty="0"/>
              <a:t>380	Mural    </a:t>
            </a:r>
            <a:r>
              <a:rPr lang="en-US" sz="2600" i="1" dirty="0"/>
              <a:t>or</a:t>
            </a:r>
            <a:r>
              <a:rPr lang="en-US" sz="2600" dirty="0"/>
              <a:t>    Mural paintings (visual works) $2 </a:t>
            </a:r>
            <a:r>
              <a:rPr lang="en-US" sz="2600" dirty="0" err="1"/>
              <a:t>aat</a:t>
            </a:r>
            <a:endParaRPr lang="en-US" sz="2600" dirty="0"/>
          </a:p>
          <a:p>
            <a:pPr marL="914400" indent="-914400" eaLnBrk="1" fontAlgn="auto" hangingPunct="1">
              <a:spcAft>
                <a:spcPts val="0"/>
              </a:spcAft>
              <a:buFont typeface="Arial" pitchFamily="34" charset="0"/>
              <a:buNone/>
              <a:defRPr/>
            </a:pPr>
            <a:r>
              <a:rPr lang="en-US" sz="2600" dirty="0"/>
              <a:t>381	Santa Maria </a:t>
            </a:r>
            <a:r>
              <a:rPr lang="en-US" sz="2600" dirty="0" err="1"/>
              <a:t>delle</a:t>
            </a:r>
            <a:r>
              <a:rPr lang="en-US" sz="2600" dirty="0"/>
              <a:t> Grazie (Church : Milan, Italy) $2 </a:t>
            </a:r>
            <a:r>
              <a:rPr lang="en-US" sz="2600" dirty="0" err="1"/>
              <a:t>naf</a:t>
            </a:r>
            <a:endParaRPr lang="en-US" sz="2600" dirty="0"/>
          </a:p>
          <a:p>
            <a:pPr marL="914400" indent="-914400" eaLnBrk="1" fontAlgn="auto" hangingPunct="1">
              <a:spcAft>
                <a:spcPts val="0"/>
              </a:spcAft>
              <a:buFont typeface="Arial" pitchFamily="34" charset="0"/>
              <a:buNone/>
              <a:defRPr/>
            </a:pPr>
            <a:r>
              <a:rPr lang="en-US" sz="2600" b="1" dirty="0"/>
              <a:t>678	The Last Supper is a fresco depicting the Last Supper as told in the Gospel of John.  It was begun about 1495 and completed in 1497 by Leonardo da Vinci in the monastery of Santa Maria </a:t>
            </a:r>
            <a:r>
              <a:rPr lang="en-US" sz="2600" b="1" dirty="0" err="1"/>
              <a:t>delle</a:t>
            </a:r>
            <a:r>
              <a:rPr lang="en-US" sz="2600" b="1" dirty="0"/>
              <a:t> Grazie in Milan, Italy.</a:t>
            </a:r>
          </a:p>
          <a:p>
            <a:pPr marL="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E314766-A861-4398-8159-C56A1C244E76}" type="slidenum">
              <a:rPr lang="en-US"/>
              <a:pPr>
                <a:defRPr/>
              </a:pPr>
              <a:t>85</a:t>
            </a:fld>
            <a:endParaRPr lang="en-US"/>
          </a:p>
        </p:txBody>
      </p:sp>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dirty="0"/>
              <a:t>Identifier for Work (RDA 6.8)</a:t>
            </a:r>
          </a:p>
        </p:txBody>
      </p:sp>
      <p:sp>
        <p:nvSpPr>
          <p:cNvPr id="210946" name="Content Placeholder 2"/>
          <p:cNvSpPr>
            <a:spLocks noGrp="1"/>
          </p:cNvSpPr>
          <p:nvPr>
            <p:ph idx="1"/>
          </p:nvPr>
        </p:nvSpPr>
        <p:spPr/>
        <p:txBody>
          <a:bodyPr/>
          <a:lstStyle/>
          <a:p>
            <a:pPr eaLnBrk="1" hangingPunct="1"/>
            <a:r>
              <a:rPr lang="en-US" dirty="0"/>
              <a:t>MARC field 010 (system-assigned)</a:t>
            </a:r>
          </a:p>
          <a:p>
            <a:pPr eaLnBrk="1" hangingPunct="1"/>
            <a:r>
              <a:rPr lang="en-US" dirty="0"/>
              <a:t>MARC field 024—some examples</a:t>
            </a:r>
          </a:p>
          <a:p>
            <a:pPr lvl="1" eaLnBrk="1" hangingPunct="1"/>
            <a:r>
              <a:rPr lang="en-US" dirty="0"/>
              <a:t>ISTC (text)</a:t>
            </a:r>
          </a:p>
          <a:p>
            <a:pPr lvl="1" eaLnBrk="1" hangingPunct="1"/>
            <a:r>
              <a:rPr lang="en-US" dirty="0"/>
              <a:t>ISWC (music)</a:t>
            </a:r>
          </a:p>
          <a:p>
            <a:pPr lvl="1" eaLnBrk="1" hangingPunct="1"/>
            <a:r>
              <a:rPr lang="en-US" dirty="0"/>
              <a:t>ISAN (audio/visual)</a:t>
            </a:r>
          </a:p>
          <a:p>
            <a:pPr lvl="1" eaLnBrk="1" hangingPunct="1"/>
            <a:r>
              <a:rPr lang="en-US" dirty="0"/>
              <a:t>ISRC (recordings) (expression)</a:t>
            </a:r>
          </a:p>
          <a:p>
            <a:pPr lvl="1" eaLnBrk="1" hangingPunct="1"/>
            <a:r>
              <a:rPr lang="en-US" dirty="0"/>
              <a:t>Others (</a:t>
            </a:r>
            <a:r>
              <a:rPr lang="en-US" dirty="0" err="1"/>
              <a:t>Wikidata</a:t>
            </a:r>
            <a:r>
              <a:rPr lang="en-US" dirty="0"/>
              <a:t>, FAST, VIAF, IMDb, AllMusic, etc.)</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86</a:t>
            </a:fld>
            <a:endParaRPr lang="en-US"/>
          </a:p>
        </p:txBody>
      </p:sp>
    </p:spTree>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457200" y="152400"/>
            <a:ext cx="8229600" cy="564571"/>
          </a:xfrm>
        </p:spPr>
        <p:txBody>
          <a:bodyPr/>
          <a:lstStyle/>
          <a:p>
            <a:pPr eaLnBrk="1" hangingPunct="1"/>
            <a:r>
              <a:rPr lang="en-US" sz="3600" dirty="0"/>
              <a:t>Identifier for Work – 024 Field</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87</a:t>
            </a:fld>
            <a:endParaRPr lang="en-US"/>
          </a:p>
        </p:txBody>
      </p:sp>
      <p:pic>
        <p:nvPicPr>
          <p:cNvPr id="4" name="Picture 3">
            <a:extLst>
              <a:ext uri="{FF2B5EF4-FFF2-40B4-BE49-F238E27FC236}">
                <a16:creationId xmlns:a16="http://schemas.microsoft.com/office/drawing/2014/main" id="{BA1715BA-EB40-4DA5-91C2-2733F6F817F5}"/>
              </a:ext>
            </a:extLst>
          </p:cNvPr>
          <p:cNvPicPr>
            <a:picLocks noChangeAspect="1"/>
          </p:cNvPicPr>
          <p:nvPr/>
        </p:nvPicPr>
        <p:blipFill>
          <a:blip r:embed="rId3"/>
          <a:stretch>
            <a:fillRect/>
          </a:stretch>
        </p:blipFill>
        <p:spPr>
          <a:xfrm>
            <a:off x="457200" y="833858"/>
            <a:ext cx="8257318" cy="5673947"/>
          </a:xfrm>
          <a:prstGeom prst="rect">
            <a:avLst/>
          </a:prstGeom>
        </p:spPr>
      </p:pic>
      <p:sp>
        <p:nvSpPr>
          <p:cNvPr id="5" name="Rectangle: Rounded Corners 4">
            <a:extLst>
              <a:ext uri="{FF2B5EF4-FFF2-40B4-BE49-F238E27FC236}">
                <a16:creationId xmlns:a16="http://schemas.microsoft.com/office/drawing/2014/main" id="{578A2D8C-397F-4C3D-BF3F-A23CC56E5ECD}"/>
              </a:ext>
            </a:extLst>
          </p:cNvPr>
          <p:cNvSpPr/>
          <p:nvPr/>
        </p:nvSpPr>
        <p:spPr>
          <a:xfrm>
            <a:off x="393192" y="1371600"/>
            <a:ext cx="6477000" cy="1600200"/>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7E6EDF0-9A9D-464B-AE05-22E5AC2D0911}"/>
              </a:ext>
            </a:extLst>
          </p:cNvPr>
          <p:cNvSpPr/>
          <p:nvPr/>
        </p:nvSpPr>
        <p:spPr>
          <a:xfrm>
            <a:off x="411480" y="5943600"/>
            <a:ext cx="6629400" cy="29586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9193926"/>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pPr eaLnBrk="1" hangingPunct="1"/>
            <a:r>
              <a:rPr lang="en-US" dirty="0"/>
              <a:t>Non-RDA Attributes of Works</a:t>
            </a:r>
          </a:p>
        </p:txBody>
      </p:sp>
      <p:sp>
        <p:nvSpPr>
          <p:cNvPr id="210946" name="Content Placeholder 2"/>
          <p:cNvSpPr>
            <a:spLocks noGrp="1"/>
          </p:cNvSpPr>
          <p:nvPr>
            <p:ph idx="1"/>
          </p:nvPr>
        </p:nvSpPr>
        <p:spPr/>
        <p:txBody>
          <a:bodyPr/>
          <a:lstStyle/>
          <a:p>
            <a:pPr eaLnBrk="1" hangingPunct="1"/>
            <a:r>
              <a:rPr lang="en-US" dirty="0"/>
              <a:t>Audience Characteristics – MARC 385</a:t>
            </a:r>
          </a:p>
          <a:p>
            <a:pPr eaLnBrk="1" hangingPunct="1"/>
            <a:r>
              <a:rPr lang="en-US" dirty="0"/>
              <a:t>Creator/Contributor Characteristics – MARC 386</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ED368B4-D343-4014-B895-4BDEE1EB77FE}" type="slidenum">
              <a:rPr lang="en-US"/>
              <a:pPr>
                <a:defRPr/>
              </a:pPr>
              <a:t>88</a:t>
            </a:fld>
            <a:endParaRPr lang="en-US"/>
          </a:p>
        </p:txBody>
      </p:sp>
    </p:spTree>
    <p:extLst>
      <p:ext uri="{BB962C8B-B14F-4D97-AF65-F5344CB8AC3E}">
        <p14:creationId xmlns:p14="http://schemas.microsoft.com/office/powerpoint/2010/main" val="242462767"/>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68362"/>
          </a:xfrm>
        </p:spPr>
        <p:txBody>
          <a:bodyPr/>
          <a:lstStyle/>
          <a:p>
            <a:r>
              <a:rPr lang="en-US" dirty="0"/>
              <a:t>MARC 385 – Audience Characteristics</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89</a:t>
            </a:fld>
            <a:endParaRPr lang="en-US"/>
          </a:p>
        </p:txBody>
      </p:sp>
      <p:sp>
        <p:nvSpPr>
          <p:cNvPr id="7" name="Content Placeholder 2"/>
          <p:cNvSpPr txBox="1">
            <a:spLocks/>
          </p:cNvSpPr>
          <p:nvPr/>
        </p:nvSpPr>
        <p:spPr bwMode="auto">
          <a:xfrm>
            <a:off x="457200" y="1828800"/>
            <a:ext cx="82296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Indicators both blank</a:t>
            </a:r>
          </a:p>
          <a:p>
            <a:r>
              <a:rPr lang="en-US" sz="2800" dirty="0"/>
              <a:t>Subfields:</a:t>
            </a:r>
          </a:p>
          <a:p>
            <a:pPr marL="257175" lvl="1" indent="0">
              <a:buFont typeface="Arial" charset="0"/>
              <a:buNone/>
            </a:pPr>
            <a:r>
              <a:rPr lang="en-US" sz="2400" dirty="0"/>
              <a:t>$a – Audience term (R)</a:t>
            </a:r>
          </a:p>
          <a:p>
            <a:pPr marL="257175" lvl="1" indent="0">
              <a:buFont typeface="Arial" charset="0"/>
              <a:buNone/>
            </a:pPr>
            <a:r>
              <a:rPr lang="en-US" sz="2400" dirty="0"/>
              <a:t>$b – Audience code (R)</a:t>
            </a:r>
          </a:p>
          <a:p>
            <a:pPr marL="257175" lvl="1" indent="0">
              <a:buFont typeface="Arial" charset="0"/>
              <a:buNone/>
            </a:pPr>
            <a:r>
              <a:rPr lang="en-US" sz="2400" dirty="0"/>
              <a:t>$m – Demographic group term (NR)</a:t>
            </a:r>
          </a:p>
          <a:p>
            <a:pPr marL="257175" lvl="1" indent="0">
              <a:buFont typeface="Arial" charset="0"/>
              <a:buNone/>
            </a:pPr>
            <a:r>
              <a:rPr lang="en-US" sz="2400" dirty="0"/>
              <a:t>$n – Demographic group code (NR)</a:t>
            </a:r>
          </a:p>
          <a:p>
            <a:pPr marL="257175" lvl="1" indent="0">
              <a:buFont typeface="Arial" charset="0"/>
              <a:buNone/>
            </a:pPr>
            <a:r>
              <a:rPr lang="en-US" sz="2400" dirty="0"/>
              <a:t>$0 – Authority record control number or standard number (R)*</a:t>
            </a:r>
          </a:p>
          <a:p>
            <a:pPr marL="257175" lvl="1" indent="0">
              <a:buFont typeface="Arial" charset="0"/>
              <a:buNone/>
            </a:pPr>
            <a:r>
              <a:rPr lang="en-US" sz="2400" dirty="0"/>
              <a:t>$1 – Real World Object URI (R)*</a:t>
            </a:r>
          </a:p>
          <a:p>
            <a:pPr marL="257175" lvl="1" indent="0">
              <a:buFont typeface="Arial" charset="0"/>
              <a:buNone/>
            </a:pPr>
            <a:r>
              <a:rPr lang="en-US" sz="2400" dirty="0"/>
              <a:t>$2 – Source (NR)</a:t>
            </a:r>
          </a:p>
          <a:p>
            <a:pPr marL="257175" lvl="1" indent="0">
              <a:buFont typeface="Arial" charset="0"/>
              <a:buNone/>
            </a:pPr>
            <a:r>
              <a:rPr lang="en-US" sz="2400" dirty="0"/>
              <a:t>$3 – Materials specified (NR)</a:t>
            </a:r>
          </a:p>
          <a:p>
            <a:pPr marL="257175" lvl="1" indent="0">
              <a:buFont typeface="Arial" charset="0"/>
              <a:buNone/>
            </a:pPr>
            <a:endParaRPr lang="en-US" dirty="0"/>
          </a:p>
        </p:txBody>
      </p:sp>
    </p:spTree>
    <p:extLst>
      <p:ext uri="{BB962C8B-B14F-4D97-AF65-F5344CB8AC3E}">
        <p14:creationId xmlns:p14="http://schemas.microsoft.com/office/powerpoint/2010/main" val="11699919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1" y="0"/>
            <a:ext cx="6242716" cy="1831479"/>
          </a:xfrm>
        </p:spPr>
        <p:txBody>
          <a:bodyPr>
            <a:normAutofit fontScale="90000"/>
          </a:bodyPr>
          <a:lstStyle/>
          <a:p>
            <a:r>
              <a:rPr lang="en-US" dirty="0"/>
              <a:t>MARC 386 – Creator/</a:t>
            </a:r>
            <a:br>
              <a:rPr lang="en-US" dirty="0"/>
            </a:br>
            <a:r>
              <a:rPr lang="en-US" dirty="0"/>
              <a:t>Contributor Characteristics</a:t>
            </a:r>
          </a:p>
        </p:txBody>
      </p:sp>
      <p:sp>
        <p:nvSpPr>
          <p:cNvPr id="3" name="Content Placeholder 2"/>
          <p:cNvSpPr>
            <a:spLocks noGrp="1"/>
          </p:cNvSpPr>
          <p:nvPr>
            <p:ph idx="1"/>
          </p:nvPr>
        </p:nvSpPr>
        <p:spPr>
          <a:xfrm>
            <a:off x="457200" y="1981200"/>
            <a:ext cx="8229600" cy="4144963"/>
          </a:xfrm>
        </p:spPr>
        <p:txBody>
          <a:bodyPr/>
          <a:lstStyle/>
          <a:p>
            <a:r>
              <a:rPr lang="en-US" sz="2400" dirty="0"/>
              <a:t>Indicators both blank</a:t>
            </a:r>
          </a:p>
          <a:p>
            <a:r>
              <a:rPr lang="en-US" sz="2400" dirty="0"/>
              <a:t>Subfields:</a:t>
            </a:r>
          </a:p>
          <a:p>
            <a:pPr marL="257175" lvl="1" indent="0">
              <a:buNone/>
            </a:pPr>
            <a:r>
              <a:rPr lang="en-US" sz="2000" dirty="0"/>
              <a:t>$a – Creator/contributor term (R)</a:t>
            </a:r>
          </a:p>
          <a:p>
            <a:pPr marL="257175" lvl="1" indent="0">
              <a:buNone/>
            </a:pPr>
            <a:r>
              <a:rPr lang="en-US" sz="2000" dirty="0"/>
              <a:t>$b – Creator/contributor code (R)</a:t>
            </a:r>
          </a:p>
          <a:p>
            <a:pPr marL="257175" lvl="1" indent="0">
              <a:buNone/>
            </a:pPr>
            <a:r>
              <a:rPr lang="en-US" sz="2000" dirty="0"/>
              <a:t>$i – Relationship information (R)</a:t>
            </a:r>
          </a:p>
          <a:p>
            <a:pPr marL="257175" lvl="1" indent="0">
              <a:buNone/>
            </a:pPr>
            <a:r>
              <a:rPr lang="en-US" sz="2000" dirty="0"/>
              <a:t>$m – Demographic group term (NR)</a:t>
            </a:r>
          </a:p>
          <a:p>
            <a:pPr marL="257175" lvl="1" indent="0">
              <a:buNone/>
            </a:pPr>
            <a:r>
              <a:rPr lang="en-US" sz="2000" dirty="0"/>
              <a:t>$n – Demographic group code (NR)</a:t>
            </a:r>
          </a:p>
          <a:p>
            <a:pPr marL="257175" lvl="1" indent="0">
              <a:buNone/>
            </a:pPr>
            <a:r>
              <a:rPr lang="en-US" sz="2000" dirty="0"/>
              <a:t>$0 – Authority record control number or standard number (R)*</a:t>
            </a:r>
          </a:p>
          <a:p>
            <a:pPr marL="257175" lvl="1" indent="0">
              <a:buNone/>
            </a:pPr>
            <a:r>
              <a:rPr lang="en-US" sz="2000" dirty="0"/>
              <a:t>$1 – Real World Object URI (R)*</a:t>
            </a:r>
          </a:p>
          <a:p>
            <a:pPr marL="257175" lvl="1" indent="0">
              <a:buNone/>
            </a:pPr>
            <a:r>
              <a:rPr lang="en-US" sz="2000" dirty="0"/>
              <a:t>$2 – Source (NR)</a:t>
            </a:r>
          </a:p>
          <a:p>
            <a:pPr marL="257175" lvl="1" indent="0">
              <a:buNone/>
            </a:pPr>
            <a:r>
              <a:rPr lang="en-US" sz="2000" dirty="0"/>
              <a:t>$3 – Materials specified (NR)</a:t>
            </a:r>
          </a:p>
          <a:p>
            <a:pPr marL="257175" lvl="1" indent="0">
              <a:buNone/>
            </a:pPr>
            <a:r>
              <a:rPr lang="en-US" sz="2000" dirty="0"/>
              <a:t>$4 – Relationship (R)*</a:t>
            </a:r>
          </a:p>
          <a:p>
            <a:pPr marL="257175" lvl="1" indent="0">
              <a:buNone/>
            </a:pPr>
            <a:endParaRPr lang="en-US"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90</a:t>
            </a:fld>
            <a:endParaRPr lang="en-US"/>
          </a:p>
        </p:txBody>
      </p:sp>
    </p:spTree>
    <p:extLst>
      <p:ext uri="{BB962C8B-B14F-4D97-AF65-F5344CB8AC3E}">
        <p14:creationId xmlns:p14="http://schemas.microsoft.com/office/powerpoint/2010/main" val="29150119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5650" y="381000"/>
            <a:ext cx="6242716" cy="745629"/>
          </a:xfrm>
        </p:spPr>
        <p:txBody>
          <a:bodyPr/>
          <a:lstStyle/>
          <a:p>
            <a:r>
              <a:rPr lang="en-US" dirty="0"/>
              <a:t>MARC 385/386 $m and $n</a:t>
            </a:r>
          </a:p>
        </p:txBody>
      </p:sp>
      <p:sp>
        <p:nvSpPr>
          <p:cNvPr id="6" name="TextBox 5"/>
          <p:cNvSpPr txBox="1"/>
          <p:nvPr/>
        </p:nvSpPr>
        <p:spPr>
          <a:xfrm>
            <a:off x="1143000" y="1447800"/>
            <a:ext cx="7315200" cy="4616648"/>
          </a:xfrm>
          <a:prstGeom prst="rect">
            <a:avLst/>
          </a:prstGeom>
          <a:noFill/>
        </p:spPr>
        <p:txBody>
          <a:bodyPr wrap="square" rtlCol="0">
            <a:spAutoFit/>
          </a:bodyPr>
          <a:lstStyle/>
          <a:p>
            <a:pPr marL="0" lvl="1"/>
            <a:r>
              <a:rPr lang="en-US" sz="2100" dirty="0"/>
              <a:t>$m – Demographic group term (NR)</a:t>
            </a:r>
          </a:p>
          <a:p>
            <a:pPr marL="0" lvl="1"/>
            <a:r>
              <a:rPr lang="en-US" sz="2100" dirty="0"/>
              <a:t>$n – Demographic group code (NR)</a:t>
            </a:r>
          </a:p>
          <a:p>
            <a:pPr marL="0" lvl="1"/>
            <a:endParaRPr lang="en-US" sz="2100" dirty="0"/>
          </a:p>
          <a:p>
            <a:pPr marL="192881" lvl="1" indent="-192881">
              <a:buFont typeface="Arial" panose="020B0604020202020204" pitchFamily="34" charset="0"/>
              <a:buChar char="•"/>
            </a:pPr>
            <a:r>
              <a:rPr lang="en-US" sz="2100" dirty="0"/>
              <a:t>During the development of the 385 and 386 fields, it was realized that many class of persons headings belong to broader group categories that users might want to search or limit by.  For example, children, tweens, teenagers, young adults, middle-aged persons, and senior citizens are all examples of age groups.  Catholics, Baptists, Jews, Buddhists, Mormons, Muslims, Hindus, and Wiccans are all examples of religious groups.</a:t>
            </a:r>
          </a:p>
          <a:p>
            <a:pPr marL="0" lvl="1"/>
            <a:endParaRPr lang="en-US" sz="2100" dirty="0"/>
          </a:p>
          <a:p>
            <a:pPr marL="192881" lvl="1" indent="-192881">
              <a:buFont typeface="Arial" panose="020B0604020202020204" pitchFamily="34" charset="0"/>
              <a:buChar char="•"/>
            </a:pPr>
            <a:r>
              <a:rPr lang="en-US" sz="2100" dirty="0"/>
              <a:t>LC maintains the list of group terms and codes: </a:t>
            </a:r>
            <a:r>
              <a:rPr lang="en-US" sz="2100" dirty="0">
                <a:hlinkClick r:id="rId3"/>
              </a:rPr>
              <a:t>http://www.loc.gov/standards/valuelist/lcdgt.html</a:t>
            </a:r>
            <a:r>
              <a:rPr lang="en-US" sz="2100" dirty="0"/>
              <a:t> </a:t>
            </a:r>
          </a:p>
        </p:txBody>
      </p:sp>
      <p:sp>
        <p:nvSpPr>
          <p:cNvPr id="3" name="Footer Placeholder 2"/>
          <p:cNvSpPr>
            <a:spLocks noGrp="1"/>
          </p:cNvSpPr>
          <p:nvPr>
            <p:ph type="ftr" sz="quarter" idx="11"/>
          </p:nvPr>
        </p:nvSpPr>
        <p:spPr/>
        <p:txBody>
          <a:bodyPr/>
          <a:lstStyle/>
          <a:p>
            <a:pPr>
              <a:defRPr/>
            </a:pPr>
            <a:r>
              <a:rPr lang="en-US"/>
              <a:t>Module 6. Works and Expressions</a:t>
            </a:r>
          </a:p>
        </p:txBody>
      </p:sp>
      <p:sp>
        <p:nvSpPr>
          <p:cNvPr id="4" name="Slide Number Placeholder 3"/>
          <p:cNvSpPr>
            <a:spLocks noGrp="1"/>
          </p:cNvSpPr>
          <p:nvPr>
            <p:ph type="sldNum" sz="quarter" idx="12"/>
          </p:nvPr>
        </p:nvSpPr>
        <p:spPr/>
        <p:txBody>
          <a:bodyPr/>
          <a:lstStyle/>
          <a:p>
            <a:pPr>
              <a:defRPr/>
            </a:pPr>
            <a:fld id="{32D14ABB-2462-47EF-B88D-2EF0C92E33AE}" type="slidenum">
              <a:rPr lang="en-US" smtClean="0"/>
              <a:pPr>
                <a:defRPr/>
              </a:pPr>
              <a:t>91</a:t>
            </a:fld>
            <a:endParaRPr lang="en-US"/>
          </a:p>
        </p:txBody>
      </p:sp>
    </p:spTree>
    <p:extLst>
      <p:ext uri="{BB962C8B-B14F-4D97-AF65-F5344CB8AC3E}">
        <p14:creationId xmlns:p14="http://schemas.microsoft.com/office/powerpoint/2010/main" val="11214647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867" t="10773" r="2594" b="5453"/>
          <a:stretch/>
        </p:blipFill>
        <p:spPr>
          <a:xfrm>
            <a:off x="898299" y="0"/>
            <a:ext cx="7347403" cy="6477000"/>
          </a:xfrm>
          <a:prstGeom prst="rect">
            <a:avLst/>
          </a:prstGeom>
        </p:spPr>
      </p:pic>
      <p:sp>
        <p:nvSpPr>
          <p:cNvPr id="3" name="TextBox 2"/>
          <p:cNvSpPr txBox="1"/>
          <p:nvPr/>
        </p:nvSpPr>
        <p:spPr>
          <a:xfrm>
            <a:off x="3505200" y="1208166"/>
            <a:ext cx="3733800" cy="292388"/>
          </a:xfrm>
          <a:prstGeom prst="rect">
            <a:avLst/>
          </a:prstGeom>
          <a:noFill/>
        </p:spPr>
        <p:txBody>
          <a:bodyPr wrap="square" rtlCol="0">
            <a:spAutoFit/>
          </a:bodyPr>
          <a:lstStyle/>
          <a:p>
            <a:r>
              <a:rPr lang="en-US" sz="1300" dirty="0">
                <a:solidFill>
                  <a:srgbClr val="7030A0"/>
                </a:solidFill>
              </a:rPr>
              <a:t>http://www.loc.gov/standards/valuelist/lcdgt.html</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717CBC6A-2A8B-4BB7-94B8-F08A2EB4751A}" type="slidenum">
              <a:rPr lang="en-US" smtClean="0"/>
              <a:pPr>
                <a:defRPr/>
              </a:pPr>
              <a:t>92</a:t>
            </a:fld>
            <a:endParaRPr lang="en-US"/>
          </a:p>
        </p:txBody>
      </p:sp>
    </p:spTree>
    <p:extLst>
      <p:ext uri="{BB962C8B-B14F-4D97-AF65-F5344CB8AC3E}">
        <p14:creationId xmlns:p14="http://schemas.microsoft.com/office/powerpoint/2010/main" val="40812583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7" y="149530"/>
            <a:ext cx="5915025" cy="745629"/>
          </a:xfrm>
        </p:spPr>
        <p:txBody>
          <a:bodyPr/>
          <a:lstStyle/>
          <a:p>
            <a:r>
              <a:rPr lang="en-US" dirty="0"/>
              <a:t>385/386 Fields</a:t>
            </a:r>
          </a:p>
        </p:txBody>
      </p:sp>
      <p:sp>
        <p:nvSpPr>
          <p:cNvPr id="3" name="Content Placeholder 2"/>
          <p:cNvSpPr>
            <a:spLocks noGrp="1"/>
          </p:cNvSpPr>
          <p:nvPr>
            <p:ph idx="1"/>
          </p:nvPr>
        </p:nvSpPr>
        <p:spPr>
          <a:xfrm>
            <a:off x="1047725" y="1066800"/>
            <a:ext cx="7562875" cy="4953000"/>
          </a:xfrm>
        </p:spPr>
        <p:txBody>
          <a:bodyPr>
            <a:noAutofit/>
          </a:bodyPr>
          <a:lstStyle/>
          <a:p>
            <a:r>
              <a:rPr lang="en-US" sz="2200" dirty="0"/>
              <a:t>$m and/or $n are optional</a:t>
            </a:r>
          </a:p>
          <a:p>
            <a:r>
              <a:rPr lang="en-US" sz="2200" dirty="0"/>
              <a:t>$2 is optional, but recommended if terms recorded are from a controlled vocabulary</a:t>
            </a:r>
          </a:p>
          <a:p>
            <a:r>
              <a:rPr lang="en-US" sz="2200" dirty="0"/>
              <a:t>May repeat $a when terms are from the same vocabulary:</a:t>
            </a:r>
          </a:p>
          <a:p>
            <a:pPr marL="1828800" indent="-914400">
              <a:buNone/>
            </a:pPr>
            <a:r>
              <a:rPr lang="en-US" sz="2200" dirty="0"/>
              <a:t>386    Catholics $a Canadians $a Librarians $2 </a:t>
            </a:r>
            <a:r>
              <a:rPr lang="en-US" sz="2200" dirty="0" err="1"/>
              <a:t>lcdgt</a:t>
            </a:r>
            <a:endParaRPr lang="en-US" sz="2200" dirty="0"/>
          </a:p>
          <a:p>
            <a:pPr marL="1828800" indent="-457200">
              <a:spcBef>
                <a:spcPts val="1200"/>
              </a:spcBef>
              <a:spcAft>
                <a:spcPts val="600"/>
              </a:spcAft>
              <a:buNone/>
            </a:pPr>
            <a:r>
              <a:rPr lang="en-US" sz="2200" i="1" dirty="0">
                <a:solidFill>
                  <a:schemeClr val="accent2">
                    <a:lumMod val="50000"/>
                  </a:schemeClr>
                </a:solidFill>
              </a:rPr>
              <a:t>A work or works created by Catholic Canadian librarians</a:t>
            </a:r>
          </a:p>
          <a:p>
            <a:pPr>
              <a:spcBef>
                <a:spcPts val="450"/>
              </a:spcBef>
            </a:pPr>
            <a:r>
              <a:rPr lang="en-US" sz="2200" dirty="0"/>
              <a:t>Repeat the field if $m or $n is used and terms belong to different demographic categories:</a:t>
            </a:r>
          </a:p>
          <a:p>
            <a:pPr marL="1828800" indent="-914400">
              <a:buNone/>
            </a:pPr>
            <a:r>
              <a:rPr lang="en-US" sz="2200" dirty="0"/>
              <a:t>386    $n </a:t>
            </a:r>
            <a:r>
              <a:rPr lang="en-US" sz="2200" dirty="0" err="1"/>
              <a:t>rel</a:t>
            </a:r>
            <a:r>
              <a:rPr lang="en-US" sz="2200" dirty="0"/>
              <a:t> $a Catholics $2 </a:t>
            </a:r>
            <a:r>
              <a:rPr lang="en-US" sz="2200" dirty="0" err="1"/>
              <a:t>lcdgt</a:t>
            </a:r>
            <a:endParaRPr lang="en-US" sz="2200" dirty="0"/>
          </a:p>
          <a:p>
            <a:pPr marL="1828800" indent="-914400">
              <a:buNone/>
            </a:pPr>
            <a:r>
              <a:rPr lang="en-US" sz="2200" dirty="0"/>
              <a:t>386    $n </a:t>
            </a:r>
            <a:r>
              <a:rPr lang="en-US" sz="2200" dirty="0" err="1"/>
              <a:t>nat</a:t>
            </a:r>
            <a:r>
              <a:rPr lang="en-US" sz="2200" dirty="0"/>
              <a:t> $a Canadians $2 </a:t>
            </a:r>
            <a:r>
              <a:rPr lang="en-US" sz="2200" dirty="0" err="1"/>
              <a:t>lcdgt</a:t>
            </a:r>
            <a:endParaRPr lang="en-US" sz="2200" dirty="0"/>
          </a:p>
          <a:p>
            <a:pPr marL="1828800" indent="-914400">
              <a:buNone/>
            </a:pPr>
            <a:r>
              <a:rPr lang="en-US" sz="2200" dirty="0"/>
              <a:t>386    $n occ $a Librarians $2 </a:t>
            </a:r>
            <a:r>
              <a:rPr lang="en-US" sz="2200" dirty="0" err="1"/>
              <a:t>lcdgt</a:t>
            </a:r>
            <a:endParaRPr lang="en-US" sz="22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93</a:t>
            </a:fld>
            <a:endParaRPr lang="en-US"/>
          </a:p>
        </p:txBody>
      </p:sp>
    </p:spTree>
    <p:extLst>
      <p:ext uri="{BB962C8B-B14F-4D97-AF65-F5344CB8AC3E}">
        <p14:creationId xmlns:p14="http://schemas.microsoft.com/office/powerpoint/2010/main" val="11887840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7" y="343724"/>
            <a:ext cx="5915025" cy="745629"/>
          </a:xfrm>
        </p:spPr>
        <p:txBody>
          <a:bodyPr/>
          <a:lstStyle/>
          <a:p>
            <a:r>
              <a:rPr lang="en-US" dirty="0"/>
              <a:t>385/386 Fields</a:t>
            </a:r>
          </a:p>
        </p:txBody>
      </p:sp>
      <p:sp>
        <p:nvSpPr>
          <p:cNvPr id="3" name="Content Placeholder 2"/>
          <p:cNvSpPr>
            <a:spLocks noGrp="1"/>
          </p:cNvSpPr>
          <p:nvPr>
            <p:ph idx="1"/>
          </p:nvPr>
        </p:nvSpPr>
        <p:spPr>
          <a:xfrm>
            <a:off x="914400" y="1371600"/>
            <a:ext cx="7772399" cy="4572000"/>
          </a:xfrm>
        </p:spPr>
        <p:txBody>
          <a:bodyPr>
            <a:normAutofit fontScale="40000" lnSpcReduction="20000"/>
          </a:bodyPr>
          <a:lstStyle/>
          <a:p>
            <a:r>
              <a:rPr lang="en-US" sz="6000" dirty="0"/>
              <a:t>Repeat field if terms are from different controlled vocabularies:</a:t>
            </a:r>
          </a:p>
          <a:p>
            <a:pPr marL="914400" indent="0">
              <a:spcBef>
                <a:spcPts val="1800"/>
              </a:spcBef>
              <a:buNone/>
            </a:pPr>
            <a:r>
              <a:rPr lang="en-US" sz="6000" dirty="0"/>
              <a:t>385     $n age $a Teenagers $2 </a:t>
            </a:r>
            <a:r>
              <a:rPr lang="en-US" sz="6000" dirty="0" err="1"/>
              <a:t>lcdgt</a:t>
            </a:r>
            <a:endParaRPr lang="en-US" sz="6000" dirty="0"/>
          </a:p>
          <a:p>
            <a:pPr marL="914400" indent="0">
              <a:buNone/>
            </a:pPr>
            <a:r>
              <a:rPr lang="en-US" sz="6000" dirty="0"/>
              <a:t>385     $n age $a Adolescents $2 </a:t>
            </a:r>
            <a:r>
              <a:rPr lang="en-US" sz="6000" dirty="0" err="1"/>
              <a:t>ericd</a:t>
            </a:r>
            <a:endParaRPr lang="en-US" sz="6000" dirty="0"/>
          </a:p>
          <a:p>
            <a:pPr marL="0" indent="0">
              <a:spcBef>
                <a:spcPts val="1200"/>
              </a:spcBef>
              <a:buNone/>
            </a:pPr>
            <a:r>
              <a:rPr lang="en-US" sz="6000" dirty="0"/>
              <a:t>	    </a:t>
            </a:r>
            <a:r>
              <a:rPr lang="en-US" sz="6000" i="1" dirty="0">
                <a:solidFill>
                  <a:schemeClr val="accent2">
                    <a:lumMod val="50000"/>
                  </a:schemeClr>
                </a:solidFill>
              </a:rPr>
              <a:t>A work or works for teenagers</a:t>
            </a:r>
          </a:p>
          <a:p>
            <a:pPr marL="0" indent="0">
              <a:buNone/>
            </a:pPr>
            <a:endParaRPr lang="en-US" sz="6000" i="1" dirty="0">
              <a:solidFill>
                <a:schemeClr val="accent2">
                  <a:lumMod val="50000"/>
                </a:schemeClr>
              </a:solidFill>
            </a:endParaRPr>
          </a:p>
          <a:p>
            <a:pPr marL="1828800" indent="-914400">
              <a:buNone/>
            </a:pPr>
            <a:r>
              <a:rPr lang="en-US" sz="6000" dirty="0"/>
              <a:t>386      Indians, North American $2 mesh</a:t>
            </a:r>
          </a:p>
          <a:p>
            <a:pPr marL="1828800" indent="-914400">
              <a:buNone/>
            </a:pPr>
            <a:r>
              <a:rPr lang="en-US" sz="6000" dirty="0"/>
              <a:t>386      American Indians $2 </a:t>
            </a:r>
            <a:r>
              <a:rPr lang="en-US" sz="6000" dirty="0" err="1"/>
              <a:t>ericd</a:t>
            </a:r>
            <a:endParaRPr lang="en-US" sz="6000" dirty="0"/>
          </a:p>
          <a:p>
            <a:pPr marL="1828800" indent="-914400">
              <a:buNone/>
            </a:pPr>
            <a:r>
              <a:rPr lang="en-US" sz="6000" dirty="0"/>
              <a:t>386      Indians of North America $2 </a:t>
            </a:r>
            <a:r>
              <a:rPr lang="en-US" sz="6000" dirty="0" err="1"/>
              <a:t>lcsh</a:t>
            </a:r>
            <a:endParaRPr lang="en-US" sz="6000" dirty="0"/>
          </a:p>
          <a:p>
            <a:pPr marL="0" indent="0">
              <a:spcBef>
                <a:spcPts val="1200"/>
              </a:spcBef>
              <a:buNone/>
            </a:pPr>
            <a:r>
              <a:rPr lang="en-US" sz="6000" dirty="0"/>
              <a:t>	    </a:t>
            </a:r>
            <a:r>
              <a:rPr lang="en-US" sz="6000" i="1" dirty="0">
                <a:solidFill>
                  <a:schemeClr val="accent2">
                    <a:lumMod val="50000"/>
                  </a:schemeClr>
                </a:solidFill>
              </a:rPr>
              <a:t>A work or works created by Native Americans</a:t>
            </a:r>
            <a:endParaRPr lang="en-US" sz="6000" dirty="0"/>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94</a:t>
            </a:fld>
            <a:endParaRPr lang="en-US"/>
          </a:p>
        </p:txBody>
      </p:sp>
    </p:spTree>
    <p:extLst>
      <p:ext uri="{BB962C8B-B14F-4D97-AF65-F5344CB8AC3E}">
        <p14:creationId xmlns:p14="http://schemas.microsoft.com/office/powerpoint/2010/main" val="33451836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7" y="273051"/>
            <a:ext cx="5915025" cy="745629"/>
          </a:xfrm>
        </p:spPr>
        <p:txBody>
          <a:bodyPr/>
          <a:lstStyle/>
          <a:p>
            <a:r>
              <a:rPr lang="en-US" dirty="0"/>
              <a:t>385/386 Fields</a:t>
            </a:r>
          </a:p>
        </p:txBody>
      </p:sp>
      <p:sp>
        <p:nvSpPr>
          <p:cNvPr id="3" name="Content Placeholder 2"/>
          <p:cNvSpPr>
            <a:spLocks noGrp="1"/>
          </p:cNvSpPr>
          <p:nvPr>
            <p:ph idx="1"/>
          </p:nvPr>
        </p:nvSpPr>
        <p:spPr>
          <a:xfrm>
            <a:off x="609600" y="1295400"/>
            <a:ext cx="8382000" cy="5060950"/>
          </a:xfrm>
        </p:spPr>
        <p:txBody>
          <a:bodyPr>
            <a:normAutofit fontScale="70000" lnSpcReduction="20000"/>
          </a:bodyPr>
          <a:lstStyle/>
          <a:p>
            <a:pPr>
              <a:spcBef>
                <a:spcPts val="1200"/>
              </a:spcBef>
            </a:pPr>
            <a:r>
              <a:rPr lang="en-US" dirty="0"/>
              <a:t>Generally, break up compound terms into their components.  </a:t>
            </a:r>
          </a:p>
          <a:p>
            <a:pPr marL="0" indent="0">
              <a:spcBef>
                <a:spcPts val="1200"/>
              </a:spcBef>
              <a:buNone/>
            </a:pPr>
            <a:r>
              <a:rPr lang="en-US" dirty="0"/>
              <a:t>     For example:</a:t>
            </a:r>
          </a:p>
          <a:p>
            <a:pPr marL="1828800" indent="-914400">
              <a:buNone/>
            </a:pPr>
            <a:endParaRPr lang="en-US" dirty="0"/>
          </a:p>
          <a:p>
            <a:pPr marL="1828800" indent="-914400">
              <a:spcAft>
                <a:spcPts val="600"/>
              </a:spcAft>
              <a:buNone/>
            </a:pPr>
            <a:r>
              <a:rPr lang="en-US" dirty="0"/>
              <a:t>386      </a:t>
            </a:r>
            <a:r>
              <a:rPr lang="en-US" strike="sngStrike" dirty="0"/>
              <a:t>African American women librarians $2 </a:t>
            </a:r>
            <a:r>
              <a:rPr lang="en-US" strike="sngStrike" dirty="0" err="1"/>
              <a:t>lcsh</a:t>
            </a:r>
            <a:endParaRPr lang="en-US" strike="sngStrike" dirty="0"/>
          </a:p>
          <a:p>
            <a:pPr marL="0" indent="0">
              <a:spcBef>
                <a:spcPts val="600"/>
              </a:spcBef>
              <a:spcAft>
                <a:spcPts val="600"/>
              </a:spcAft>
              <a:buNone/>
            </a:pPr>
            <a:r>
              <a:rPr lang="en-US" dirty="0"/>
              <a:t>	   </a:t>
            </a:r>
            <a:r>
              <a:rPr lang="en-US" i="1" dirty="0"/>
              <a:t>use instead:</a:t>
            </a:r>
          </a:p>
          <a:p>
            <a:pPr marL="1828800" indent="-914400">
              <a:buNone/>
            </a:pPr>
            <a:r>
              <a:rPr lang="en-US" dirty="0"/>
              <a:t>386      African Americans $a Women $a Librarians $2 </a:t>
            </a:r>
            <a:r>
              <a:rPr lang="en-US" dirty="0" err="1"/>
              <a:t>lcdgt</a:t>
            </a:r>
            <a:endParaRPr lang="en-US" dirty="0"/>
          </a:p>
          <a:p>
            <a:pPr marL="0" indent="0">
              <a:buNone/>
            </a:pPr>
            <a:r>
              <a:rPr lang="en-US" dirty="0"/>
              <a:t>	  </a:t>
            </a:r>
          </a:p>
          <a:p>
            <a:pPr marL="0" indent="0">
              <a:buNone/>
            </a:pPr>
            <a:r>
              <a:rPr lang="en-US" i="1" dirty="0"/>
              <a:t>	   or</a:t>
            </a:r>
          </a:p>
          <a:p>
            <a:pPr marL="0" indent="0">
              <a:buNone/>
            </a:pPr>
            <a:endParaRPr lang="en-US" i="1" dirty="0"/>
          </a:p>
          <a:p>
            <a:pPr marL="1828800" indent="-914400">
              <a:buNone/>
            </a:pPr>
            <a:r>
              <a:rPr lang="en-US" dirty="0"/>
              <a:t>386      African Americans $2 </a:t>
            </a:r>
            <a:r>
              <a:rPr lang="en-US" dirty="0" err="1"/>
              <a:t>lcdgt</a:t>
            </a:r>
            <a:endParaRPr lang="en-US" dirty="0"/>
          </a:p>
          <a:p>
            <a:pPr marL="1828800" indent="-914400">
              <a:buNone/>
            </a:pPr>
            <a:r>
              <a:rPr lang="en-US" dirty="0"/>
              <a:t>386      Women $2 </a:t>
            </a:r>
            <a:r>
              <a:rPr lang="en-US" dirty="0" err="1"/>
              <a:t>lcdgt</a:t>
            </a:r>
            <a:endParaRPr lang="en-US" dirty="0"/>
          </a:p>
          <a:p>
            <a:pPr marL="1828800" indent="-914400">
              <a:spcAft>
                <a:spcPts val="1200"/>
              </a:spcAft>
              <a:buNone/>
            </a:pPr>
            <a:r>
              <a:rPr lang="en-US" dirty="0"/>
              <a:t>386      Librarians $2 </a:t>
            </a:r>
            <a:r>
              <a:rPr lang="en-US" dirty="0" err="1"/>
              <a:t>lcdgt</a:t>
            </a:r>
            <a:endParaRPr lang="en-US" dirty="0"/>
          </a:p>
          <a:p>
            <a:pPr marL="1423988" indent="0">
              <a:buNone/>
            </a:pPr>
            <a:r>
              <a:rPr lang="en-US" i="1" dirty="0">
                <a:solidFill>
                  <a:schemeClr val="accent2">
                    <a:lumMod val="50000"/>
                  </a:schemeClr>
                </a:solidFill>
              </a:rPr>
              <a:t>A work or works created by African American women librarians</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95</a:t>
            </a:fld>
            <a:endParaRPr lang="en-US"/>
          </a:p>
        </p:txBody>
      </p:sp>
    </p:spTree>
    <p:extLst>
      <p:ext uri="{BB962C8B-B14F-4D97-AF65-F5344CB8AC3E}">
        <p14:creationId xmlns:p14="http://schemas.microsoft.com/office/powerpoint/2010/main" val="40159911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Vocabularies to Use?</a:t>
            </a:r>
          </a:p>
        </p:txBody>
      </p:sp>
      <p:sp>
        <p:nvSpPr>
          <p:cNvPr id="3" name="Content Placeholder 2"/>
          <p:cNvSpPr>
            <a:spLocks noGrp="1"/>
          </p:cNvSpPr>
          <p:nvPr>
            <p:ph idx="1"/>
          </p:nvPr>
        </p:nvSpPr>
        <p:spPr>
          <a:xfrm>
            <a:off x="1143000" y="1752600"/>
            <a:ext cx="7105650" cy="3394472"/>
          </a:xfrm>
        </p:spPr>
        <p:txBody>
          <a:bodyPr/>
          <a:lstStyle/>
          <a:p>
            <a:pPr>
              <a:spcAft>
                <a:spcPts val="600"/>
              </a:spcAft>
            </a:pPr>
            <a:r>
              <a:rPr lang="en-US" dirty="0"/>
              <a:t>Any vocabularies that are on the </a:t>
            </a:r>
            <a:r>
              <a:rPr lang="en-US" i="1" dirty="0"/>
              <a:t>Subject Heading and Term Source Codes</a:t>
            </a:r>
            <a:r>
              <a:rPr lang="en-US" dirty="0"/>
              <a:t> list or other appropriate specialized lists such as </a:t>
            </a:r>
            <a:r>
              <a:rPr lang="en-US" i="1" dirty="0"/>
              <a:t>Occupation Term Source Codes</a:t>
            </a:r>
          </a:p>
          <a:p>
            <a:pPr marL="0" indent="0">
              <a:buNone/>
            </a:pPr>
            <a:r>
              <a:rPr lang="en-US" dirty="0">
                <a:hlinkClick r:id="rId3"/>
              </a:rPr>
              <a:t>http://www.loc.gov/standards/sourcelist/subject.html</a:t>
            </a:r>
            <a:endParaRPr lang="en-US"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96</a:t>
            </a:fld>
            <a:endParaRPr lang="en-US"/>
          </a:p>
        </p:txBody>
      </p:sp>
    </p:spTree>
    <p:extLst>
      <p:ext uri="{BB962C8B-B14F-4D97-AF65-F5344CB8AC3E}">
        <p14:creationId xmlns:p14="http://schemas.microsoft.com/office/powerpoint/2010/main" val="28498346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6. Works and Expressions</a:t>
            </a:r>
          </a:p>
        </p:txBody>
      </p:sp>
      <p:sp>
        <p:nvSpPr>
          <p:cNvPr id="3" name="Slide Number Placeholder 2"/>
          <p:cNvSpPr>
            <a:spLocks noGrp="1"/>
          </p:cNvSpPr>
          <p:nvPr>
            <p:ph type="sldNum" sz="quarter" idx="12"/>
          </p:nvPr>
        </p:nvSpPr>
        <p:spPr/>
        <p:txBody>
          <a:bodyPr/>
          <a:lstStyle/>
          <a:p>
            <a:pPr>
              <a:defRPr/>
            </a:pPr>
            <a:fld id="{717CBC6A-2A8B-4BB7-94B8-F08A2EB4751A}" type="slidenum">
              <a:rPr lang="en-US" smtClean="0"/>
              <a:pPr>
                <a:defRPr/>
              </a:pPr>
              <a:t>97</a:t>
            </a:fld>
            <a:endParaRPr lang="en-US"/>
          </a:p>
        </p:txBody>
      </p:sp>
      <p:pic>
        <p:nvPicPr>
          <p:cNvPr id="6" name="Picture 5">
            <a:extLst>
              <a:ext uri="{FF2B5EF4-FFF2-40B4-BE49-F238E27FC236}">
                <a16:creationId xmlns:a16="http://schemas.microsoft.com/office/drawing/2014/main" id="{C58D30B7-C379-4CE3-A4D8-C83649B5F477}"/>
              </a:ext>
            </a:extLst>
          </p:cNvPr>
          <p:cNvPicPr>
            <a:picLocks noChangeAspect="1"/>
          </p:cNvPicPr>
          <p:nvPr/>
        </p:nvPicPr>
        <p:blipFill>
          <a:blip r:embed="rId3"/>
          <a:stretch>
            <a:fillRect/>
          </a:stretch>
        </p:blipFill>
        <p:spPr>
          <a:xfrm>
            <a:off x="288798" y="166491"/>
            <a:ext cx="8566404" cy="6313551"/>
          </a:xfrm>
          <a:prstGeom prst="rect">
            <a:avLst/>
          </a:prstGeom>
        </p:spPr>
      </p:pic>
    </p:spTree>
    <p:extLst>
      <p:ext uri="{BB962C8B-B14F-4D97-AF65-F5344CB8AC3E}">
        <p14:creationId xmlns:p14="http://schemas.microsoft.com/office/powerpoint/2010/main" val="30053317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96300" cy="745629"/>
          </a:xfrm>
        </p:spPr>
        <p:txBody>
          <a:bodyPr/>
          <a:lstStyle/>
          <a:p>
            <a:r>
              <a:rPr lang="en-US" sz="4200" dirty="0"/>
              <a:t>Which Vocabularies to Use? - LCDGT</a:t>
            </a:r>
          </a:p>
        </p:txBody>
      </p:sp>
      <p:sp>
        <p:nvSpPr>
          <p:cNvPr id="3" name="Content Placeholder 2"/>
          <p:cNvSpPr>
            <a:spLocks noGrp="1"/>
          </p:cNvSpPr>
          <p:nvPr>
            <p:ph idx="1"/>
          </p:nvPr>
        </p:nvSpPr>
        <p:spPr>
          <a:xfrm>
            <a:off x="495300" y="1447800"/>
            <a:ext cx="8343900" cy="5029200"/>
          </a:xfrm>
        </p:spPr>
        <p:txBody>
          <a:bodyPr>
            <a:noAutofit/>
          </a:bodyPr>
          <a:lstStyle/>
          <a:p>
            <a:r>
              <a:rPr lang="en-US" sz="2300" dirty="0"/>
              <a:t>LC has created a new vocabulary specifically for use in the 385 and 386 fields: </a:t>
            </a:r>
            <a:r>
              <a:rPr lang="en-US" sz="2300" i="1" dirty="0"/>
              <a:t>Library of Congress Demographic Group Terms </a:t>
            </a:r>
            <a:r>
              <a:rPr lang="en-US" sz="2300" dirty="0"/>
              <a:t>(LCDGT)</a:t>
            </a:r>
          </a:p>
          <a:p>
            <a:r>
              <a:rPr lang="en-US" sz="2300" dirty="0"/>
              <a:t>Available in Classification Web and through LC’s Linked Data Service (id.loc.gov)</a:t>
            </a:r>
          </a:p>
          <a:p>
            <a:r>
              <a:rPr lang="en-US" sz="2300" dirty="0"/>
              <a:t>LCDGT Manual is available at </a:t>
            </a:r>
            <a:r>
              <a:rPr lang="en-US" sz="2300" dirty="0">
                <a:hlinkClick r:id="rId3"/>
              </a:rPr>
              <a:t>http://www.loc.gov/aba/publications/FreeLCDGT/freelcdgt.html</a:t>
            </a:r>
            <a:endParaRPr lang="en-US" sz="2300" dirty="0"/>
          </a:p>
          <a:p>
            <a:r>
              <a:rPr lang="en-US" sz="2300" dirty="0"/>
              <a:t>LCDGT authority records specify what demographic group categories a term falls into by using codes in 072 field</a:t>
            </a:r>
          </a:p>
          <a:p>
            <a:r>
              <a:rPr lang="en-US" sz="2300" dirty="0"/>
              <a:t>SACO libraries can propose additional terms and revisions</a:t>
            </a:r>
          </a:p>
          <a:p>
            <a:r>
              <a:rPr lang="en-US" sz="2300" dirty="0"/>
              <a:t>When using them, use $2 </a:t>
            </a:r>
            <a:r>
              <a:rPr lang="en-US" sz="2300" dirty="0" err="1"/>
              <a:t>lcdgt</a:t>
            </a:r>
            <a:r>
              <a:rPr lang="en-US" sz="2300" dirty="0"/>
              <a:t> in 385 and 386</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98</a:t>
            </a:fld>
            <a:endParaRPr lang="en-US"/>
          </a:p>
        </p:txBody>
      </p:sp>
    </p:spTree>
    <p:extLst>
      <p:ext uri="{BB962C8B-B14F-4D97-AF65-F5344CB8AC3E}">
        <p14:creationId xmlns:p14="http://schemas.microsoft.com/office/powerpoint/2010/main" val="28996414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96300" cy="745629"/>
          </a:xfrm>
        </p:spPr>
        <p:txBody>
          <a:bodyPr/>
          <a:lstStyle/>
          <a:p>
            <a:r>
              <a:rPr lang="en-US" sz="4200" dirty="0"/>
              <a:t>Which Vocabularies to Use? - LCDGT</a:t>
            </a:r>
          </a:p>
        </p:txBody>
      </p:sp>
      <p:sp>
        <p:nvSpPr>
          <p:cNvPr id="3" name="Content Placeholder 2"/>
          <p:cNvSpPr>
            <a:spLocks noGrp="1"/>
          </p:cNvSpPr>
          <p:nvPr>
            <p:ph idx="1"/>
          </p:nvPr>
        </p:nvSpPr>
        <p:spPr>
          <a:xfrm>
            <a:off x="533400" y="1066800"/>
            <a:ext cx="8153400" cy="4000499"/>
          </a:xfrm>
        </p:spPr>
        <p:txBody>
          <a:bodyPr>
            <a:noAutofit/>
          </a:bodyPr>
          <a:lstStyle/>
          <a:p>
            <a:r>
              <a:rPr lang="en-US" sz="2300" dirty="0"/>
              <a:t>LCDGT includes many terms that are not in LCSH:</a:t>
            </a:r>
          </a:p>
          <a:p>
            <a:pPr lvl="1"/>
            <a:r>
              <a:rPr lang="en-US" sz="2000" dirty="0"/>
              <a:t>language speakers     </a:t>
            </a:r>
            <a:r>
              <a:rPr lang="en-US" sz="2000" dirty="0">
                <a:solidFill>
                  <a:srgbClr val="FF0000"/>
                </a:solidFill>
              </a:rPr>
              <a:t>German speakers      Vietnamese speakers</a:t>
            </a:r>
          </a:p>
          <a:p>
            <a:pPr lvl="1"/>
            <a:r>
              <a:rPr lang="en-US" sz="2000" dirty="0" err="1"/>
              <a:t>demonyms</a:t>
            </a:r>
            <a:r>
              <a:rPr lang="en-US" sz="2000" dirty="0"/>
              <a:t> for persons from states, provinces, regions, etc.</a:t>
            </a:r>
          </a:p>
          <a:p>
            <a:pPr marL="457200" lvl="1" indent="0">
              <a:buNone/>
            </a:pPr>
            <a:r>
              <a:rPr lang="en-US" sz="2000" dirty="0"/>
              <a:t>     </a:t>
            </a:r>
            <a:r>
              <a:rPr lang="en-US" sz="2000" dirty="0">
                <a:solidFill>
                  <a:srgbClr val="FF0000"/>
                </a:solidFill>
              </a:rPr>
              <a:t>Wisconsinites      Newfoundlanders      Tuscans   </a:t>
            </a:r>
            <a:r>
              <a:rPr lang="en-US" sz="2000" dirty="0"/>
              <a:t>	</a:t>
            </a:r>
          </a:p>
          <a:p>
            <a:pPr lvl="1"/>
            <a:r>
              <a:rPr lang="en-US" sz="2000" dirty="0"/>
              <a:t>non-U.S. ethnic groups formed as compound terms</a:t>
            </a:r>
          </a:p>
          <a:p>
            <a:pPr marL="457200" lvl="1" indent="0">
              <a:buNone/>
            </a:pPr>
            <a:r>
              <a:rPr lang="en-US" sz="2000" dirty="0"/>
              <a:t>     </a:t>
            </a:r>
            <a:r>
              <a:rPr lang="en-US" sz="2000" dirty="0">
                <a:solidFill>
                  <a:srgbClr val="FF0000"/>
                </a:solidFill>
              </a:rPr>
              <a:t>Japanese Canadians      Greek Australians</a:t>
            </a:r>
          </a:p>
          <a:p>
            <a:pPr lvl="1"/>
            <a:r>
              <a:rPr lang="en-US" sz="2000" dirty="0"/>
              <a:t>members of named religious denominations and political parties</a:t>
            </a:r>
          </a:p>
          <a:p>
            <a:pPr marL="457200" lvl="1" indent="0">
              <a:buNone/>
            </a:pPr>
            <a:r>
              <a:rPr lang="en-US" sz="2000" dirty="0">
                <a:solidFill>
                  <a:srgbClr val="FF0000"/>
                </a:solidFill>
              </a:rPr>
              <a:t>     Church of Scotland members       </a:t>
            </a:r>
            <a:r>
              <a:rPr lang="en-US" sz="2000" dirty="0" err="1">
                <a:solidFill>
                  <a:srgbClr val="FF0000"/>
                </a:solidFill>
              </a:rPr>
              <a:t>Fianna</a:t>
            </a:r>
            <a:r>
              <a:rPr lang="en-US" sz="2000" dirty="0">
                <a:solidFill>
                  <a:srgbClr val="FF0000"/>
                </a:solidFill>
              </a:rPr>
              <a:t> </a:t>
            </a:r>
            <a:r>
              <a:rPr lang="en-US" sz="2000" dirty="0" err="1">
                <a:solidFill>
                  <a:srgbClr val="FF0000"/>
                </a:solidFill>
              </a:rPr>
              <a:t>Fáil</a:t>
            </a:r>
            <a:r>
              <a:rPr lang="en-US" sz="2000" dirty="0">
                <a:solidFill>
                  <a:srgbClr val="FF0000"/>
                </a:solidFill>
              </a:rPr>
              <a:t> members (Ireland)</a:t>
            </a:r>
          </a:p>
          <a:p>
            <a:r>
              <a:rPr lang="en-US" sz="2300" dirty="0"/>
              <a:t>LCDGT terms may be different from LCSH:</a:t>
            </a:r>
          </a:p>
          <a:p>
            <a:pPr lvl="1"/>
            <a:r>
              <a:rPr lang="en-US" sz="2000" dirty="0"/>
              <a:t>phrase headings instead of [Main heading]--[Subdivision] strings </a:t>
            </a:r>
          </a:p>
          <a:p>
            <a:pPr marL="457200" lvl="1" indent="0">
              <a:buNone/>
            </a:pPr>
            <a:r>
              <a:rPr lang="en-US" sz="2000" dirty="0"/>
              <a:t>     </a:t>
            </a:r>
            <a:r>
              <a:rPr lang="en-US" sz="2000" dirty="0">
                <a:solidFill>
                  <a:srgbClr val="FF0000"/>
                </a:solidFill>
              </a:rPr>
              <a:t>Breast cancer patients</a:t>
            </a:r>
            <a:endParaRPr lang="en-US" sz="2000" dirty="0"/>
          </a:p>
          <a:p>
            <a:pPr lvl="1"/>
            <a:r>
              <a:rPr lang="en-US" sz="2000" dirty="0"/>
              <a:t>Native American tribal groups formed differently</a:t>
            </a:r>
          </a:p>
          <a:p>
            <a:pPr marL="457200" lvl="1" indent="0">
              <a:buNone/>
            </a:pPr>
            <a:r>
              <a:rPr lang="en-US" sz="2000" dirty="0"/>
              <a:t>     </a:t>
            </a:r>
            <a:r>
              <a:rPr lang="en-US" sz="2000" dirty="0">
                <a:solidFill>
                  <a:srgbClr val="FF0000"/>
                </a:solidFill>
              </a:rPr>
              <a:t>Cherokee (North American people)  </a:t>
            </a:r>
            <a:r>
              <a:rPr lang="en-US" sz="2000" dirty="0"/>
              <a:t>vs.</a:t>
            </a:r>
            <a:r>
              <a:rPr lang="en-US" sz="2000" dirty="0">
                <a:solidFill>
                  <a:srgbClr val="FF0000"/>
                </a:solidFill>
              </a:rPr>
              <a:t>  Cherokee Indians</a:t>
            </a:r>
          </a:p>
          <a:p>
            <a:pPr lvl="1"/>
            <a:r>
              <a:rPr lang="en-US" sz="2000" dirty="0"/>
              <a:t>new authority research might lead to choice of different authorized form</a:t>
            </a:r>
          </a:p>
          <a:p>
            <a:endParaRPr lang="en-US" sz="2300" dirty="0"/>
          </a:p>
          <a:p>
            <a:pPr lvl="1"/>
            <a:endParaRPr lang="en-US" sz="1900" dirty="0"/>
          </a:p>
          <a:p>
            <a:pPr marL="457200" lvl="1" indent="0">
              <a:buNone/>
            </a:pPr>
            <a:endParaRPr lang="en-US" sz="20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99</a:t>
            </a:fld>
            <a:endParaRPr lang="en-US"/>
          </a:p>
        </p:txBody>
      </p:sp>
    </p:spTree>
    <p:extLst>
      <p:ext uri="{BB962C8B-B14F-4D97-AF65-F5344CB8AC3E}">
        <p14:creationId xmlns:p14="http://schemas.microsoft.com/office/powerpoint/2010/main" val="25642957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100</a:t>
            </a:fld>
            <a:endParaRPr lang="en-US"/>
          </a:p>
        </p:txBody>
      </p:sp>
      <p:pic>
        <p:nvPicPr>
          <p:cNvPr id="10" name="Picture 9"/>
          <p:cNvPicPr>
            <a:picLocks noChangeAspect="1"/>
          </p:cNvPicPr>
          <p:nvPr/>
        </p:nvPicPr>
        <p:blipFill>
          <a:blip r:embed="rId3"/>
          <a:stretch>
            <a:fillRect/>
          </a:stretch>
        </p:blipFill>
        <p:spPr>
          <a:xfrm>
            <a:off x="0" y="609600"/>
            <a:ext cx="9144000" cy="5547615"/>
          </a:xfrm>
          <a:prstGeom prst="rect">
            <a:avLst/>
          </a:prstGeom>
        </p:spPr>
      </p:pic>
      <p:sp>
        <p:nvSpPr>
          <p:cNvPr id="11" name="Oval 10"/>
          <p:cNvSpPr/>
          <p:nvPr/>
        </p:nvSpPr>
        <p:spPr>
          <a:xfrm>
            <a:off x="1447800" y="2743201"/>
            <a:ext cx="27432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2421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101</a:t>
            </a:fld>
            <a:endParaRPr lang="en-US"/>
          </a:p>
        </p:txBody>
      </p:sp>
      <p:sp>
        <p:nvSpPr>
          <p:cNvPr id="7" name="TextBox 6"/>
          <p:cNvSpPr txBox="1"/>
          <p:nvPr/>
        </p:nvSpPr>
        <p:spPr>
          <a:xfrm>
            <a:off x="1257299" y="3733800"/>
            <a:ext cx="66294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Searching by “Term” will result in a </a:t>
            </a:r>
            <a:r>
              <a:rPr lang="en-US" dirty="0" err="1"/>
              <a:t>browseable</a:t>
            </a:r>
            <a:r>
              <a:rPr lang="en-US" dirty="0"/>
              <a:t> list beginning with the term searched</a:t>
            </a:r>
          </a:p>
          <a:p>
            <a:endParaRPr lang="en-US" dirty="0"/>
          </a:p>
          <a:p>
            <a:pPr marL="285750" indent="-285750">
              <a:buFont typeface="Arial" panose="020B0604020202020204" pitchFamily="34" charset="0"/>
              <a:buChar char="•"/>
            </a:pPr>
            <a:r>
              <a:rPr lang="en-US" dirty="0"/>
              <a:t>Use the established demographic group codes in the “Category code” search and you will get a list of all of the established terms that are members of that demographic group</a:t>
            </a:r>
          </a:p>
        </p:txBody>
      </p:sp>
      <p:pic>
        <p:nvPicPr>
          <p:cNvPr id="2" name="Picture 1"/>
          <p:cNvPicPr>
            <a:picLocks noChangeAspect="1"/>
          </p:cNvPicPr>
          <p:nvPr/>
        </p:nvPicPr>
        <p:blipFill>
          <a:blip r:embed="rId3"/>
          <a:stretch>
            <a:fillRect/>
          </a:stretch>
        </p:blipFill>
        <p:spPr>
          <a:xfrm>
            <a:off x="837" y="609600"/>
            <a:ext cx="9144000" cy="2888243"/>
          </a:xfrm>
          <a:prstGeom prst="rect">
            <a:avLst/>
          </a:prstGeom>
        </p:spPr>
      </p:pic>
    </p:spTree>
    <p:extLst>
      <p:ext uri="{BB962C8B-B14F-4D97-AF65-F5344CB8AC3E}">
        <p14:creationId xmlns:p14="http://schemas.microsoft.com/office/powerpoint/2010/main" val="39719995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6. Works and Expressions</a:t>
            </a:r>
          </a:p>
        </p:txBody>
      </p:sp>
      <p:sp>
        <p:nvSpPr>
          <p:cNvPr id="3" name="Slide Number Placeholder 2"/>
          <p:cNvSpPr>
            <a:spLocks noGrp="1"/>
          </p:cNvSpPr>
          <p:nvPr>
            <p:ph type="sldNum" sz="quarter" idx="12"/>
          </p:nvPr>
        </p:nvSpPr>
        <p:spPr/>
        <p:txBody>
          <a:bodyPr/>
          <a:lstStyle/>
          <a:p>
            <a:pPr>
              <a:defRPr/>
            </a:pPr>
            <a:fld id="{717CBC6A-2A8B-4BB7-94B8-F08A2EB4751A}" type="slidenum">
              <a:rPr lang="en-US" smtClean="0"/>
              <a:pPr>
                <a:defRPr/>
              </a:pPr>
              <a:t>102</a:t>
            </a:fld>
            <a:endParaRPr lang="en-US"/>
          </a:p>
        </p:txBody>
      </p:sp>
      <p:pic>
        <p:nvPicPr>
          <p:cNvPr id="6" name="Picture 5"/>
          <p:cNvPicPr>
            <a:picLocks noChangeAspect="1"/>
          </p:cNvPicPr>
          <p:nvPr/>
        </p:nvPicPr>
        <p:blipFill>
          <a:blip r:embed="rId3"/>
          <a:stretch>
            <a:fillRect/>
          </a:stretch>
        </p:blipFill>
        <p:spPr>
          <a:xfrm>
            <a:off x="711903" y="0"/>
            <a:ext cx="7720194" cy="6858000"/>
          </a:xfrm>
          <a:prstGeom prst="rect">
            <a:avLst/>
          </a:prstGeom>
        </p:spPr>
      </p:pic>
      <p:sp>
        <p:nvSpPr>
          <p:cNvPr id="11" name="TextBox 10"/>
          <p:cNvSpPr txBox="1"/>
          <p:nvPr/>
        </p:nvSpPr>
        <p:spPr>
          <a:xfrm>
            <a:off x="4520849" y="2057400"/>
            <a:ext cx="4038600" cy="369332"/>
          </a:xfrm>
          <a:prstGeom prst="rect">
            <a:avLst/>
          </a:prstGeom>
          <a:noFill/>
          <a:ln w="25400">
            <a:solidFill>
              <a:srgbClr val="FF0000"/>
            </a:solidFill>
          </a:ln>
        </p:spPr>
        <p:txBody>
          <a:bodyPr wrap="square" rtlCol="0">
            <a:spAutoFit/>
          </a:bodyPr>
          <a:lstStyle/>
          <a:p>
            <a:r>
              <a:rPr lang="en-US" dirty="0"/>
              <a:t>Click on bubble to view MARC record</a:t>
            </a:r>
          </a:p>
        </p:txBody>
      </p:sp>
      <p:cxnSp>
        <p:nvCxnSpPr>
          <p:cNvPr id="12" name="Straight Arrow Connector 11"/>
          <p:cNvCxnSpPr/>
          <p:nvPr/>
        </p:nvCxnSpPr>
        <p:spPr>
          <a:xfrm flipH="1" flipV="1">
            <a:off x="2513546" y="2209800"/>
            <a:ext cx="2007303" cy="3226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4218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6. Works and Expressions</a:t>
            </a:r>
          </a:p>
        </p:txBody>
      </p:sp>
      <p:sp>
        <p:nvSpPr>
          <p:cNvPr id="3" name="Slide Number Placeholder 2"/>
          <p:cNvSpPr>
            <a:spLocks noGrp="1"/>
          </p:cNvSpPr>
          <p:nvPr>
            <p:ph type="sldNum" sz="quarter" idx="12"/>
          </p:nvPr>
        </p:nvSpPr>
        <p:spPr/>
        <p:txBody>
          <a:bodyPr/>
          <a:lstStyle/>
          <a:p>
            <a:pPr>
              <a:defRPr/>
            </a:pPr>
            <a:fld id="{717CBC6A-2A8B-4BB7-94B8-F08A2EB4751A}" type="slidenum">
              <a:rPr lang="en-US" smtClean="0"/>
              <a:pPr>
                <a:defRPr/>
              </a:pPr>
              <a:t>103</a:t>
            </a:fld>
            <a:endParaRPr lang="en-US"/>
          </a:p>
        </p:txBody>
      </p:sp>
      <p:pic>
        <p:nvPicPr>
          <p:cNvPr id="5" name="Picture 4"/>
          <p:cNvPicPr>
            <a:picLocks noChangeAspect="1"/>
          </p:cNvPicPr>
          <p:nvPr/>
        </p:nvPicPr>
        <p:blipFill>
          <a:blip r:embed="rId3"/>
          <a:stretch>
            <a:fillRect/>
          </a:stretch>
        </p:blipFill>
        <p:spPr>
          <a:xfrm>
            <a:off x="0" y="304800"/>
            <a:ext cx="9144000" cy="4673191"/>
          </a:xfrm>
          <a:prstGeom prst="rect">
            <a:avLst/>
          </a:prstGeom>
        </p:spPr>
      </p:pic>
      <p:pic>
        <p:nvPicPr>
          <p:cNvPr id="6" name="Picture 5"/>
          <p:cNvPicPr>
            <a:picLocks noChangeAspect="1"/>
          </p:cNvPicPr>
          <p:nvPr/>
        </p:nvPicPr>
        <p:blipFill>
          <a:blip r:embed="rId4"/>
          <a:stretch>
            <a:fillRect/>
          </a:stretch>
        </p:blipFill>
        <p:spPr>
          <a:xfrm>
            <a:off x="0" y="5105400"/>
            <a:ext cx="9144000" cy="904685"/>
          </a:xfrm>
          <a:prstGeom prst="rect">
            <a:avLst/>
          </a:prstGeom>
        </p:spPr>
      </p:pic>
      <p:sp>
        <p:nvSpPr>
          <p:cNvPr id="7" name="Oval 6"/>
          <p:cNvSpPr/>
          <p:nvPr/>
        </p:nvSpPr>
        <p:spPr>
          <a:xfrm>
            <a:off x="37681" y="2743200"/>
            <a:ext cx="1792224"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409665" y="2450812"/>
            <a:ext cx="4152900" cy="584775"/>
          </a:xfrm>
          <a:prstGeom prst="rect">
            <a:avLst/>
          </a:prstGeom>
          <a:noFill/>
          <a:ln w="25400">
            <a:solidFill>
              <a:srgbClr val="FF0000"/>
            </a:solidFill>
          </a:ln>
        </p:spPr>
        <p:txBody>
          <a:bodyPr wrap="square" rtlCol="0">
            <a:spAutoFit/>
          </a:bodyPr>
          <a:lstStyle/>
          <a:p>
            <a:r>
              <a:rPr lang="en-US" sz="1600" dirty="0"/>
              <a:t>072 code indicates that this term is in the occupational group</a:t>
            </a:r>
          </a:p>
        </p:txBody>
      </p:sp>
      <p:cxnSp>
        <p:nvCxnSpPr>
          <p:cNvPr id="9" name="Straight Arrow Connector 8"/>
          <p:cNvCxnSpPr/>
          <p:nvPr/>
        </p:nvCxnSpPr>
        <p:spPr>
          <a:xfrm flipH="1">
            <a:off x="1930093" y="2743199"/>
            <a:ext cx="1479573" cy="11430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90789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404"/>
            <a:ext cx="7848600" cy="857250"/>
          </a:xfrm>
        </p:spPr>
        <p:txBody>
          <a:bodyPr>
            <a:normAutofit fontScale="90000"/>
          </a:bodyPr>
          <a:lstStyle/>
          <a:p>
            <a:r>
              <a:rPr lang="en-US" dirty="0"/>
              <a:t>Recording </a:t>
            </a:r>
            <a:r>
              <a:rPr lang="en-US" dirty="0">
                <a:solidFill>
                  <a:srgbClr val="FF0000"/>
                </a:solidFill>
              </a:rPr>
              <a:t>Audience</a:t>
            </a:r>
            <a:r>
              <a:rPr lang="en-US" dirty="0"/>
              <a:t> and </a:t>
            </a:r>
            <a:r>
              <a:rPr lang="en-US" dirty="0">
                <a:solidFill>
                  <a:srgbClr val="0070C0"/>
                </a:solidFill>
              </a:rPr>
              <a:t>Creator/Contributor </a:t>
            </a:r>
            <a:r>
              <a:rPr lang="en-US" dirty="0"/>
              <a:t>Characteristics</a:t>
            </a:r>
          </a:p>
        </p:txBody>
      </p:sp>
      <p:sp>
        <p:nvSpPr>
          <p:cNvPr id="3" name="Content Placeholder 2"/>
          <p:cNvSpPr>
            <a:spLocks noGrp="1"/>
          </p:cNvSpPr>
          <p:nvPr>
            <p:ph idx="1"/>
          </p:nvPr>
        </p:nvSpPr>
        <p:spPr>
          <a:xfrm>
            <a:off x="277402" y="1964015"/>
            <a:ext cx="8589196" cy="3810000"/>
          </a:xfrm>
        </p:spPr>
        <p:txBody>
          <a:bodyPr>
            <a:normAutofit fontScale="92500" lnSpcReduction="20000"/>
          </a:bodyPr>
          <a:lstStyle/>
          <a:p>
            <a:pPr marL="914400" indent="-914400">
              <a:buNone/>
            </a:pPr>
            <a:r>
              <a:rPr lang="en-US" dirty="0"/>
              <a:t>100 1_ Dees, David B. $t Quick Spanish for emergency</a:t>
            </a:r>
          </a:p>
          <a:p>
            <a:pPr marL="914400" indent="-914400">
              <a:buNone/>
            </a:pPr>
            <a:r>
              <a:rPr lang="en-US" dirty="0"/>
              <a:t>	  responders</a:t>
            </a:r>
          </a:p>
          <a:p>
            <a:pPr marL="914400" indent="-914400">
              <a:buNone/>
            </a:pPr>
            <a:r>
              <a:rPr lang="en-US" dirty="0"/>
              <a:t>380      Phrase books $2 </a:t>
            </a:r>
            <a:r>
              <a:rPr lang="en-US" dirty="0" err="1"/>
              <a:t>lcgft</a:t>
            </a:r>
            <a:endParaRPr lang="en-US" dirty="0"/>
          </a:p>
          <a:p>
            <a:pPr marL="914400" indent="-914400">
              <a:buNone/>
            </a:pPr>
            <a:r>
              <a:rPr lang="en-US" dirty="0">
                <a:solidFill>
                  <a:srgbClr val="FF0000"/>
                </a:solidFill>
              </a:rPr>
              <a:t>385      Emergency medical technicians $a Fire fighters</a:t>
            </a:r>
          </a:p>
          <a:p>
            <a:pPr marL="914400" indent="-914400">
              <a:buNone/>
            </a:pPr>
            <a:r>
              <a:rPr lang="en-US" dirty="0">
                <a:solidFill>
                  <a:srgbClr val="FF0000"/>
                </a:solidFill>
              </a:rPr>
              <a:t>	  $2 </a:t>
            </a:r>
            <a:r>
              <a:rPr lang="en-US" dirty="0" err="1">
                <a:solidFill>
                  <a:srgbClr val="FF0000"/>
                </a:solidFill>
              </a:rPr>
              <a:t>lcdgt</a:t>
            </a:r>
            <a:endParaRPr lang="en-US" dirty="0">
              <a:solidFill>
                <a:srgbClr val="FF0000"/>
              </a:solidFill>
            </a:endParaRPr>
          </a:p>
          <a:p>
            <a:pPr marL="914400" indent="-914400">
              <a:buNone/>
            </a:pPr>
            <a:r>
              <a:rPr lang="en-US" dirty="0"/>
              <a:t>670      Quick Spanish for emergency responders :</a:t>
            </a:r>
          </a:p>
          <a:p>
            <a:pPr marL="914400" indent="-914400">
              <a:buNone/>
            </a:pPr>
            <a:r>
              <a:rPr lang="en-US" dirty="0"/>
              <a:t>             essential words and phrases for firefighters,</a:t>
            </a:r>
          </a:p>
          <a:p>
            <a:pPr marL="914400" indent="-914400">
              <a:buNone/>
            </a:pPr>
            <a:r>
              <a:rPr lang="en-US" dirty="0"/>
              <a:t>             paramedics, and EMTs, 2006.</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104</a:t>
            </a:fld>
            <a:endParaRPr lang="en-US"/>
          </a:p>
        </p:txBody>
      </p:sp>
    </p:spTree>
    <p:extLst>
      <p:ext uri="{BB962C8B-B14F-4D97-AF65-F5344CB8AC3E}">
        <p14:creationId xmlns:p14="http://schemas.microsoft.com/office/powerpoint/2010/main" val="9766525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7515"/>
            <a:ext cx="7620000" cy="857250"/>
          </a:xfrm>
        </p:spPr>
        <p:txBody>
          <a:bodyPr>
            <a:normAutofit fontScale="90000"/>
          </a:bodyPr>
          <a:lstStyle/>
          <a:p>
            <a:r>
              <a:rPr lang="en-US" dirty="0"/>
              <a:t>Recording </a:t>
            </a:r>
            <a:r>
              <a:rPr lang="en-US" dirty="0">
                <a:solidFill>
                  <a:srgbClr val="FF0000"/>
                </a:solidFill>
              </a:rPr>
              <a:t>Audience</a:t>
            </a:r>
            <a:r>
              <a:rPr lang="en-US" dirty="0"/>
              <a:t> and </a:t>
            </a:r>
            <a:r>
              <a:rPr lang="en-US" dirty="0">
                <a:solidFill>
                  <a:srgbClr val="0070C0"/>
                </a:solidFill>
              </a:rPr>
              <a:t>Creator/Contributor </a:t>
            </a:r>
            <a:r>
              <a:rPr lang="en-US" dirty="0"/>
              <a:t>Characteristics</a:t>
            </a:r>
          </a:p>
        </p:txBody>
      </p:sp>
      <p:sp>
        <p:nvSpPr>
          <p:cNvPr id="3" name="Content Placeholder 2"/>
          <p:cNvSpPr>
            <a:spLocks noGrp="1"/>
          </p:cNvSpPr>
          <p:nvPr>
            <p:ph idx="1"/>
          </p:nvPr>
        </p:nvSpPr>
        <p:spPr>
          <a:xfrm>
            <a:off x="990600" y="2159994"/>
            <a:ext cx="7467600" cy="3581400"/>
          </a:xfrm>
        </p:spPr>
        <p:txBody>
          <a:bodyPr>
            <a:noAutofit/>
          </a:bodyPr>
          <a:lstStyle/>
          <a:p>
            <a:pPr marL="914400" indent="-914400">
              <a:buNone/>
            </a:pPr>
            <a:r>
              <a:rPr lang="en-US" sz="2400" dirty="0"/>
              <a:t>100 1_ Meyer, </a:t>
            </a:r>
            <a:r>
              <a:rPr lang="en-US" sz="2400" dirty="0" err="1"/>
              <a:t>Stephenie</a:t>
            </a:r>
            <a:r>
              <a:rPr lang="en-US" sz="2400" dirty="0"/>
              <a:t>, $d 1973- $t Twilight</a:t>
            </a:r>
          </a:p>
          <a:p>
            <a:pPr marL="914400" indent="-914400">
              <a:buNone/>
            </a:pPr>
            <a:r>
              <a:rPr lang="en-US" sz="2400" dirty="0"/>
              <a:t>370       $g United States $2 </a:t>
            </a:r>
            <a:r>
              <a:rPr lang="en-US" sz="2400" dirty="0" err="1"/>
              <a:t>naf</a:t>
            </a:r>
            <a:endParaRPr lang="en-US" sz="2400" dirty="0"/>
          </a:p>
          <a:p>
            <a:pPr marL="914400" indent="-914400">
              <a:buNone/>
            </a:pPr>
            <a:r>
              <a:rPr lang="en-US" sz="2400" dirty="0"/>
              <a:t>380       Novels $a Vampire fiction $a Paranormal fiction $a Romance fiction $2 </a:t>
            </a:r>
            <a:r>
              <a:rPr lang="en-US" sz="2400" dirty="0" err="1"/>
              <a:t>lcgft</a:t>
            </a:r>
            <a:endParaRPr lang="en-US" sz="2400" dirty="0"/>
          </a:p>
          <a:p>
            <a:pPr marL="914400" indent="-914400">
              <a:buNone/>
            </a:pPr>
            <a:r>
              <a:rPr lang="en-US" sz="2400" dirty="0"/>
              <a:t>380       Young adult fiction $2 </a:t>
            </a:r>
            <a:r>
              <a:rPr lang="en-US" sz="2400" dirty="0" err="1"/>
              <a:t>lcsh</a:t>
            </a:r>
            <a:endParaRPr lang="en-US" sz="2400" dirty="0"/>
          </a:p>
          <a:p>
            <a:pPr marL="914400" indent="-914400">
              <a:buNone/>
            </a:pPr>
            <a:r>
              <a:rPr lang="en-US" sz="2400" dirty="0">
                <a:solidFill>
                  <a:srgbClr val="FF0000"/>
                </a:solidFill>
              </a:rPr>
              <a:t>385       Teenagers $2 </a:t>
            </a:r>
            <a:r>
              <a:rPr lang="en-US" sz="2400" dirty="0" err="1">
                <a:solidFill>
                  <a:srgbClr val="FF0000"/>
                </a:solidFill>
              </a:rPr>
              <a:t>lcdgt</a:t>
            </a:r>
            <a:endParaRPr lang="en-US" sz="2400" dirty="0">
              <a:solidFill>
                <a:srgbClr val="FF0000"/>
              </a:solidFill>
            </a:endParaRPr>
          </a:p>
          <a:p>
            <a:pPr marL="914400" indent="-914400">
              <a:buNone/>
            </a:pPr>
            <a:r>
              <a:rPr lang="en-US" sz="2400" dirty="0">
                <a:solidFill>
                  <a:srgbClr val="0070C0"/>
                </a:solidFill>
              </a:rPr>
              <a:t>386       Americans $2 </a:t>
            </a:r>
            <a:r>
              <a:rPr lang="en-US" sz="2400" dirty="0" err="1">
                <a:solidFill>
                  <a:srgbClr val="0070C0"/>
                </a:solidFill>
              </a:rPr>
              <a:t>lcdgt</a:t>
            </a:r>
            <a:endParaRPr lang="en-US" sz="2400" dirty="0">
              <a:solidFill>
                <a:srgbClr val="0070C0"/>
              </a:solidFill>
            </a:endParaRPr>
          </a:p>
          <a:p>
            <a:pPr marL="914400" indent="-914400">
              <a:buNone/>
            </a:pPr>
            <a:r>
              <a:rPr lang="en-US" sz="2400" dirty="0">
                <a:solidFill>
                  <a:srgbClr val="0070C0"/>
                </a:solidFill>
              </a:rPr>
              <a:t>386       Women $2 </a:t>
            </a:r>
            <a:r>
              <a:rPr lang="en-US" sz="2400" dirty="0" err="1">
                <a:solidFill>
                  <a:srgbClr val="0070C0"/>
                </a:solidFill>
              </a:rPr>
              <a:t>lcdgt</a:t>
            </a:r>
            <a:endParaRPr lang="en-US" sz="2400" dirty="0">
              <a:solidFill>
                <a:srgbClr val="0070C0"/>
              </a:solidFill>
            </a:endParaRPr>
          </a:p>
          <a:p>
            <a:pPr marL="914400" indent="-914400">
              <a:buNone/>
            </a:pPr>
            <a:r>
              <a:rPr lang="en-US" sz="2400" dirty="0">
                <a:solidFill>
                  <a:srgbClr val="0070C0"/>
                </a:solidFill>
              </a:rPr>
              <a:t>386	Latter Day Saints $2 </a:t>
            </a:r>
            <a:r>
              <a:rPr lang="en-US" sz="2400" dirty="0" err="1">
                <a:solidFill>
                  <a:srgbClr val="0070C0"/>
                </a:solidFill>
              </a:rPr>
              <a:t>lcdgt</a:t>
            </a:r>
            <a:endParaRPr lang="en-US" sz="2400" dirty="0">
              <a:solidFill>
                <a:srgbClr val="0070C0"/>
              </a:solidFill>
            </a:endParaRP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105</a:t>
            </a:fld>
            <a:endParaRPr lang="en-US"/>
          </a:p>
        </p:txBody>
      </p:sp>
    </p:spTree>
    <p:extLst>
      <p:ext uri="{BB962C8B-B14F-4D97-AF65-F5344CB8AC3E}">
        <p14:creationId xmlns:p14="http://schemas.microsoft.com/office/powerpoint/2010/main" val="20055203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68126"/>
            <a:ext cx="7772400" cy="1108274"/>
          </a:xfrm>
        </p:spPr>
        <p:txBody>
          <a:bodyPr>
            <a:normAutofit fontScale="90000"/>
          </a:bodyPr>
          <a:lstStyle/>
          <a:p>
            <a:r>
              <a:rPr lang="en-US" dirty="0"/>
              <a:t>Recording </a:t>
            </a:r>
            <a:r>
              <a:rPr lang="en-US" dirty="0">
                <a:solidFill>
                  <a:srgbClr val="FF0000"/>
                </a:solidFill>
              </a:rPr>
              <a:t>Audience</a:t>
            </a:r>
            <a:r>
              <a:rPr lang="en-US" dirty="0"/>
              <a:t> and </a:t>
            </a:r>
            <a:r>
              <a:rPr lang="en-US" dirty="0">
                <a:solidFill>
                  <a:srgbClr val="0070C0"/>
                </a:solidFill>
              </a:rPr>
              <a:t>Creator/Contributor </a:t>
            </a:r>
            <a:r>
              <a:rPr lang="en-US" dirty="0"/>
              <a:t>Characteristics</a:t>
            </a:r>
          </a:p>
        </p:txBody>
      </p:sp>
      <p:sp>
        <p:nvSpPr>
          <p:cNvPr id="3" name="Content Placeholder 2"/>
          <p:cNvSpPr>
            <a:spLocks noGrp="1"/>
          </p:cNvSpPr>
          <p:nvPr>
            <p:ph idx="1"/>
          </p:nvPr>
        </p:nvSpPr>
        <p:spPr>
          <a:xfrm>
            <a:off x="609600" y="2209800"/>
            <a:ext cx="8229600" cy="3905149"/>
          </a:xfrm>
        </p:spPr>
        <p:txBody>
          <a:bodyPr>
            <a:normAutofit/>
          </a:bodyPr>
          <a:lstStyle/>
          <a:p>
            <a:pPr marL="914400" indent="-914400">
              <a:buNone/>
            </a:pPr>
            <a:r>
              <a:rPr lang="en-US" sz="2800" dirty="0"/>
              <a:t>130 _0  Anthology of North American Indian and</a:t>
            </a:r>
          </a:p>
          <a:p>
            <a:pPr marL="914400" indent="-914400">
              <a:buNone/>
            </a:pPr>
            <a:r>
              <a:rPr lang="en-US" sz="2800" dirty="0"/>
              <a:t>              Eskimo music</a:t>
            </a:r>
          </a:p>
          <a:p>
            <a:pPr marL="914400" indent="-914400">
              <a:buNone/>
            </a:pPr>
            <a:r>
              <a:rPr lang="en-US" sz="2800" dirty="0"/>
              <a:t>380       Folk dance music $a Folk songs $2 </a:t>
            </a:r>
            <a:r>
              <a:rPr lang="en-US" sz="2800" dirty="0" err="1"/>
              <a:t>lcgft</a:t>
            </a:r>
            <a:endParaRPr lang="en-US" sz="2800" dirty="0"/>
          </a:p>
          <a:p>
            <a:pPr marL="914400" indent="-914400">
              <a:buNone/>
            </a:pPr>
            <a:r>
              <a:rPr lang="en-US" sz="2800" dirty="0">
                <a:solidFill>
                  <a:srgbClr val="0070C0"/>
                </a:solidFill>
              </a:rPr>
              <a:t>386       Indians of North America $a Eskimos $2 </a:t>
            </a:r>
            <a:r>
              <a:rPr lang="en-US" sz="2800" dirty="0" err="1">
                <a:solidFill>
                  <a:srgbClr val="0070C0"/>
                </a:solidFill>
              </a:rPr>
              <a:t>lcsh</a:t>
            </a:r>
            <a:endParaRPr lang="en-US" sz="2800" dirty="0">
              <a:solidFill>
                <a:srgbClr val="0070C0"/>
              </a:solidFill>
            </a:endParaRPr>
          </a:p>
          <a:p>
            <a:pPr marL="914400" indent="-914400">
              <a:buNone/>
            </a:pPr>
            <a:r>
              <a:rPr lang="en-US" sz="2800" dirty="0"/>
              <a:t>430 _0  </a:t>
            </a:r>
            <a:r>
              <a:rPr lang="it-IT" sz="2800" dirty="0"/>
              <a:t>Musica degli Indiani e degli Eschimesi</a:t>
            </a:r>
          </a:p>
          <a:p>
            <a:pPr marL="914400" indent="-914400">
              <a:buNone/>
            </a:pPr>
            <a:r>
              <a:rPr lang="it-IT" sz="2800" dirty="0"/>
              <a:t>	   dell'America del Nord</a:t>
            </a:r>
            <a:endParaRPr lang="en-US" sz="28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106</a:t>
            </a:fld>
            <a:endParaRPr lang="en-US"/>
          </a:p>
        </p:txBody>
      </p:sp>
    </p:spTree>
    <p:extLst>
      <p:ext uri="{BB962C8B-B14F-4D97-AF65-F5344CB8AC3E}">
        <p14:creationId xmlns:p14="http://schemas.microsoft.com/office/powerpoint/2010/main" val="41363948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848600" cy="1543050"/>
          </a:xfrm>
        </p:spPr>
        <p:txBody>
          <a:bodyPr>
            <a:normAutofit fontScale="90000"/>
          </a:bodyPr>
          <a:lstStyle/>
          <a:p>
            <a:r>
              <a:rPr lang="en-US" dirty="0"/>
              <a:t>Recording </a:t>
            </a:r>
            <a:r>
              <a:rPr lang="en-US" dirty="0">
                <a:solidFill>
                  <a:srgbClr val="FF0000"/>
                </a:solidFill>
              </a:rPr>
              <a:t>Audience</a:t>
            </a:r>
            <a:r>
              <a:rPr lang="en-US" dirty="0"/>
              <a:t> and </a:t>
            </a:r>
            <a:r>
              <a:rPr lang="en-US" dirty="0">
                <a:solidFill>
                  <a:srgbClr val="0070C0"/>
                </a:solidFill>
              </a:rPr>
              <a:t>Creator/Contributor </a:t>
            </a:r>
            <a:r>
              <a:rPr lang="en-US" dirty="0"/>
              <a:t>Characteristics</a:t>
            </a:r>
          </a:p>
        </p:txBody>
      </p:sp>
      <p:sp>
        <p:nvSpPr>
          <p:cNvPr id="3" name="Content Placeholder 2"/>
          <p:cNvSpPr>
            <a:spLocks noGrp="1"/>
          </p:cNvSpPr>
          <p:nvPr>
            <p:ph idx="1"/>
          </p:nvPr>
        </p:nvSpPr>
        <p:spPr>
          <a:xfrm>
            <a:off x="1143000" y="2286000"/>
            <a:ext cx="7620000" cy="3644801"/>
          </a:xfrm>
        </p:spPr>
        <p:txBody>
          <a:bodyPr>
            <a:normAutofit fontScale="85000" lnSpcReduction="10000"/>
          </a:bodyPr>
          <a:lstStyle/>
          <a:p>
            <a:pPr marL="914400" indent="-914400">
              <a:buNone/>
            </a:pPr>
            <a:r>
              <a:rPr lang="en-US" dirty="0"/>
              <a:t>130 _0 Love + </a:t>
            </a:r>
            <a:r>
              <a:rPr lang="en-US" dirty="0" err="1"/>
              <a:t>relAsianships</a:t>
            </a:r>
            <a:endParaRPr lang="en-US" dirty="0"/>
          </a:p>
          <a:p>
            <a:pPr marL="914400" indent="-914400">
              <a:buNone/>
            </a:pPr>
            <a:r>
              <a:rPr lang="en-US" dirty="0"/>
              <a:t>380      Drama $2 </a:t>
            </a:r>
            <a:r>
              <a:rPr lang="en-US" dirty="0" err="1"/>
              <a:t>lcgft</a:t>
            </a:r>
            <a:r>
              <a:rPr lang="en-US" dirty="0"/>
              <a:t> </a:t>
            </a:r>
          </a:p>
          <a:p>
            <a:pPr marL="914400" indent="-914400">
              <a:buNone/>
            </a:pPr>
            <a:r>
              <a:rPr lang="en-US" dirty="0">
                <a:solidFill>
                  <a:srgbClr val="0070C0"/>
                </a:solidFill>
              </a:rPr>
              <a:t>386      $n eth $a Asian Canadians $2 </a:t>
            </a:r>
            <a:r>
              <a:rPr lang="en-US" dirty="0" err="1">
                <a:solidFill>
                  <a:srgbClr val="0070C0"/>
                </a:solidFill>
              </a:rPr>
              <a:t>lcdgt</a:t>
            </a:r>
            <a:endParaRPr lang="en-US" dirty="0">
              <a:solidFill>
                <a:srgbClr val="0070C0"/>
              </a:solidFill>
            </a:endParaRPr>
          </a:p>
          <a:p>
            <a:pPr marL="914400" indent="-914400">
              <a:buNone/>
            </a:pPr>
            <a:r>
              <a:rPr lang="en-US" dirty="0">
                <a:solidFill>
                  <a:srgbClr val="0070C0"/>
                </a:solidFill>
              </a:rPr>
              <a:t>386      $n </a:t>
            </a:r>
            <a:r>
              <a:rPr lang="en-US" dirty="0" err="1">
                <a:solidFill>
                  <a:srgbClr val="0070C0"/>
                </a:solidFill>
              </a:rPr>
              <a:t>nat</a:t>
            </a:r>
            <a:r>
              <a:rPr lang="en-US" dirty="0">
                <a:solidFill>
                  <a:srgbClr val="0070C0"/>
                </a:solidFill>
              </a:rPr>
              <a:t> $a Canadians $2 </a:t>
            </a:r>
            <a:r>
              <a:rPr lang="en-US" dirty="0" err="1">
                <a:solidFill>
                  <a:srgbClr val="0070C0"/>
                </a:solidFill>
              </a:rPr>
              <a:t>lcdgt</a:t>
            </a:r>
            <a:endParaRPr lang="en-US" dirty="0">
              <a:solidFill>
                <a:srgbClr val="0070C0"/>
              </a:solidFill>
            </a:endParaRPr>
          </a:p>
          <a:p>
            <a:pPr marL="914400" indent="-914400">
              <a:buNone/>
            </a:pPr>
            <a:r>
              <a:rPr lang="en-US" dirty="0"/>
              <a:t>430 _0 Love and </a:t>
            </a:r>
            <a:r>
              <a:rPr lang="en-US" dirty="0" err="1"/>
              <a:t>relAsianships</a:t>
            </a:r>
            <a:endParaRPr lang="en-US" dirty="0"/>
          </a:p>
          <a:p>
            <a:pPr marL="914400" indent="-914400">
              <a:buNone/>
            </a:pPr>
            <a:r>
              <a:rPr lang="en-US" dirty="0"/>
              <a:t>430 _0 Love plus </a:t>
            </a:r>
            <a:r>
              <a:rPr lang="en-US" dirty="0" err="1"/>
              <a:t>relAsianships</a:t>
            </a:r>
            <a:endParaRPr lang="en-US" dirty="0"/>
          </a:p>
          <a:p>
            <a:pPr marL="914400" indent="-914400">
              <a:buNone/>
            </a:pPr>
            <a:r>
              <a:rPr lang="en-US" dirty="0"/>
              <a:t>670      Love + </a:t>
            </a:r>
            <a:r>
              <a:rPr lang="en-US" dirty="0" err="1"/>
              <a:t>relAsianships</a:t>
            </a:r>
            <a:r>
              <a:rPr lang="en-US" dirty="0"/>
              <a:t> : a collection of </a:t>
            </a:r>
          </a:p>
          <a:p>
            <a:pPr marL="914400" indent="-914400">
              <a:buNone/>
            </a:pPr>
            <a:r>
              <a:rPr lang="en-US" dirty="0"/>
              <a:t>             contemporary Asian-Canadian drama, 2009.</a:t>
            </a:r>
            <a:endParaRPr lang="en-US" dirty="0">
              <a:solidFill>
                <a:srgbClr val="FF0000"/>
              </a:solidFill>
            </a:endParaRP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32D14ABB-2462-47EF-B88D-2EF0C92E33AE}" type="slidenum">
              <a:rPr lang="en-US" smtClean="0"/>
              <a:pPr>
                <a:defRPr/>
              </a:pPr>
              <a:t>107</a:t>
            </a:fld>
            <a:endParaRPr lang="en-US"/>
          </a:p>
        </p:txBody>
      </p:sp>
    </p:spTree>
    <p:extLst>
      <p:ext uri="{BB962C8B-B14F-4D97-AF65-F5344CB8AC3E}">
        <p14:creationId xmlns:p14="http://schemas.microsoft.com/office/powerpoint/2010/main" val="29109507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62000" y="2280138"/>
            <a:ext cx="7772400" cy="1470025"/>
          </a:xfrm>
        </p:spPr>
        <p:txBody>
          <a:bodyPr/>
          <a:lstStyle/>
          <a:p>
            <a:pPr eaLnBrk="1" hangingPunct="1"/>
            <a:r>
              <a:rPr lang="en-US" dirty="0"/>
              <a:t>Attributes of Expressions</a:t>
            </a:r>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452287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pPr eaLnBrk="1" hangingPunct="1"/>
            <a:r>
              <a:rPr lang="en-US"/>
              <a:t>RDA and LC Practice</a:t>
            </a:r>
          </a:p>
        </p:txBody>
      </p:sp>
      <p:sp>
        <p:nvSpPr>
          <p:cNvPr id="3" name="Content Placeholder 2"/>
          <p:cNvSpPr>
            <a:spLocks noGrp="1"/>
          </p:cNvSpPr>
          <p:nvPr>
            <p:ph idx="1"/>
          </p:nvPr>
        </p:nvSpPr>
        <p:spPr>
          <a:xfrm>
            <a:off x="457200" y="1295400"/>
            <a:ext cx="8229600" cy="4830763"/>
          </a:xfrm>
        </p:spPr>
        <p:txBody>
          <a:bodyPr rtlCol="0">
            <a:normAutofit fontScale="85000" lnSpcReduction="20000"/>
          </a:bodyPr>
          <a:lstStyle/>
          <a:p>
            <a:pPr eaLnBrk="1" fontAlgn="auto" hangingPunct="1">
              <a:spcAft>
                <a:spcPts val="0"/>
              </a:spcAft>
              <a:buFont typeface="Arial" pitchFamily="34" charset="0"/>
              <a:buChar char="•"/>
              <a:defRPr/>
            </a:pPr>
            <a:r>
              <a:rPr lang="en-US" dirty="0"/>
              <a:t>RDA (and FRBR) expect separate expression descriptions to be distinguished from one another, just as any other entity description is distinguished from others</a:t>
            </a:r>
          </a:p>
          <a:p>
            <a:pPr eaLnBrk="1" fontAlgn="auto" hangingPunct="1">
              <a:spcAft>
                <a:spcPts val="0"/>
              </a:spcAft>
              <a:buFont typeface="Arial" pitchFamily="34" charset="0"/>
              <a:buChar char="•"/>
              <a:defRPr/>
            </a:pPr>
            <a:r>
              <a:rPr lang="en-US" dirty="0"/>
              <a:t>Basic core elements for expression descriptions (RDA 0.6.6):</a:t>
            </a:r>
          </a:p>
          <a:p>
            <a:pPr lvl="1" eaLnBrk="1" fontAlgn="auto" hangingPunct="1">
              <a:spcAft>
                <a:spcPts val="0"/>
              </a:spcAft>
              <a:buFont typeface="Arial" pitchFamily="34" charset="0"/>
              <a:buChar char="–"/>
              <a:defRPr/>
            </a:pPr>
            <a:r>
              <a:rPr lang="en-US" dirty="0"/>
              <a:t>Identifier for expression</a:t>
            </a:r>
          </a:p>
          <a:p>
            <a:pPr lvl="1" eaLnBrk="1" fontAlgn="auto" hangingPunct="1">
              <a:spcAft>
                <a:spcPts val="0"/>
              </a:spcAft>
              <a:buFont typeface="Arial" pitchFamily="34" charset="0"/>
              <a:buChar char="–"/>
              <a:defRPr/>
            </a:pPr>
            <a:r>
              <a:rPr lang="en-US" dirty="0"/>
              <a:t>Content type</a:t>
            </a:r>
          </a:p>
          <a:p>
            <a:pPr lvl="1" eaLnBrk="1" fontAlgn="auto" hangingPunct="1">
              <a:spcAft>
                <a:spcPts val="0"/>
              </a:spcAft>
              <a:buFont typeface="Arial" pitchFamily="34" charset="0"/>
              <a:buChar char="–"/>
              <a:defRPr/>
            </a:pPr>
            <a:r>
              <a:rPr lang="en-US" dirty="0"/>
              <a:t>Language of expression</a:t>
            </a:r>
          </a:p>
          <a:p>
            <a:pPr eaLnBrk="1" fontAlgn="auto" hangingPunct="1">
              <a:spcAft>
                <a:spcPts val="0"/>
              </a:spcAft>
              <a:buFont typeface="Arial" pitchFamily="34" charset="0"/>
              <a:buChar char="•"/>
              <a:defRPr/>
            </a:pPr>
            <a:r>
              <a:rPr lang="en-US" dirty="0"/>
              <a:t>Core </a:t>
            </a:r>
            <a:r>
              <a:rPr lang="en-US" i="1" dirty="0"/>
              <a:t>if needed to differentiate</a:t>
            </a:r>
            <a:r>
              <a:rPr lang="en-US" dirty="0"/>
              <a:t> (RDA 0.6.6):</a:t>
            </a:r>
          </a:p>
          <a:p>
            <a:pPr lvl="1" eaLnBrk="1" fontAlgn="auto" hangingPunct="1">
              <a:spcAft>
                <a:spcPts val="0"/>
              </a:spcAft>
              <a:buFont typeface="Arial" pitchFamily="34" charset="0"/>
              <a:buChar char="–"/>
              <a:defRPr/>
            </a:pPr>
            <a:r>
              <a:rPr lang="en-US" dirty="0"/>
              <a:t>Date of expression</a:t>
            </a:r>
          </a:p>
          <a:p>
            <a:pPr lvl="1" eaLnBrk="1" fontAlgn="auto" hangingPunct="1">
              <a:spcAft>
                <a:spcPts val="0"/>
              </a:spcAft>
              <a:buFont typeface="Arial" pitchFamily="34" charset="0"/>
              <a:buChar char="–"/>
              <a:defRPr/>
            </a:pPr>
            <a:r>
              <a:rPr lang="en-US" dirty="0"/>
              <a:t>Other distinguishing characteristic of expression</a:t>
            </a:r>
          </a:p>
          <a:p>
            <a:pPr marL="363538" indent="-306388" eaLnBrk="1" fontAlgn="auto" hangingPunct="1">
              <a:spcAft>
                <a:spcPts val="0"/>
              </a:spcAft>
              <a:buFont typeface="Arial" pitchFamily="34" charset="0"/>
              <a:buChar char="•"/>
              <a:defRPr/>
            </a:pPr>
            <a:r>
              <a:rPr lang="en-US" dirty="0"/>
              <a:t>LC follows this practice except for translations</a:t>
            </a:r>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1892EEF-9485-4099-9BA2-54F4BE615A60}" type="slidenum">
              <a:rPr lang="en-US"/>
              <a:pPr>
                <a:defRPr/>
              </a:pPr>
              <a:t>109</a:t>
            </a:fld>
            <a:endParaRPr lang="en-US"/>
          </a:p>
        </p:txBody>
      </p:sp>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pPr eaLnBrk="1" hangingPunct="1"/>
            <a:r>
              <a:rPr lang="en-US"/>
              <a:t>RDA and LC Practice</a:t>
            </a:r>
          </a:p>
        </p:txBody>
      </p:sp>
      <p:sp>
        <p:nvSpPr>
          <p:cNvPr id="3" name="Content Placeholder 2"/>
          <p:cNvSpPr>
            <a:spLocks noGrp="1"/>
          </p:cNvSpPr>
          <p:nvPr>
            <p:ph idx="1"/>
          </p:nvPr>
        </p:nvSpPr>
        <p:spPr/>
        <p:txBody>
          <a:bodyPr rtlCol="0">
            <a:normAutofit fontScale="85000" lnSpcReduction="20000"/>
          </a:bodyPr>
          <a:lstStyle/>
          <a:p>
            <a:pPr marL="0" indent="0" eaLnBrk="1" fontAlgn="auto" hangingPunct="1">
              <a:spcAft>
                <a:spcPts val="0"/>
              </a:spcAft>
              <a:buFont typeface="Arial" pitchFamily="34" charset="0"/>
              <a:buNone/>
              <a:defRPr/>
            </a:pPr>
            <a:r>
              <a:rPr lang="en-US" dirty="0"/>
              <a:t>LC Practice for </a:t>
            </a:r>
            <a:r>
              <a:rPr lang="en-US" i="1" dirty="0"/>
              <a:t>translations</a:t>
            </a:r>
            <a:r>
              <a:rPr lang="en-US" dirty="0"/>
              <a:t> (LC-PCC PS 0.6.6, 6.27.3)</a:t>
            </a:r>
          </a:p>
          <a:p>
            <a:pPr eaLnBrk="1" fontAlgn="auto" hangingPunct="1">
              <a:spcAft>
                <a:spcPts val="0"/>
              </a:spcAft>
              <a:buFont typeface="Arial" pitchFamily="34" charset="0"/>
              <a:buChar char="•"/>
              <a:defRPr/>
            </a:pPr>
            <a:r>
              <a:rPr lang="en-US" dirty="0"/>
              <a:t>LC catalogers do not record elements in authority records or add elements to authorized access points to differentiate separate expressions in the same language </a:t>
            </a:r>
          </a:p>
          <a:p>
            <a:pPr eaLnBrk="1" fontAlgn="auto" hangingPunct="1">
              <a:spcAft>
                <a:spcPts val="0"/>
              </a:spcAft>
              <a:buFont typeface="Arial" pitchFamily="34" charset="0"/>
              <a:buChar char="•"/>
              <a:defRPr/>
            </a:pPr>
            <a:r>
              <a:rPr lang="en-US" dirty="0"/>
              <a:t>For example, Shakespeare’s </a:t>
            </a:r>
            <a:r>
              <a:rPr lang="en-US" i="1" dirty="0"/>
              <a:t>Hamlet</a:t>
            </a:r>
            <a:r>
              <a:rPr lang="en-US" dirty="0"/>
              <a:t> in French would, for LC, be represented by a single authority record and a single authorized access point even though there is more than one translation</a:t>
            </a:r>
          </a:p>
          <a:p>
            <a:pPr marL="1828800" lvl="1" indent="-914400" eaLnBrk="1" fontAlgn="auto" hangingPunct="1">
              <a:spcAft>
                <a:spcPts val="0"/>
              </a:spcAft>
              <a:buFont typeface="Arial" pitchFamily="34" charset="0"/>
              <a:buNone/>
              <a:defRPr/>
            </a:pPr>
            <a:r>
              <a:rPr lang="en-US" dirty="0">
                <a:solidFill>
                  <a:srgbClr val="0070C0"/>
                </a:solidFill>
              </a:rPr>
              <a:t>100 1_ Shakespeare, William, $d 1564-1616. $t Hamlet. $l French </a:t>
            </a:r>
          </a:p>
          <a:p>
            <a:pPr marL="400050" lvl="1" indent="0" eaLnBrk="1" fontAlgn="auto" hangingPunct="1">
              <a:spcAft>
                <a:spcPts val="0"/>
              </a:spcAft>
              <a:buFont typeface="Arial" pitchFamily="34" charset="0"/>
              <a:buNone/>
              <a:defRPr/>
            </a:pPr>
            <a:r>
              <a:rPr lang="en-US" dirty="0">
                <a:solidFill>
                  <a:srgbClr val="0070C0"/>
                </a:solidFill>
              </a:rPr>
              <a:t>		</a:t>
            </a:r>
            <a:r>
              <a:rPr lang="en-US" dirty="0"/>
              <a:t>= </a:t>
            </a:r>
            <a:r>
              <a:rPr lang="en-US" i="1" dirty="0"/>
              <a:t>all</a:t>
            </a:r>
            <a:r>
              <a:rPr lang="en-US" dirty="0"/>
              <a:t> French translations of </a:t>
            </a:r>
            <a:r>
              <a:rPr lang="en-US" i="1" dirty="0"/>
              <a:t>Hamlet</a:t>
            </a:r>
            <a:r>
              <a:rPr lang="en-US" dirty="0"/>
              <a:t>.</a:t>
            </a:r>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21658B81-2F09-4BFD-8930-8BCD7F94C418}" type="slidenum">
              <a:rPr lang="en-US"/>
              <a:pPr>
                <a:defRPr/>
              </a:pPr>
              <a:t>110</a:t>
            </a:fld>
            <a:endParaRPr lang="en-US"/>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pPr eaLnBrk="1" hangingPunct="1"/>
            <a:r>
              <a:rPr lang="en-US"/>
              <a:t>RDA and LC Practice</a:t>
            </a:r>
          </a:p>
        </p:txBody>
      </p:sp>
      <p:sp>
        <p:nvSpPr>
          <p:cNvPr id="3" name="Content Placeholder 2"/>
          <p:cNvSpPr>
            <a:spLocks noGrp="1"/>
          </p:cNvSpPr>
          <p:nvPr>
            <p:ph idx="1"/>
          </p:nvPr>
        </p:nvSpPr>
        <p:spPr/>
        <p:txBody>
          <a:bodyPr rtlCol="0">
            <a:normAutofit fontScale="92500" lnSpcReduction="10000"/>
          </a:bodyPr>
          <a:lstStyle/>
          <a:p>
            <a:pPr marL="0" indent="0" eaLnBrk="1" fontAlgn="auto" hangingPunct="1">
              <a:spcAft>
                <a:spcPts val="0"/>
              </a:spcAft>
              <a:buFont typeface="Arial" pitchFamily="34" charset="0"/>
              <a:buNone/>
              <a:defRPr/>
            </a:pPr>
            <a:r>
              <a:rPr lang="en-US" dirty="0"/>
              <a:t>LC Practice for expressions in the original language</a:t>
            </a:r>
          </a:p>
          <a:p>
            <a:pPr eaLnBrk="1" fontAlgn="auto" hangingPunct="1">
              <a:spcAft>
                <a:spcPts val="0"/>
              </a:spcAft>
              <a:buFont typeface="Arial" pitchFamily="34" charset="0"/>
              <a:buChar char="•"/>
              <a:defRPr/>
            </a:pPr>
            <a:r>
              <a:rPr lang="en-US" dirty="0"/>
              <a:t>LC does not describe the original language expression separately from the work.</a:t>
            </a:r>
          </a:p>
          <a:p>
            <a:pPr eaLnBrk="1" fontAlgn="auto" hangingPunct="1">
              <a:spcAft>
                <a:spcPts val="0"/>
              </a:spcAft>
              <a:buFont typeface="Arial" pitchFamily="34" charset="0"/>
              <a:buChar char="•"/>
              <a:defRPr/>
            </a:pPr>
            <a:r>
              <a:rPr lang="en-US" dirty="0"/>
              <a:t>For LC, expressions in the original language are represented by the authorized access point for the work, which will be used for any expression in the original language</a:t>
            </a:r>
          </a:p>
          <a:p>
            <a:pPr marL="457200" lvl="1" indent="0" eaLnBrk="1" fontAlgn="auto" hangingPunct="1">
              <a:spcAft>
                <a:spcPts val="0"/>
              </a:spcAft>
              <a:buFont typeface="Arial" pitchFamily="34" charset="0"/>
              <a:buNone/>
              <a:defRPr/>
            </a:pPr>
            <a:r>
              <a:rPr lang="en-US" dirty="0">
                <a:solidFill>
                  <a:srgbClr val="0070C0"/>
                </a:solidFill>
              </a:rPr>
              <a:t>	100 0_ Homer. $t Iliad </a:t>
            </a:r>
          </a:p>
          <a:p>
            <a:pPr marL="457200" lvl="1" indent="0" eaLnBrk="1" fontAlgn="auto" hangingPunct="1">
              <a:spcAft>
                <a:spcPts val="0"/>
              </a:spcAft>
              <a:buFont typeface="Arial" pitchFamily="34" charset="0"/>
              <a:buNone/>
              <a:defRPr/>
            </a:pPr>
            <a:r>
              <a:rPr lang="en-US" dirty="0">
                <a:solidFill>
                  <a:srgbClr val="0070C0"/>
                </a:solidFill>
              </a:rPr>
              <a:t>		</a:t>
            </a:r>
            <a:r>
              <a:rPr lang="en-US" dirty="0"/>
              <a:t>= the work </a:t>
            </a:r>
            <a:r>
              <a:rPr lang="en-US" i="1" dirty="0"/>
              <a:t>Iliad</a:t>
            </a:r>
            <a:r>
              <a:rPr lang="en-US" dirty="0"/>
              <a:t> and all original Greek 			expressions of the </a:t>
            </a:r>
            <a:r>
              <a:rPr lang="en-US" i="1" dirty="0"/>
              <a:t>Iliad</a:t>
            </a:r>
            <a:endParaRPr lang="en-US" dirty="0"/>
          </a:p>
          <a:p>
            <a:pPr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EE39D37A-886D-4742-8EE8-36AB59018F22}" type="slidenum">
              <a:rPr lang="en-US"/>
              <a:pPr>
                <a:defRPr/>
              </a:pPr>
              <a:t>111</a:t>
            </a:fld>
            <a:endParaRPr lang="en-US"/>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pPr eaLnBrk="1" hangingPunct="1"/>
            <a:r>
              <a:rPr lang="en-US"/>
              <a:t>RDA and LC Practice</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a:t>Exception to LC practice: If there is a name authority record with an authorized access point for an expression that includes an additional characteristic LC would not have added, LC catalogers will use that established authorized access point for that specific expression.</a:t>
            </a:r>
          </a:p>
          <a:p>
            <a:pPr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56A49CF-E0E4-4082-99DA-3F98DB0112FC}" type="slidenum">
              <a:rPr lang="en-US"/>
              <a:pPr>
                <a:defRPr/>
              </a:pPr>
              <a:t>112</a:t>
            </a:fld>
            <a:endParaRPr lang="en-US"/>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p:txBody>
          <a:bodyPr/>
          <a:lstStyle/>
          <a:p>
            <a:pPr eaLnBrk="1" hangingPunct="1"/>
            <a:r>
              <a:rPr lang="en-US"/>
              <a:t>RDA and LC Practice</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a:t>PCC Catalogers may follow this LC practice, or may apply RDA and describe distinct expressions in separate authority records and assign them distinct authorized access points depending on the needs of their users.</a:t>
            </a:r>
          </a:p>
          <a:p>
            <a:pPr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DB019A4-6C83-4A3D-BF11-582DB53395BD}" type="slidenum">
              <a:rPr lang="en-US"/>
              <a:pPr>
                <a:defRPr/>
              </a:pPr>
              <a:t>113</a:t>
            </a:fld>
            <a:endParaRPr lang="en-US"/>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lstStyle/>
          <a:p>
            <a:pPr eaLnBrk="1" hangingPunct="1"/>
            <a:r>
              <a:rPr lang="en-US"/>
              <a:t>Attributes of Expressions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Expression attributes:</a:t>
            </a:r>
          </a:p>
          <a:p>
            <a:pPr lvl="1" eaLnBrk="1" fontAlgn="auto" hangingPunct="1">
              <a:spcAft>
                <a:spcPts val="0"/>
              </a:spcAft>
              <a:buFont typeface="Arial" pitchFamily="34" charset="0"/>
              <a:buChar char="–"/>
              <a:defRPr/>
            </a:pPr>
            <a:r>
              <a:rPr lang="en-US" dirty="0"/>
              <a:t>Content Type (RDA 6.9)</a:t>
            </a:r>
          </a:p>
          <a:p>
            <a:pPr lvl="1" eaLnBrk="1" fontAlgn="auto" hangingPunct="1">
              <a:spcAft>
                <a:spcPts val="0"/>
              </a:spcAft>
              <a:buFont typeface="Arial" pitchFamily="34" charset="0"/>
              <a:buChar char="–"/>
              <a:defRPr/>
            </a:pPr>
            <a:r>
              <a:rPr lang="en-US" dirty="0"/>
              <a:t>Date of Expression (RDA 6.10)</a:t>
            </a:r>
          </a:p>
          <a:p>
            <a:pPr lvl="1" eaLnBrk="1" fontAlgn="auto" hangingPunct="1">
              <a:spcAft>
                <a:spcPts val="0"/>
              </a:spcAft>
              <a:buFont typeface="Arial" pitchFamily="34" charset="0"/>
              <a:buChar char="–"/>
              <a:defRPr/>
            </a:pPr>
            <a:r>
              <a:rPr lang="en-US" dirty="0"/>
              <a:t>Language of Expression (RDA 6.11)</a:t>
            </a:r>
          </a:p>
          <a:p>
            <a:pPr lvl="1" eaLnBrk="1" fontAlgn="auto" hangingPunct="1">
              <a:spcAft>
                <a:spcPts val="0"/>
              </a:spcAft>
              <a:buFont typeface="Arial" pitchFamily="34" charset="0"/>
              <a:buChar char="–"/>
              <a:defRPr/>
            </a:pPr>
            <a:r>
              <a:rPr lang="en-US" dirty="0"/>
              <a:t>Other Distinguishing Characteristic of Expression (RDA 6.12)</a:t>
            </a:r>
          </a:p>
          <a:p>
            <a:pPr lvl="1" eaLnBrk="1" fontAlgn="auto" hangingPunct="1">
              <a:spcAft>
                <a:spcPts val="0"/>
              </a:spcAft>
              <a:buFont typeface="Arial" pitchFamily="34" charset="0"/>
              <a:buChar char="–"/>
              <a:defRPr/>
            </a:pPr>
            <a:r>
              <a:rPr lang="en-US" dirty="0"/>
              <a:t>Identifier for Expression (RDA 6.13)</a:t>
            </a:r>
          </a:p>
          <a:p>
            <a:pPr marL="457200" lvl="1" indent="0" eaLnBrk="1" fontAlgn="auto" hangingPunct="1">
              <a:spcAft>
                <a:spcPts val="0"/>
              </a:spcAft>
              <a:buFont typeface="Arial" pitchFamily="34" charset="0"/>
              <a:buNone/>
              <a:defRPr/>
            </a:pPr>
            <a:endParaRPr lang="en-US" dirty="0"/>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7D5DAEFE-E27B-486C-A19D-F1607D8CF502}" type="slidenum">
              <a:rPr lang="en-US"/>
              <a:pPr>
                <a:defRPr/>
              </a:pPr>
              <a:t>114</a:t>
            </a:fld>
            <a:endParaRPr lang="en-US"/>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pPr eaLnBrk="1" hangingPunct="1"/>
            <a:r>
              <a:rPr lang="en-US"/>
              <a:t>Content Type (RDA 6.9)</a:t>
            </a:r>
          </a:p>
        </p:txBody>
      </p:sp>
      <p:sp>
        <p:nvSpPr>
          <p:cNvPr id="227330" name="Content Placeholder 2"/>
          <p:cNvSpPr>
            <a:spLocks noGrp="1"/>
          </p:cNvSpPr>
          <p:nvPr>
            <p:ph idx="1"/>
          </p:nvPr>
        </p:nvSpPr>
        <p:spPr/>
        <p:txBody>
          <a:bodyPr/>
          <a:lstStyle/>
          <a:p>
            <a:pPr eaLnBrk="1" hangingPunct="1"/>
            <a:r>
              <a:rPr lang="en-US" dirty="0"/>
              <a:t>Content type is a core element</a:t>
            </a:r>
          </a:p>
          <a:p>
            <a:pPr eaLnBrk="1" hangingPunct="1"/>
            <a:r>
              <a:rPr lang="en-US" dirty="0"/>
              <a:t>Definition: Content type is a categorization reflecting the fundamental form of communication in which the content is expressed and the human sense through which it is intended to be perceived.</a:t>
            </a:r>
          </a:p>
          <a:p>
            <a:pPr eaLnBrk="1" hangingPunct="1"/>
            <a:r>
              <a:rPr lang="en-US" dirty="0"/>
              <a:t>Terms are from a controlled vocabulary listed in RDA 6.9.1.3</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963DA1A-B369-456F-ABBF-63613CFE241D}" type="slidenum">
              <a:rPr lang="en-US"/>
              <a:pPr>
                <a:defRPr/>
              </a:pPr>
              <a:t>115</a:t>
            </a:fld>
            <a:endParaRPr lang="en-US"/>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a:xfrm>
            <a:off x="457200" y="76200"/>
            <a:ext cx="8229600" cy="1143000"/>
          </a:xfrm>
        </p:spPr>
        <p:txBody>
          <a:bodyPr/>
          <a:lstStyle/>
          <a:p>
            <a:pPr eaLnBrk="1" hangingPunct="1"/>
            <a:r>
              <a:rPr lang="en-US"/>
              <a:t>Content Type (RDA 6.9)</a:t>
            </a:r>
          </a:p>
        </p:txBody>
      </p:sp>
      <p:sp>
        <p:nvSpPr>
          <p:cNvPr id="229378" name="Content Placeholder 2"/>
          <p:cNvSpPr>
            <a:spLocks noGrp="1"/>
          </p:cNvSpPr>
          <p:nvPr>
            <p:ph idx="1"/>
          </p:nvPr>
        </p:nvSpPr>
        <p:spPr>
          <a:xfrm>
            <a:off x="228600" y="1066800"/>
            <a:ext cx="8763000" cy="5029200"/>
          </a:xfrm>
        </p:spPr>
        <p:txBody>
          <a:bodyPr/>
          <a:lstStyle/>
          <a:p>
            <a:pPr eaLnBrk="1" hangingPunct="1"/>
            <a:r>
              <a:rPr lang="en-US" sz="2800" dirty="0"/>
              <a:t>Content type is recorded in MARC 336</a:t>
            </a:r>
          </a:p>
          <a:p>
            <a:pPr eaLnBrk="1" hangingPunct="1">
              <a:spcAft>
                <a:spcPts val="1800"/>
              </a:spcAft>
            </a:pPr>
            <a:r>
              <a:rPr lang="en-US" sz="2800" dirty="0"/>
              <a:t>Record the term in subfield $a; content type code may be recorded in $b; record “</a:t>
            </a:r>
            <a:r>
              <a:rPr lang="en-US" sz="2800" dirty="0" err="1"/>
              <a:t>rdacontent</a:t>
            </a:r>
            <a:r>
              <a:rPr lang="en-US" sz="2800" dirty="0"/>
              <a:t>” in subfield $2. Use terms and codes from RDA 6.9 and/or LC’s </a:t>
            </a:r>
            <a:r>
              <a:rPr lang="en-US" sz="2800" i="1" dirty="0">
                <a:hlinkClick r:id="rId3"/>
              </a:rPr>
              <a:t>Term and Code List for RDA Content Types</a:t>
            </a:r>
            <a:endParaRPr lang="en-US" sz="2800" i="1" dirty="0"/>
          </a:p>
          <a:p>
            <a:pPr marL="457200" lvl="1" indent="0" eaLnBrk="1" hangingPunct="1">
              <a:buNone/>
            </a:pPr>
            <a:r>
              <a:rPr lang="en-US" sz="2400" dirty="0">
                <a:solidFill>
                  <a:srgbClr val="0070C0"/>
                </a:solidFill>
              </a:rPr>
              <a:t>	336	spoken word $2 </a:t>
            </a:r>
            <a:r>
              <a:rPr lang="en-US" sz="2400" dirty="0" err="1">
                <a:solidFill>
                  <a:srgbClr val="0070C0"/>
                </a:solidFill>
              </a:rPr>
              <a:t>rdacontent</a:t>
            </a:r>
            <a:endParaRPr lang="en-US" sz="2400" dirty="0">
              <a:solidFill>
                <a:srgbClr val="0070C0"/>
              </a:solidFill>
            </a:endParaRPr>
          </a:p>
          <a:p>
            <a:pPr marL="457200" lvl="1" indent="0" eaLnBrk="1" hangingPunct="1">
              <a:buNone/>
            </a:pPr>
            <a:r>
              <a:rPr lang="en-US" sz="2400" dirty="0">
                <a:solidFill>
                  <a:srgbClr val="0070C0"/>
                </a:solidFill>
              </a:rPr>
              <a:t>	336	text $b txt $2 </a:t>
            </a:r>
            <a:r>
              <a:rPr lang="en-US" sz="2400" dirty="0" err="1">
                <a:solidFill>
                  <a:srgbClr val="0070C0"/>
                </a:solidFill>
              </a:rPr>
              <a:t>rdacontent</a:t>
            </a:r>
            <a:endParaRPr lang="en-US" sz="2400" dirty="0">
              <a:solidFill>
                <a:srgbClr val="0070C0"/>
              </a:solidFill>
            </a:endParaRPr>
          </a:p>
          <a:p>
            <a:pPr marL="457200" lvl="1" indent="0" eaLnBrk="1" hangingPunct="1">
              <a:buNone/>
            </a:pPr>
            <a:r>
              <a:rPr lang="en-US" sz="2400" dirty="0">
                <a:solidFill>
                  <a:srgbClr val="0070C0"/>
                </a:solidFill>
              </a:rPr>
              <a:t>	336	performed music $b </a:t>
            </a:r>
            <a:r>
              <a:rPr lang="en-US" sz="2400" dirty="0" err="1">
                <a:solidFill>
                  <a:srgbClr val="0070C0"/>
                </a:solidFill>
              </a:rPr>
              <a:t>prm</a:t>
            </a:r>
            <a:r>
              <a:rPr lang="en-US" sz="2400" dirty="0">
                <a:solidFill>
                  <a:srgbClr val="0070C0"/>
                </a:solidFill>
              </a:rPr>
              <a:t> $2 </a:t>
            </a:r>
            <a:r>
              <a:rPr lang="en-US" sz="2400" dirty="0" err="1">
                <a:solidFill>
                  <a:srgbClr val="0070C0"/>
                </a:solidFill>
              </a:rPr>
              <a:t>rdacontent</a:t>
            </a:r>
            <a:endParaRPr lang="en-US" sz="2400" i="1" dirty="0"/>
          </a:p>
          <a:p>
            <a:pPr marL="457200" lvl="1" indent="0" eaLnBrk="1" hangingPunct="1">
              <a:spcBef>
                <a:spcPts val="1800"/>
              </a:spcBef>
              <a:buNone/>
            </a:pPr>
            <a:endParaRPr lang="en-US" sz="2400" dirty="0"/>
          </a:p>
          <a:p>
            <a:pPr eaLnBrk="1" hangingPunct="1">
              <a:spcBef>
                <a:spcPts val="1800"/>
              </a:spcBef>
            </a:pPr>
            <a:endParaRPr lang="en-US" sz="2800" dirty="0"/>
          </a:p>
          <a:p>
            <a:pPr marL="457200" lvl="1" indent="0" eaLnBrk="1" hangingPunct="1">
              <a:buFont typeface="Arial" charset="0"/>
              <a:buNone/>
            </a:pPr>
            <a:r>
              <a:rPr lang="en-US" sz="2400" dirty="0">
                <a:solidFill>
                  <a:srgbClr val="0070C0"/>
                </a:solidFill>
              </a:rPr>
              <a:t>	</a:t>
            </a:r>
            <a:endParaRPr lang="en-US" sz="2800" dirty="0"/>
          </a:p>
          <a:p>
            <a:pPr marL="0" indent="0" eaLnBrk="1" hangingPunct="1">
              <a:buNone/>
            </a:pPr>
            <a:endParaRPr lang="en-US" sz="2800" dirty="0"/>
          </a:p>
        </p:txBody>
      </p:sp>
      <p:sp>
        <p:nvSpPr>
          <p:cNvPr id="6" name="Footer Placeholder 5"/>
          <p:cNvSpPr>
            <a:spLocks noGrp="1"/>
          </p:cNvSpPr>
          <p:nvPr>
            <p:ph type="ftr" sz="quarter" idx="11"/>
          </p:nvPr>
        </p:nvSpPr>
        <p:spPr/>
        <p:txBody>
          <a:bodyPr/>
          <a:lstStyle/>
          <a:p>
            <a:pPr>
              <a:defRPr/>
            </a:pPr>
            <a:r>
              <a:rPr lang="en-US" dirty="0"/>
              <a:t>Module 6. Works and Expressions</a:t>
            </a:r>
          </a:p>
        </p:txBody>
      </p:sp>
      <p:sp>
        <p:nvSpPr>
          <p:cNvPr id="7" name="Slide Number Placeholder 6"/>
          <p:cNvSpPr>
            <a:spLocks noGrp="1"/>
          </p:cNvSpPr>
          <p:nvPr>
            <p:ph type="sldNum" sz="quarter" idx="12"/>
          </p:nvPr>
        </p:nvSpPr>
        <p:spPr/>
        <p:txBody>
          <a:bodyPr/>
          <a:lstStyle/>
          <a:p>
            <a:pPr>
              <a:defRPr/>
            </a:pPr>
            <a:fld id="{078D6A86-76AD-4F9E-8D89-6FAF2CF31CED}" type="slidenum">
              <a:rPr lang="en-US"/>
              <a:pPr>
                <a:defRPr/>
              </a:pPr>
              <a:t>116</a:t>
            </a:fld>
            <a:endParaRPr lang="en-US"/>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a:xfrm>
            <a:off x="457200" y="76200"/>
            <a:ext cx="8229600" cy="1143000"/>
          </a:xfrm>
        </p:spPr>
        <p:txBody>
          <a:bodyPr/>
          <a:lstStyle/>
          <a:p>
            <a:pPr eaLnBrk="1" hangingPunct="1"/>
            <a:r>
              <a:rPr lang="en-US"/>
              <a:t>Content Type (RDA 6.9)</a:t>
            </a:r>
          </a:p>
        </p:txBody>
      </p:sp>
      <p:sp>
        <p:nvSpPr>
          <p:cNvPr id="229378" name="Content Placeholder 2"/>
          <p:cNvSpPr>
            <a:spLocks noGrp="1"/>
          </p:cNvSpPr>
          <p:nvPr>
            <p:ph idx="1"/>
          </p:nvPr>
        </p:nvSpPr>
        <p:spPr>
          <a:xfrm>
            <a:off x="228600" y="1066800"/>
            <a:ext cx="8763000" cy="5029200"/>
          </a:xfrm>
        </p:spPr>
        <p:txBody>
          <a:bodyPr/>
          <a:lstStyle/>
          <a:p>
            <a:pPr eaLnBrk="1" hangingPunct="1">
              <a:spcBef>
                <a:spcPts val="1800"/>
              </a:spcBef>
            </a:pPr>
            <a:r>
              <a:rPr lang="en-US" sz="2800" dirty="0"/>
              <a:t>URIs may be added for content type in the 336 field. Use subfield $0:</a:t>
            </a:r>
          </a:p>
          <a:p>
            <a:pPr marL="857250" lvl="2" indent="0" eaLnBrk="1" hangingPunct="1">
              <a:spcBef>
                <a:spcPts val="1800"/>
              </a:spcBef>
              <a:buNone/>
            </a:pPr>
            <a:r>
              <a:rPr lang="en-US" sz="2000" dirty="0">
                <a:solidFill>
                  <a:srgbClr val="0070C0"/>
                </a:solidFill>
              </a:rPr>
              <a:t>	</a:t>
            </a:r>
            <a:r>
              <a:rPr lang="en-US" dirty="0">
                <a:solidFill>
                  <a:srgbClr val="0070C0"/>
                </a:solidFill>
              </a:rPr>
              <a:t>336  spoken word $2 </a:t>
            </a:r>
            <a:r>
              <a:rPr lang="en-US" dirty="0" err="1">
                <a:solidFill>
                  <a:srgbClr val="0070C0"/>
                </a:solidFill>
              </a:rPr>
              <a:t>rdacontent</a:t>
            </a:r>
            <a:r>
              <a:rPr lang="en-US" dirty="0">
                <a:solidFill>
                  <a:srgbClr val="0070C0"/>
                </a:solidFill>
              </a:rPr>
              <a:t> $0 		http://id.loc.gov/vocabulary/contentTypes/spw</a:t>
            </a:r>
          </a:p>
          <a:p>
            <a:pPr lvl="1" eaLnBrk="1" hangingPunct="1">
              <a:spcBef>
                <a:spcPts val="1800"/>
              </a:spcBef>
            </a:pPr>
            <a:endParaRPr lang="en-US" sz="2400" dirty="0"/>
          </a:p>
          <a:p>
            <a:pPr eaLnBrk="1" hangingPunct="1">
              <a:spcBef>
                <a:spcPts val="1800"/>
              </a:spcBef>
            </a:pPr>
            <a:endParaRPr lang="en-US" sz="2800" dirty="0"/>
          </a:p>
          <a:p>
            <a:pPr marL="457200" lvl="1" indent="0" eaLnBrk="1" hangingPunct="1">
              <a:buFont typeface="Arial" charset="0"/>
              <a:buNone/>
            </a:pPr>
            <a:r>
              <a:rPr lang="en-US" sz="2400" dirty="0">
                <a:solidFill>
                  <a:srgbClr val="0070C0"/>
                </a:solidFill>
              </a:rPr>
              <a:t>	</a:t>
            </a:r>
            <a:endParaRPr lang="en-US" sz="2800" dirty="0"/>
          </a:p>
          <a:p>
            <a:pPr marL="0" indent="0" eaLnBrk="1" hangingPunct="1">
              <a:buNone/>
            </a:pPr>
            <a:endParaRPr lang="en-US" sz="2800" dirty="0"/>
          </a:p>
        </p:txBody>
      </p:sp>
      <p:sp>
        <p:nvSpPr>
          <p:cNvPr id="6" name="Footer Placeholder 5"/>
          <p:cNvSpPr>
            <a:spLocks noGrp="1"/>
          </p:cNvSpPr>
          <p:nvPr>
            <p:ph type="ftr" sz="quarter" idx="11"/>
          </p:nvPr>
        </p:nvSpPr>
        <p:spPr/>
        <p:txBody>
          <a:bodyPr/>
          <a:lstStyle/>
          <a:p>
            <a:pPr>
              <a:defRPr/>
            </a:pPr>
            <a:r>
              <a:rPr lang="en-US" dirty="0"/>
              <a:t>Module 6. Works and Expressions</a:t>
            </a:r>
          </a:p>
        </p:txBody>
      </p:sp>
      <p:sp>
        <p:nvSpPr>
          <p:cNvPr id="7" name="Slide Number Placeholder 6"/>
          <p:cNvSpPr>
            <a:spLocks noGrp="1"/>
          </p:cNvSpPr>
          <p:nvPr>
            <p:ph type="sldNum" sz="quarter" idx="12"/>
          </p:nvPr>
        </p:nvSpPr>
        <p:spPr/>
        <p:txBody>
          <a:bodyPr/>
          <a:lstStyle/>
          <a:p>
            <a:pPr>
              <a:defRPr/>
            </a:pPr>
            <a:fld id="{078D6A86-76AD-4F9E-8D89-6FAF2CF31CED}" type="slidenum">
              <a:rPr lang="en-US"/>
              <a:pPr>
                <a:defRPr/>
              </a:pPr>
              <a:t>117</a:t>
            </a:fld>
            <a:endParaRPr lang="en-US"/>
          </a:p>
        </p:txBody>
      </p:sp>
    </p:spTree>
    <p:extLst>
      <p:ext uri="{BB962C8B-B14F-4D97-AF65-F5344CB8AC3E}">
        <p14:creationId xmlns:p14="http://schemas.microsoft.com/office/powerpoint/2010/main" val="2646085109"/>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11FB75-C43F-42D6-98CE-4D23077EFE9A}"/>
              </a:ext>
            </a:extLst>
          </p:cNvPr>
          <p:cNvSpPr>
            <a:spLocks noGrp="1"/>
          </p:cNvSpPr>
          <p:nvPr>
            <p:ph type="ftr" sz="quarter" idx="11"/>
          </p:nvPr>
        </p:nvSpPr>
        <p:spPr/>
        <p:txBody>
          <a:bodyPr/>
          <a:lstStyle/>
          <a:p>
            <a:pPr>
              <a:defRPr/>
            </a:pPr>
            <a:r>
              <a:rPr lang="en-US"/>
              <a:t>Module 6. Works and Expressions</a:t>
            </a:r>
          </a:p>
        </p:txBody>
      </p:sp>
      <p:sp>
        <p:nvSpPr>
          <p:cNvPr id="3" name="Slide Number Placeholder 2">
            <a:extLst>
              <a:ext uri="{FF2B5EF4-FFF2-40B4-BE49-F238E27FC236}">
                <a16:creationId xmlns:a16="http://schemas.microsoft.com/office/drawing/2014/main" id="{0CE5D0F2-8AE1-4F80-9D39-359309455A53}"/>
              </a:ext>
            </a:extLst>
          </p:cNvPr>
          <p:cNvSpPr>
            <a:spLocks noGrp="1"/>
          </p:cNvSpPr>
          <p:nvPr>
            <p:ph type="sldNum" sz="quarter" idx="12"/>
          </p:nvPr>
        </p:nvSpPr>
        <p:spPr/>
        <p:txBody>
          <a:bodyPr/>
          <a:lstStyle/>
          <a:p>
            <a:pPr>
              <a:defRPr/>
            </a:pPr>
            <a:fld id="{717CBC6A-2A8B-4BB7-94B8-F08A2EB4751A}" type="slidenum">
              <a:rPr lang="en-US" smtClean="0"/>
              <a:pPr>
                <a:defRPr/>
              </a:pPr>
              <a:t>118</a:t>
            </a:fld>
            <a:endParaRPr lang="en-US"/>
          </a:p>
        </p:txBody>
      </p:sp>
      <p:pic>
        <p:nvPicPr>
          <p:cNvPr id="6" name="Picture 5">
            <a:extLst>
              <a:ext uri="{FF2B5EF4-FFF2-40B4-BE49-F238E27FC236}">
                <a16:creationId xmlns:a16="http://schemas.microsoft.com/office/drawing/2014/main" id="{FDECEBEE-F870-49C4-9498-1A9C4F1D005F}"/>
              </a:ext>
            </a:extLst>
          </p:cNvPr>
          <p:cNvPicPr>
            <a:picLocks noChangeAspect="1"/>
          </p:cNvPicPr>
          <p:nvPr/>
        </p:nvPicPr>
        <p:blipFill>
          <a:blip r:embed="rId3"/>
          <a:stretch>
            <a:fillRect/>
          </a:stretch>
        </p:blipFill>
        <p:spPr>
          <a:xfrm>
            <a:off x="47625" y="1076325"/>
            <a:ext cx="9048750" cy="4705350"/>
          </a:xfrm>
          <a:prstGeom prst="rect">
            <a:avLst/>
          </a:prstGeom>
        </p:spPr>
      </p:pic>
      <p:sp>
        <p:nvSpPr>
          <p:cNvPr id="7" name="Rectangle 6">
            <a:extLst>
              <a:ext uri="{FF2B5EF4-FFF2-40B4-BE49-F238E27FC236}">
                <a16:creationId xmlns:a16="http://schemas.microsoft.com/office/drawing/2014/main" id="{355EAD17-ADF6-436B-84E3-F54921F95917}"/>
              </a:ext>
            </a:extLst>
          </p:cNvPr>
          <p:cNvSpPr/>
          <p:nvPr/>
        </p:nvSpPr>
        <p:spPr>
          <a:xfrm>
            <a:off x="76200" y="2667000"/>
            <a:ext cx="4495800" cy="3651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17396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pPr eaLnBrk="1" hangingPunct="1"/>
            <a:r>
              <a:rPr lang="en-US"/>
              <a:t>Exercise: Content Type</a:t>
            </a:r>
          </a:p>
        </p:txBody>
      </p:sp>
      <p:pic>
        <p:nvPicPr>
          <p:cNvPr id="231426" name="Picture 2"/>
          <p:cNvPicPr>
            <a:picLocks noChangeAspect="1" noChangeArrowheads="1"/>
          </p:cNvPicPr>
          <p:nvPr/>
        </p:nvPicPr>
        <p:blipFill>
          <a:blip r:embed="rId3"/>
          <a:srcRect/>
          <a:stretch>
            <a:fillRect/>
          </a:stretch>
        </p:blipFill>
        <p:spPr bwMode="auto">
          <a:xfrm>
            <a:off x="5334000" y="1219200"/>
            <a:ext cx="3087688" cy="5172075"/>
          </a:xfrm>
          <a:prstGeom prst="rect">
            <a:avLst/>
          </a:prstGeom>
          <a:noFill/>
          <a:ln w="9525">
            <a:solidFill>
              <a:schemeClr val="tx1"/>
            </a:solidFill>
            <a:miter lim="800000"/>
            <a:headEnd/>
            <a:tailEnd/>
          </a:ln>
        </p:spPr>
      </p:pic>
      <p:pic>
        <p:nvPicPr>
          <p:cNvPr id="231427" name="Picture 2"/>
          <p:cNvPicPr>
            <a:picLocks noChangeAspect="1" noChangeArrowheads="1"/>
          </p:cNvPicPr>
          <p:nvPr/>
        </p:nvPicPr>
        <p:blipFill>
          <a:blip r:embed="rId4"/>
          <a:srcRect/>
          <a:stretch>
            <a:fillRect/>
          </a:stretch>
        </p:blipFill>
        <p:spPr bwMode="auto">
          <a:xfrm>
            <a:off x="966788" y="1143000"/>
            <a:ext cx="2905125" cy="5257800"/>
          </a:xfrm>
          <a:prstGeom prst="rect">
            <a:avLst/>
          </a:prstGeom>
          <a:noFill/>
          <a:ln w="9525">
            <a:solidFill>
              <a:schemeClr val="tx1"/>
            </a:solidFill>
            <a:miter lim="800000"/>
            <a:headEnd/>
            <a:tailEnd/>
          </a:ln>
        </p:spPr>
      </p:pic>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89768E21-EC80-4854-A43B-E69CE1C29E67}" type="slidenum">
              <a:rPr lang="en-US"/>
              <a:pPr>
                <a:defRPr/>
              </a:pPr>
              <a:t>119</a:t>
            </a:fld>
            <a:endParaRPr lang="en-US"/>
          </a:p>
        </p:txBody>
      </p:sp>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p:txBody>
          <a:bodyPr/>
          <a:lstStyle/>
          <a:p>
            <a:pPr eaLnBrk="1" hangingPunct="1"/>
            <a:r>
              <a:rPr lang="en-US"/>
              <a:t>Exercise: Content Type</a:t>
            </a:r>
          </a:p>
        </p:txBody>
      </p:sp>
      <p:pic>
        <p:nvPicPr>
          <p:cNvPr id="233474" name="Picture 2"/>
          <p:cNvPicPr>
            <a:picLocks noChangeAspect="1" noChangeArrowheads="1"/>
          </p:cNvPicPr>
          <p:nvPr/>
        </p:nvPicPr>
        <p:blipFill>
          <a:blip r:embed="rId3"/>
          <a:srcRect l="13654" t="14696" r="31213" b="19795"/>
          <a:stretch>
            <a:fillRect/>
          </a:stretch>
        </p:blipFill>
        <p:spPr bwMode="auto">
          <a:xfrm>
            <a:off x="1066800" y="1295400"/>
            <a:ext cx="3186113" cy="5105400"/>
          </a:xfrm>
          <a:prstGeom prst="rect">
            <a:avLst/>
          </a:prstGeom>
          <a:noFill/>
          <a:ln w="9525">
            <a:solidFill>
              <a:schemeClr val="tx1"/>
            </a:solidFill>
            <a:miter lim="800000"/>
            <a:headEnd/>
            <a:tailEnd/>
          </a:ln>
        </p:spPr>
      </p:pic>
      <p:pic>
        <p:nvPicPr>
          <p:cNvPr id="233475" name="Picture 2" descr="Iliad"/>
          <p:cNvPicPr>
            <a:picLocks noChangeAspect="1" noChangeArrowheads="1"/>
          </p:cNvPicPr>
          <p:nvPr/>
        </p:nvPicPr>
        <p:blipFill>
          <a:blip r:embed="rId4"/>
          <a:srcRect/>
          <a:stretch>
            <a:fillRect/>
          </a:stretch>
        </p:blipFill>
        <p:spPr bwMode="auto">
          <a:xfrm>
            <a:off x="4800600" y="1524000"/>
            <a:ext cx="4008438" cy="4638675"/>
          </a:xfrm>
          <a:prstGeom prst="rect">
            <a:avLst/>
          </a:prstGeom>
          <a:noFill/>
          <a:ln w="9525">
            <a:solidFill>
              <a:schemeClr val="tx1"/>
            </a:solidFill>
            <a:miter lim="800000"/>
            <a:headEnd/>
            <a:tailEnd/>
          </a:ln>
        </p:spPr>
      </p:pic>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76B38E8B-AED9-4FEA-83EF-903260CE2A68}" type="slidenum">
              <a:rPr lang="en-US"/>
              <a:pPr>
                <a:defRPr/>
              </a:pPr>
              <a:t>120</a:t>
            </a:fld>
            <a:endParaRPr lang="en-US"/>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p:txBody>
          <a:bodyPr/>
          <a:lstStyle/>
          <a:p>
            <a:pPr eaLnBrk="1" hangingPunct="1"/>
            <a:r>
              <a:rPr lang="en-US"/>
              <a:t>Date of Expression (RDA 6.10)</a:t>
            </a:r>
          </a:p>
        </p:txBody>
      </p:sp>
      <p:sp>
        <p:nvSpPr>
          <p:cNvPr id="3" name="Content Placeholder 2"/>
          <p:cNvSpPr>
            <a:spLocks noGrp="1"/>
          </p:cNvSpPr>
          <p:nvPr>
            <p:ph idx="1"/>
          </p:nvPr>
        </p:nvSpPr>
        <p:spPr/>
        <p:txBody>
          <a:bodyPr rtlCol="0">
            <a:normAutofit lnSpcReduction="10000"/>
          </a:bodyPr>
          <a:lstStyle/>
          <a:p>
            <a:r>
              <a:rPr lang="en-US" sz="2800"/>
              <a:t>6.10.1.1. This element records the earliest date associated with an expression. It is core if needed to distinguish between expressions.</a:t>
            </a:r>
          </a:p>
          <a:p>
            <a:r>
              <a:rPr lang="en-US" sz="2800"/>
              <a:t>In the absence of other evidence, the date of the earliest manifestation embodying the expression may be treated as the date of expression.</a:t>
            </a:r>
          </a:p>
          <a:p>
            <a:r>
              <a:rPr lang="en-US" sz="2800"/>
              <a:t>Date of expression may be recorded whether or not it is needed to distinguish</a:t>
            </a:r>
          </a:p>
          <a:p>
            <a:r>
              <a:rPr lang="en-US" sz="2800"/>
              <a:t>Special instructions for religious works (RDA 6.24)  and for the Bible in particular (RDA 6.30.3.2)</a:t>
            </a:r>
            <a:endParaRPr lang="en-US" sz="240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661CE05-E387-4C01-A126-D666F0B30131}" type="slidenum">
              <a:rPr lang="en-US"/>
              <a:pPr>
                <a:defRPr/>
              </a:pPr>
              <a:t>121</a:t>
            </a:fld>
            <a:endParaRPr lang="en-US"/>
          </a:p>
        </p:txBody>
      </p:sp>
    </p:spTree>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t>Attributes of Expressions: Date</a:t>
            </a:r>
          </a:p>
        </p:txBody>
      </p:sp>
      <p:sp>
        <p:nvSpPr>
          <p:cNvPr id="28675" name="Content Placeholder 2"/>
          <p:cNvSpPr>
            <a:spLocks noGrp="1"/>
          </p:cNvSpPr>
          <p:nvPr>
            <p:ph idx="1"/>
          </p:nvPr>
        </p:nvSpPr>
        <p:spPr>
          <a:xfrm>
            <a:off x="457200" y="1219200"/>
            <a:ext cx="8229600" cy="4906963"/>
          </a:xfrm>
        </p:spPr>
        <p:txBody>
          <a:bodyPr/>
          <a:lstStyle/>
          <a:p>
            <a:r>
              <a:rPr lang="en-US" sz="2400" dirty="0"/>
              <a:t>Record dates according to the Gregorian calendar (LC-PCC PS)</a:t>
            </a:r>
          </a:p>
          <a:p>
            <a:r>
              <a:rPr lang="en-US" sz="2400" dirty="0"/>
              <a:t>Date is recorded in MARC 046</a:t>
            </a:r>
          </a:p>
          <a:p>
            <a:pPr lvl="1"/>
            <a:r>
              <a:rPr lang="en-US" sz="2400" dirty="0"/>
              <a:t>Beginning date or single date = $k</a:t>
            </a:r>
          </a:p>
          <a:p>
            <a:pPr lvl="1"/>
            <a:r>
              <a:rPr lang="en-US" sz="2400" dirty="0"/>
              <a:t>Ending date = $l</a:t>
            </a:r>
          </a:p>
          <a:p>
            <a:r>
              <a:rPr lang="en-US" sz="2400" dirty="0"/>
              <a:t>Except for century dates, this element is recorded in MARC 046 in the format YYYY-MM-DD or YYYY-MM or YYYY (using the EDTF format, with $2 </a:t>
            </a:r>
            <a:r>
              <a:rPr lang="en-US" sz="2400" dirty="0" err="1"/>
              <a:t>edtf</a:t>
            </a:r>
            <a:r>
              <a:rPr lang="en-US" sz="2400" dirty="0"/>
              <a:t>).</a:t>
            </a:r>
          </a:p>
          <a:p>
            <a:r>
              <a:rPr lang="en-US" sz="2400" dirty="0"/>
              <a:t>EDTF format: </a:t>
            </a:r>
            <a:r>
              <a:rPr lang="en-US" sz="2400" dirty="0">
                <a:hlinkClick r:id="rId3"/>
              </a:rPr>
              <a:t>http://www.loc.gov/standards/datetime/</a:t>
            </a:r>
            <a:r>
              <a:rPr lang="en-US" sz="2400" dirty="0"/>
              <a:t>. See this website for more complex situations.</a:t>
            </a:r>
          </a:p>
          <a:p>
            <a:r>
              <a:rPr lang="en-US" sz="2400" dirty="0"/>
              <a:t>Century dates do not follow the EDTF format. Simply record the first two digits of the century (e.g. “19” = all dates beginning with “19” = 20th century) with no $2.</a:t>
            </a:r>
          </a:p>
        </p:txBody>
      </p:sp>
      <p:sp>
        <p:nvSpPr>
          <p:cNvPr id="2" name="Footer Placeholder 1"/>
          <p:cNvSpPr>
            <a:spLocks noGrp="1"/>
          </p:cNvSpPr>
          <p:nvPr>
            <p:ph type="ftr" sz="quarter" idx="11"/>
          </p:nvPr>
        </p:nvSpPr>
        <p:spPr/>
        <p:txBody>
          <a:bodyPr/>
          <a:lstStyle/>
          <a:p>
            <a:pPr>
              <a:defRPr/>
            </a:pPr>
            <a:r>
              <a:rPr lang="en-US" dirty="0"/>
              <a:t>Module 6. Works and Expressions</a:t>
            </a:r>
          </a:p>
        </p:txBody>
      </p:sp>
      <p:sp>
        <p:nvSpPr>
          <p:cNvPr id="3" name="Slide Number Placeholder 2"/>
          <p:cNvSpPr>
            <a:spLocks noGrp="1"/>
          </p:cNvSpPr>
          <p:nvPr>
            <p:ph type="sldNum" sz="quarter" idx="12"/>
          </p:nvPr>
        </p:nvSpPr>
        <p:spPr/>
        <p:txBody>
          <a:bodyPr/>
          <a:lstStyle/>
          <a:p>
            <a:pPr>
              <a:defRPr/>
            </a:pPr>
            <a:fld id="{9E3B6C1D-0A64-44B3-8B9C-DFA8D7B038DA}" type="slidenum">
              <a:rPr lang="en-US" smtClean="0"/>
              <a:pPr>
                <a:defRPr/>
              </a:pPr>
              <a:t>122</a:t>
            </a:fld>
            <a:endParaRPr lang="en-US"/>
          </a:p>
        </p:txBody>
      </p:sp>
    </p:spTree>
    <p:extLst>
      <p:ext uri="{BB962C8B-B14F-4D97-AF65-F5344CB8AC3E}">
        <p14:creationId xmlns:p14="http://schemas.microsoft.com/office/powerpoint/2010/main" val="14033774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p:txBody>
          <a:bodyPr/>
          <a:lstStyle/>
          <a:p>
            <a:pPr eaLnBrk="1" hangingPunct="1"/>
            <a:r>
              <a:rPr lang="en-US"/>
              <a:t>Exercise: Date of Expression</a:t>
            </a:r>
          </a:p>
        </p:txBody>
      </p:sp>
      <p:sp>
        <p:nvSpPr>
          <p:cNvPr id="237570" name="Content Placeholder 2"/>
          <p:cNvSpPr>
            <a:spLocks noGrp="1"/>
          </p:cNvSpPr>
          <p:nvPr>
            <p:ph idx="1"/>
          </p:nvPr>
        </p:nvSpPr>
        <p:spPr/>
        <p:txBody>
          <a:bodyPr/>
          <a:lstStyle/>
          <a:p>
            <a:pPr eaLnBrk="1" hangingPunct="1"/>
            <a:r>
              <a:rPr lang="en-US" sz="2800"/>
              <a:t>The Rukeyser translation of Piedra de sol was first published in 1963.</a:t>
            </a:r>
          </a:p>
          <a:p>
            <a:pPr eaLnBrk="1" hangingPunct="1"/>
            <a:r>
              <a:rPr lang="en-US" sz="2800"/>
              <a:t>The Mitchell translation of the Iliad was first published in 2011.</a:t>
            </a:r>
          </a:p>
          <a:p>
            <a:pPr eaLnBrk="1" hangingPunct="1"/>
            <a:r>
              <a:rPr lang="en-US" sz="2800"/>
              <a:t>The Alfred Molina performance of the Mitchell translation of the Iliad was first published in 2011.</a:t>
            </a:r>
          </a:p>
          <a:p>
            <a:pPr eaLnBrk="1" hangingPunct="1">
              <a:buFont typeface="Arial" charset="0"/>
              <a:buNone/>
            </a:pPr>
            <a:r>
              <a:rPr lang="en-US" sz="2800"/>
              <a:t>Exercise: Record the date of expression element in the authority record</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FDF80804-DA1B-4F47-981F-BD5948594201}" type="slidenum">
              <a:rPr lang="en-US"/>
              <a:pPr>
                <a:defRPr/>
              </a:pPr>
              <a:t>123</a:t>
            </a:fld>
            <a:endParaRPr lang="en-US"/>
          </a:p>
        </p:txBody>
      </p:sp>
    </p:spTree>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p:txBody>
          <a:bodyPr/>
          <a:lstStyle/>
          <a:p>
            <a:pPr eaLnBrk="1" hangingPunct="1"/>
            <a:r>
              <a:rPr lang="en-US"/>
              <a:t>Language of Expression (RDA 6.11)</a:t>
            </a:r>
          </a:p>
        </p:txBody>
      </p:sp>
      <p:sp>
        <p:nvSpPr>
          <p:cNvPr id="3" name="Content Placeholder 2"/>
          <p:cNvSpPr>
            <a:spLocks noGrp="1"/>
          </p:cNvSpPr>
          <p:nvPr>
            <p:ph idx="1"/>
          </p:nvPr>
        </p:nvSpPr>
        <p:spPr>
          <a:xfrm>
            <a:off x="304800" y="1600200"/>
            <a:ext cx="8610600" cy="4525963"/>
          </a:xfrm>
        </p:spPr>
        <p:txBody>
          <a:bodyPr rtlCol="0">
            <a:normAutofit fontScale="92500" lnSpcReduction="20000"/>
          </a:bodyPr>
          <a:lstStyle/>
          <a:p>
            <a:pPr eaLnBrk="1" fontAlgn="auto" hangingPunct="1">
              <a:spcAft>
                <a:spcPts val="0"/>
              </a:spcAft>
              <a:buFont typeface="Arial" pitchFamily="34" charset="0"/>
              <a:buChar char="•"/>
              <a:defRPr/>
            </a:pPr>
            <a:r>
              <a:rPr lang="en-US" sz="3300" dirty="0"/>
              <a:t>Language of expression is a core element</a:t>
            </a:r>
          </a:p>
          <a:p>
            <a:pPr eaLnBrk="1" fontAlgn="auto" hangingPunct="1">
              <a:spcAft>
                <a:spcPts val="0"/>
              </a:spcAft>
              <a:buFont typeface="Arial" pitchFamily="34" charset="0"/>
              <a:buChar char="•"/>
              <a:defRPr/>
            </a:pPr>
            <a:r>
              <a:rPr lang="en-US" sz="3300" dirty="0"/>
              <a:t>Definition: “language in which a work is </a:t>
            </a:r>
            <a:r>
              <a:rPr lang="en-US" sz="3300" u="sng" dirty="0"/>
              <a:t>expressed</a:t>
            </a:r>
            <a:r>
              <a:rPr lang="en-US" sz="3300" dirty="0"/>
              <a:t>”</a:t>
            </a:r>
          </a:p>
          <a:p>
            <a:pPr eaLnBrk="1" fontAlgn="auto" hangingPunct="1">
              <a:spcAft>
                <a:spcPts val="0"/>
              </a:spcAft>
              <a:buFont typeface="Arial" pitchFamily="34" charset="0"/>
              <a:buChar char="•"/>
              <a:defRPr/>
            </a:pPr>
            <a:r>
              <a:rPr lang="en-US" sz="3300" dirty="0"/>
              <a:t>RDA 6.11.1.3. “Record a language of expression using an appropriate term in a language preferred by the agency creating the data.”</a:t>
            </a:r>
          </a:p>
          <a:p>
            <a:pPr eaLnBrk="1" fontAlgn="auto" hangingPunct="1">
              <a:spcAft>
                <a:spcPts val="0"/>
              </a:spcAft>
              <a:buFont typeface="Arial" pitchFamily="34" charset="0"/>
              <a:buChar char="•"/>
              <a:defRPr/>
            </a:pPr>
            <a:r>
              <a:rPr lang="en-US" sz="3300" dirty="0"/>
              <a:t>Preference of NACO: Record in MARC 377, using the MARC language codes</a:t>
            </a:r>
            <a:br>
              <a:rPr lang="en-US" dirty="0"/>
            </a:br>
            <a:br>
              <a:rPr lang="en-US" dirty="0"/>
            </a:br>
            <a:r>
              <a:rPr lang="en-US" sz="2800" dirty="0"/>
              <a:t>http://www.loc.gov/marc/languages/language_name.html</a:t>
            </a:r>
            <a:endParaRPr lang="en-US" dirty="0"/>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34798314-A2F1-4964-B6ED-3BBA600E48CC}" type="slidenum">
              <a:rPr lang="en-US"/>
              <a:pPr>
                <a:defRPr/>
              </a:pPr>
              <a:t>124</a:t>
            </a:fld>
            <a:endParaRPr lang="en-US"/>
          </a:p>
        </p:txBody>
      </p:sp>
    </p:spTree>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pPr eaLnBrk="1" hangingPunct="1"/>
            <a:r>
              <a:rPr lang="en-US"/>
              <a:t>Language of Expression (RDA 6.11)</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3300" dirty="0"/>
              <a:t>Note: Bilingual or polyglot editions represent </a:t>
            </a:r>
            <a:r>
              <a:rPr lang="en-US" sz="3300" i="1" dirty="0"/>
              <a:t>more than one</a:t>
            </a:r>
            <a:r>
              <a:rPr lang="en-US" sz="3300" dirty="0"/>
              <a:t> expression. Unlike AACR2 practice, we will never use a single authority record or authorized access point to represent such a resource in RDA</a:t>
            </a:r>
          </a:p>
          <a:p>
            <a:pPr marL="0" indent="0" eaLnBrk="1" fontAlgn="auto" hangingPunct="1">
              <a:spcAft>
                <a:spcPts val="0"/>
              </a:spcAft>
              <a:buFont typeface="Arial" pitchFamily="34" charset="0"/>
              <a:buNone/>
              <a:defRPr/>
            </a:pPr>
            <a:endParaRPr lang="en-US" dirty="0"/>
          </a:p>
          <a:p>
            <a:pPr marL="1541463" lvl="1" indent="-1084263" eaLnBrk="1" fontAlgn="auto" hangingPunct="1">
              <a:spcAft>
                <a:spcPts val="0"/>
              </a:spcAft>
              <a:buFont typeface="Arial" pitchFamily="34" charset="0"/>
              <a:buNone/>
              <a:defRPr/>
            </a:pPr>
            <a:r>
              <a:rPr lang="en-US" strike="sngStrike" dirty="0">
                <a:solidFill>
                  <a:srgbClr val="0070C0"/>
                </a:solidFill>
              </a:rPr>
              <a:t>100 1_ Shakespeare, William, $d 1564-1616. $t Hamlet. $l French &amp; English</a:t>
            </a:r>
            <a:endParaRPr lang="en-US" strike="sngStrike"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6F022F5D-6ECA-4C68-8472-CD95F2311AA0}" type="slidenum">
              <a:rPr lang="en-US"/>
              <a:pPr>
                <a:defRPr/>
              </a:pPr>
              <a:t>125</a:t>
            </a:fld>
            <a:endParaRPr lang="en-US"/>
          </a:p>
        </p:txBody>
      </p:sp>
    </p:spTree>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457200" y="152400"/>
            <a:ext cx="8229600" cy="1143000"/>
          </a:xfrm>
        </p:spPr>
        <p:txBody>
          <a:bodyPr/>
          <a:lstStyle/>
          <a:p>
            <a:pPr eaLnBrk="1" hangingPunct="1"/>
            <a:r>
              <a:rPr lang="en-US"/>
              <a:t>Exercise: Language of Expression</a:t>
            </a:r>
          </a:p>
        </p:txBody>
      </p:sp>
      <p:sp>
        <p:nvSpPr>
          <p:cNvPr id="3" name="Content Placeholder 2"/>
          <p:cNvSpPr>
            <a:spLocks noGrp="1"/>
          </p:cNvSpPr>
          <p:nvPr>
            <p:ph idx="1"/>
          </p:nvPr>
        </p:nvSpPr>
        <p:spPr>
          <a:xfrm>
            <a:off x="457200" y="1477963"/>
            <a:ext cx="8229600" cy="4525962"/>
          </a:xfrm>
        </p:spPr>
        <p:txBody>
          <a:bodyPr/>
          <a:lstStyle/>
          <a:p>
            <a:pPr eaLnBrk="1" hangingPunct="1">
              <a:spcAft>
                <a:spcPts val="1200"/>
              </a:spcAft>
            </a:pPr>
            <a:r>
              <a:rPr lang="en-US" sz="3400" dirty="0"/>
              <a:t>Record the language of expression in 377 fields on the expression worksheets or OCLC </a:t>
            </a:r>
            <a:r>
              <a:rPr lang="en-US" sz="3400" dirty="0" err="1"/>
              <a:t>workforms</a:t>
            </a:r>
            <a:r>
              <a:rPr lang="en-US" sz="3400" dirty="0"/>
              <a:t> you’ve started.</a:t>
            </a:r>
          </a:p>
          <a:p>
            <a:pPr eaLnBrk="1" hangingPunct="1">
              <a:buFont typeface="Arial" charset="0"/>
              <a:buNone/>
            </a:pPr>
            <a:r>
              <a:rPr lang="en-US" sz="3400" dirty="0">
                <a:solidFill>
                  <a:srgbClr val="0070C0"/>
                </a:solidFill>
              </a:rPr>
              <a:t>			377	  </a:t>
            </a:r>
            <a:r>
              <a:rPr lang="en-US" sz="3400" dirty="0" err="1">
                <a:solidFill>
                  <a:srgbClr val="0070C0"/>
                </a:solidFill>
              </a:rPr>
              <a:t>eng</a:t>
            </a:r>
            <a:endParaRPr lang="en-US" sz="3400" dirty="0"/>
          </a:p>
          <a:p>
            <a:pPr eaLnBrk="1" hangingPunct="1">
              <a:spcBef>
                <a:spcPts val="1800"/>
              </a:spcBef>
            </a:pPr>
            <a:r>
              <a:rPr lang="en-US" sz="3400" dirty="0"/>
              <a:t>NOTE: </a:t>
            </a:r>
            <a:r>
              <a:rPr lang="en-US" sz="3400" b="1" dirty="0"/>
              <a:t>Do </a:t>
            </a:r>
            <a:r>
              <a:rPr lang="en-US" sz="3400" b="1" i="1" dirty="0"/>
              <a:t>not</a:t>
            </a:r>
            <a:r>
              <a:rPr lang="en-US" sz="3400" b="1" dirty="0"/>
              <a:t> record any language on the worksheets/</a:t>
            </a:r>
            <a:r>
              <a:rPr lang="en-US" sz="3400" b="1" dirty="0" err="1"/>
              <a:t>workforms</a:t>
            </a:r>
            <a:r>
              <a:rPr lang="en-US" sz="3400" b="1" dirty="0"/>
              <a:t> representing works. </a:t>
            </a:r>
            <a:r>
              <a:rPr lang="en-US" sz="3400" dirty="0"/>
              <a:t>Language is not an attribute of the Work entity.</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0E3D686C-BE21-4182-BDCA-265E90368EF2}" type="slidenum">
              <a:rPr lang="en-US"/>
              <a:pPr>
                <a:defRPr/>
              </a:pPr>
              <a:t>126</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Distinguishing Characteristic of Expression (RDA 6.12)</a:t>
            </a:r>
          </a:p>
        </p:txBody>
      </p:sp>
      <p:sp>
        <p:nvSpPr>
          <p:cNvPr id="3" name="Content Placeholder 2"/>
          <p:cNvSpPr>
            <a:spLocks noGrp="1"/>
          </p:cNvSpPr>
          <p:nvPr>
            <p:ph idx="1"/>
          </p:nvPr>
        </p:nvSpPr>
        <p:spPr>
          <a:xfrm>
            <a:off x="304800" y="1600200"/>
            <a:ext cx="8534400" cy="4525963"/>
          </a:xfrm>
        </p:spPr>
        <p:txBody>
          <a:bodyPr rtlCol="0">
            <a:normAutofit/>
          </a:bodyPr>
          <a:lstStyle/>
          <a:p>
            <a:pPr eaLnBrk="1" fontAlgn="auto" hangingPunct="1">
              <a:spcAft>
                <a:spcPts val="0"/>
              </a:spcAft>
              <a:buFont typeface="Arial" pitchFamily="34" charset="0"/>
              <a:buChar char="•"/>
              <a:defRPr/>
            </a:pPr>
            <a:r>
              <a:rPr lang="en-US" dirty="0"/>
              <a:t>Definition: “characteristic other than content type, language of expression, or date of expression serving to </a:t>
            </a:r>
            <a:r>
              <a:rPr lang="en-US" i="1" dirty="0"/>
              <a:t>differentiate</a:t>
            </a:r>
            <a:r>
              <a:rPr lang="en-US" dirty="0"/>
              <a:t> an expression from another expression of the same work”</a:t>
            </a:r>
          </a:p>
          <a:p>
            <a:pPr eaLnBrk="1" fontAlgn="auto" hangingPunct="1">
              <a:spcAft>
                <a:spcPts val="0"/>
              </a:spcAft>
              <a:buFont typeface="Arial" pitchFamily="34" charset="0"/>
              <a:buChar char="•"/>
              <a:defRPr/>
            </a:pPr>
            <a:r>
              <a:rPr lang="en-US" dirty="0"/>
              <a:t>Core when needed to differentiate</a:t>
            </a:r>
          </a:p>
          <a:p>
            <a:pPr eaLnBrk="1" fontAlgn="auto" hangingPunct="1">
              <a:spcAft>
                <a:spcPts val="0"/>
              </a:spcAft>
              <a:buFont typeface="Arial" pitchFamily="34" charset="0"/>
              <a:buChar char="•"/>
              <a:defRPr/>
            </a:pPr>
            <a:r>
              <a:rPr lang="en-US" dirty="0"/>
              <a:t>Special instructions for religious works (RDA 6.25)</a:t>
            </a:r>
          </a:p>
          <a:p>
            <a:pPr eaLnBrk="1" fontAlgn="auto" hangingPunct="1">
              <a:spcAft>
                <a:spcPts val="0"/>
              </a:spcAft>
              <a:buFont typeface="Arial" pitchFamily="34" charset="0"/>
              <a:buChar char="•"/>
              <a:defRPr/>
            </a:pPr>
            <a:r>
              <a:rPr lang="en-US" dirty="0"/>
              <a:t>MARC field 381</a:t>
            </a:r>
          </a:p>
          <a:p>
            <a:pPr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00C6A8DD-4F72-4939-868D-DFC3F33E64E9}" type="slidenum">
              <a:rPr lang="en-US"/>
              <a:pPr>
                <a:defRPr/>
              </a:pPr>
              <a:t>127</a:t>
            </a:fld>
            <a:endParaRPr lang="en-US"/>
          </a:p>
        </p:txBody>
      </p:sp>
    </p:spTree>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Other Distinguishing Characteristic of Expression (RDA 6.12)</a:t>
            </a:r>
          </a:p>
        </p:txBody>
      </p:sp>
      <p:sp>
        <p:nvSpPr>
          <p:cNvPr id="247810" name="Content Placeholder 2"/>
          <p:cNvSpPr>
            <a:spLocks noGrp="1"/>
          </p:cNvSpPr>
          <p:nvPr>
            <p:ph idx="1"/>
          </p:nvPr>
        </p:nvSpPr>
        <p:spPr/>
        <p:txBody>
          <a:bodyPr/>
          <a:lstStyle/>
          <a:p>
            <a:pPr eaLnBrk="1" hangingPunct="1"/>
            <a:r>
              <a:rPr lang="en-US" sz="2800"/>
              <a:t>Use whatever distinguishes the expressions best. </a:t>
            </a:r>
          </a:p>
          <a:p>
            <a:pPr lvl="1" eaLnBrk="1" hangingPunct="1"/>
            <a:r>
              <a:rPr lang="en-US" sz="2400"/>
              <a:t>the surname of an editor or translator</a:t>
            </a:r>
          </a:p>
          <a:p>
            <a:pPr lvl="1" eaLnBrk="1" hangingPunct="1"/>
            <a:r>
              <a:rPr lang="en-US" sz="2400"/>
              <a:t>the name of a version</a:t>
            </a:r>
          </a:p>
          <a:p>
            <a:pPr lvl="1" eaLnBrk="1" hangingPunct="1"/>
            <a:r>
              <a:rPr lang="en-US" sz="2400"/>
              <a:t>the name of a publisher closely associated with the expression</a:t>
            </a:r>
          </a:p>
          <a:p>
            <a:pPr lvl="1" eaLnBrk="1" hangingPunct="1"/>
            <a:r>
              <a:rPr lang="en-US" sz="2400"/>
              <a:t>etc. ...</a:t>
            </a:r>
          </a:p>
          <a:p>
            <a:pPr eaLnBrk="1" hangingPunct="1"/>
            <a:r>
              <a:rPr lang="en-US" sz="2800"/>
              <a:t>If it makes more sense, the language, the date of the expression, or content type can be used to distinguish instead (RDA 6.9-6.11)</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A4C6D27-0B0A-4D54-83BC-10453666EFB4}" type="slidenum">
              <a:rPr lang="en-US"/>
              <a:pPr>
                <a:defRPr/>
              </a:pPr>
              <a:t>128</a:t>
            </a:fld>
            <a:endParaRPr lang="en-US"/>
          </a:p>
        </p:txBody>
      </p:sp>
    </p:spTree>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Exercise: Other Distinguishing Characteristic of Expression</a:t>
            </a:r>
          </a:p>
        </p:txBody>
      </p:sp>
      <p:sp>
        <p:nvSpPr>
          <p:cNvPr id="249858" name="Content Placeholder 2"/>
          <p:cNvSpPr>
            <a:spLocks noGrp="1"/>
          </p:cNvSpPr>
          <p:nvPr>
            <p:ph idx="1"/>
          </p:nvPr>
        </p:nvSpPr>
        <p:spPr/>
        <p:txBody>
          <a:bodyPr/>
          <a:lstStyle/>
          <a:p>
            <a:pPr eaLnBrk="1" hangingPunct="1"/>
            <a:r>
              <a:rPr lang="en-US"/>
              <a:t>There is more than one English expression of </a:t>
            </a:r>
            <a:r>
              <a:rPr lang="en-US" i="1"/>
              <a:t>Piedra de sol</a:t>
            </a:r>
            <a:r>
              <a:rPr lang="en-US"/>
              <a:t> and the </a:t>
            </a:r>
            <a:r>
              <a:rPr lang="en-US" i="1"/>
              <a:t>Iliad.</a:t>
            </a:r>
          </a:p>
          <a:p>
            <a:pPr eaLnBrk="1" hangingPunct="1"/>
            <a:r>
              <a:rPr lang="en-US"/>
              <a:t>There is more than one spoken word expression of the </a:t>
            </a:r>
            <a:r>
              <a:rPr lang="en-US" i="1"/>
              <a:t>Iliad.</a:t>
            </a:r>
            <a:endParaRPr lang="en-US"/>
          </a:p>
        </p:txBody>
      </p:sp>
      <p:pic>
        <p:nvPicPr>
          <p:cNvPr id="249859" name="Picture 2"/>
          <p:cNvPicPr>
            <a:picLocks noChangeAspect="1" noChangeArrowheads="1"/>
          </p:cNvPicPr>
          <p:nvPr/>
        </p:nvPicPr>
        <p:blipFill>
          <a:blip r:embed="rId3"/>
          <a:srcRect/>
          <a:stretch>
            <a:fillRect/>
          </a:stretch>
        </p:blipFill>
        <p:spPr bwMode="auto">
          <a:xfrm>
            <a:off x="838200" y="3810000"/>
            <a:ext cx="1600200" cy="2681288"/>
          </a:xfrm>
          <a:prstGeom prst="rect">
            <a:avLst/>
          </a:prstGeom>
          <a:noFill/>
          <a:ln w="9525">
            <a:solidFill>
              <a:schemeClr val="tx1"/>
            </a:solidFill>
            <a:miter lim="800000"/>
            <a:headEnd/>
            <a:tailEnd/>
          </a:ln>
        </p:spPr>
      </p:pic>
      <p:pic>
        <p:nvPicPr>
          <p:cNvPr id="249860" name="Picture 2"/>
          <p:cNvPicPr>
            <a:picLocks noChangeAspect="1" noChangeArrowheads="1"/>
          </p:cNvPicPr>
          <p:nvPr/>
        </p:nvPicPr>
        <p:blipFill>
          <a:blip r:embed="rId4"/>
          <a:srcRect l="13654" t="14696" r="31213" b="19795"/>
          <a:stretch>
            <a:fillRect/>
          </a:stretch>
        </p:blipFill>
        <p:spPr bwMode="auto">
          <a:xfrm>
            <a:off x="3584575" y="3810000"/>
            <a:ext cx="1673225" cy="2681288"/>
          </a:xfrm>
          <a:prstGeom prst="rect">
            <a:avLst/>
          </a:prstGeom>
          <a:noFill/>
          <a:ln w="9525">
            <a:solidFill>
              <a:schemeClr val="tx1"/>
            </a:solidFill>
            <a:miter lim="800000"/>
            <a:headEnd/>
            <a:tailEnd/>
          </a:ln>
        </p:spPr>
      </p:pic>
      <p:pic>
        <p:nvPicPr>
          <p:cNvPr id="249861" name="Picture 2" descr="Iliad"/>
          <p:cNvPicPr>
            <a:picLocks noChangeAspect="1" noChangeArrowheads="1"/>
          </p:cNvPicPr>
          <p:nvPr/>
        </p:nvPicPr>
        <p:blipFill>
          <a:blip r:embed="rId5"/>
          <a:srcRect/>
          <a:stretch>
            <a:fillRect/>
          </a:stretch>
        </p:blipFill>
        <p:spPr bwMode="auto">
          <a:xfrm>
            <a:off x="6477000" y="3949700"/>
            <a:ext cx="1792288" cy="2074863"/>
          </a:xfrm>
          <a:prstGeom prst="rect">
            <a:avLst/>
          </a:prstGeom>
          <a:noFill/>
          <a:ln w="9525">
            <a:solidFill>
              <a:schemeClr val="tx1"/>
            </a:solidFill>
            <a:miter lim="800000"/>
            <a:headEnd/>
            <a:tailEnd/>
          </a:ln>
        </p:spPr>
      </p:pic>
      <p:sp>
        <p:nvSpPr>
          <p:cNvPr id="9" name="Footer Placeholder 8"/>
          <p:cNvSpPr>
            <a:spLocks noGrp="1"/>
          </p:cNvSpPr>
          <p:nvPr>
            <p:ph type="ftr" sz="quarter" idx="11"/>
          </p:nvPr>
        </p:nvSpPr>
        <p:spPr/>
        <p:txBody>
          <a:bodyPr/>
          <a:lstStyle/>
          <a:p>
            <a:pPr>
              <a:defRPr/>
            </a:pPr>
            <a:r>
              <a:rPr lang="en-US"/>
              <a:t>Module 6. Works and Expressions</a:t>
            </a:r>
          </a:p>
        </p:txBody>
      </p:sp>
      <p:sp>
        <p:nvSpPr>
          <p:cNvPr id="10" name="Slide Number Placeholder 9"/>
          <p:cNvSpPr>
            <a:spLocks noGrp="1"/>
          </p:cNvSpPr>
          <p:nvPr>
            <p:ph type="sldNum" sz="quarter" idx="12"/>
          </p:nvPr>
        </p:nvSpPr>
        <p:spPr/>
        <p:txBody>
          <a:bodyPr/>
          <a:lstStyle/>
          <a:p>
            <a:pPr>
              <a:defRPr/>
            </a:pPr>
            <a:fld id="{39776E39-D0D6-492F-955C-C389EDC021ED}" type="slidenum">
              <a:rPr lang="en-US"/>
              <a:pPr>
                <a:defRPr/>
              </a:pPr>
              <a:t>129</a:t>
            </a:fld>
            <a:endParaRPr lang="en-US"/>
          </a:p>
        </p:txBody>
      </p:sp>
    </p:spTree>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Exercise: Other Distinguishing Characteristic of Expression</a:t>
            </a:r>
          </a:p>
        </p:txBody>
      </p:sp>
      <p:sp>
        <p:nvSpPr>
          <p:cNvPr id="3" name="Content Placeholder 2"/>
          <p:cNvSpPr>
            <a:spLocks noGrp="1"/>
          </p:cNvSpPr>
          <p:nvPr>
            <p:ph idx="1"/>
          </p:nvPr>
        </p:nvSpPr>
        <p:spPr>
          <a:xfrm>
            <a:off x="457200" y="1600200"/>
            <a:ext cx="8229600" cy="4724400"/>
          </a:xfrm>
        </p:spPr>
        <p:txBody>
          <a:bodyPr/>
          <a:lstStyle/>
          <a:p>
            <a:pPr marL="609600" indent="-609600" eaLnBrk="1" hangingPunct="1">
              <a:lnSpc>
                <a:spcPct val="90000"/>
              </a:lnSpc>
            </a:pPr>
            <a:r>
              <a:rPr lang="en-US" dirty="0"/>
              <a:t>What might you use to distinguish these expressions?</a:t>
            </a:r>
          </a:p>
          <a:p>
            <a:pPr marL="609600" indent="-609600" eaLnBrk="1" hangingPunct="1">
              <a:lnSpc>
                <a:spcPct val="90000"/>
              </a:lnSpc>
            </a:pPr>
            <a:r>
              <a:rPr lang="en-US" dirty="0"/>
              <a:t>Record your choice in 381</a:t>
            </a:r>
          </a:p>
          <a:p>
            <a:pPr marL="990600" lvl="1" indent="-533400" eaLnBrk="1" hangingPunct="1">
              <a:lnSpc>
                <a:spcPct val="90000"/>
              </a:lnSpc>
            </a:pPr>
            <a:r>
              <a:rPr lang="en-US" dirty="0"/>
              <a:t>Possible answers:</a:t>
            </a:r>
          </a:p>
          <a:p>
            <a:pPr marL="1371600" lvl="2" indent="-457200" eaLnBrk="1" hangingPunct="1">
              <a:lnSpc>
                <a:spcPct val="90000"/>
              </a:lnSpc>
              <a:buFont typeface="Arial" charset="0"/>
              <a:buNone/>
            </a:pPr>
            <a:r>
              <a:rPr lang="en-US" dirty="0">
                <a:solidFill>
                  <a:srgbClr val="0070C0"/>
                </a:solidFill>
              </a:rPr>
              <a:t>381	Rukeyser</a:t>
            </a:r>
          </a:p>
          <a:p>
            <a:pPr marL="1371600" lvl="2" indent="-457200" eaLnBrk="1" hangingPunct="1">
              <a:lnSpc>
                <a:spcPct val="90000"/>
              </a:lnSpc>
              <a:buFont typeface="Arial" charset="0"/>
              <a:buNone/>
            </a:pPr>
            <a:endParaRPr lang="en-US" dirty="0">
              <a:solidFill>
                <a:srgbClr val="0070C0"/>
              </a:solidFill>
            </a:endParaRPr>
          </a:p>
          <a:p>
            <a:pPr marL="1371600" lvl="2" indent="-457200" eaLnBrk="1" hangingPunct="1">
              <a:lnSpc>
                <a:spcPct val="90000"/>
              </a:lnSpc>
              <a:buFont typeface="Arial" charset="0"/>
              <a:buNone/>
            </a:pPr>
            <a:r>
              <a:rPr lang="en-US" dirty="0">
                <a:solidFill>
                  <a:srgbClr val="0070C0"/>
                </a:solidFill>
              </a:rPr>
              <a:t>381	Mitchell</a:t>
            </a:r>
          </a:p>
          <a:p>
            <a:pPr marL="1371600" lvl="2" indent="-457200" eaLnBrk="1" hangingPunct="1">
              <a:lnSpc>
                <a:spcPct val="90000"/>
              </a:lnSpc>
              <a:buFont typeface="Arial" charset="0"/>
              <a:buNone/>
            </a:pPr>
            <a:endParaRPr lang="en-US" dirty="0">
              <a:solidFill>
                <a:srgbClr val="0070C0"/>
              </a:solidFill>
            </a:endParaRPr>
          </a:p>
          <a:p>
            <a:pPr marL="1371600" lvl="2" indent="-457200" eaLnBrk="1" hangingPunct="1">
              <a:lnSpc>
                <a:spcPct val="90000"/>
              </a:lnSpc>
              <a:buFont typeface="Arial" charset="0"/>
              <a:buNone/>
            </a:pPr>
            <a:r>
              <a:rPr lang="en-US" dirty="0">
                <a:solidFill>
                  <a:srgbClr val="0070C0"/>
                </a:solidFill>
              </a:rPr>
              <a:t>381	Molina </a:t>
            </a:r>
            <a:r>
              <a:rPr lang="en-US" i="1" dirty="0">
                <a:solidFill>
                  <a:srgbClr val="0070C0"/>
                </a:solidFill>
              </a:rPr>
              <a:t>or</a:t>
            </a:r>
            <a:endParaRPr lang="en-US" dirty="0">
              <a:solidFill>
                <a:srgbClr val="0070C0"/>
              </a:solidFill>
            </a:endParaRPr>
          </a:p>
          <a:p>
            <a:pPr marL="1371600" lvl="2" indent="-457200" eaLnBrk="1" hangingPunct="1">
              <a:lnSpc>
                <a:spcPct val="90000"/>
              </a:lnSpc>
              <a:buFont typeface="Arial" charset="0"/>
              <a:buNone/>
            </a:pPr>
            <a:r>
              <a:rPr lang="en-US" dirty="0">
                <a:solidFill>
                  <a:srgbClr val="0070C0"/>
                </a:solidFill>
              </a:rPr>
              <a:t>381	Mitchell $a Molina</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143EBE3-D01E-4B75-96DC-E304BD12A24A}" type="slidenum">
              <a:rPr lang="en-US"/>
              <a:pPr>
                <a:defRPr/>
              </a:pPr>
              <a:t>130</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Special Rules for Expressions of Religious </a:t>
            </a:r>
            <a:r>
              <a:rPr lang="en-US" dirty="0"/>
              <a:t>Works</a:t>
            </a:r>
          </a:p>
        </p:txBody>
      </p:sp>
      <p:sp>
        <p:nvSpPr>
          <p:cNvPr id="253954" name="Content Placeholder 2"/>
          <p:cNvSpPr>
            <a:spLocks noGrp="1"/>
          </p:cNvSpPr>
          <p:nvPr>
            <p:ph idx="1"/>
          </p:nvPr>
        </p:nvSpPr>
        <p:spPr/>
        <p:txBody>
          <a:bodyPr/>
          <a:lstStyle/>
          <a:p>
            <a:pPr eaLnBrk="1" hangingPunct="1"/>
            <a:r>
              <a:rPr lang="en-US" dirty="0"/>
              <a:t>Additional instructions to those found earlier in Chapter 6</a:t>
            </a:r>
          </a:p>
          <a:p>
            <a:pPr eaLnBrk="1" hangingPunct="1"/>
            <a:r>
              <a:rPr lang="en-US" dirty="0"/>
              <a:t>RDA 6.24</a:t>
            </a:r>
          </a:p>
          <a:p>
            <a:pPr lvl="1" eaLnBrk="1" hangingPunct="1"/>
            <a:r>
              <a:rPr lang="en-US" dirty="0"/>
              <a:t>Date of Expression of a Religious Work</a:t>
            </a:r>
          </a:p>
          <a:p>
            <a:pPr eaLnBrk="1" hangingPunct="1"/>
            <a:r>
              <a:rPr lang="en-US" dirty="0"/>
              <a:t>RDA 6.25</a:t>
            </a:r>
          </a:p>
          <a:p>
            <a:pPr lvl="1" eaLnBrk="1" hangingPunct="1"/>
            <a:r>
              <a:rPr lang="en-US" dirty="0"/>
              <a:t>Other Distinguishing Characteristic of Expression of a Religious Work</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F532778-FE6E-46B9-A1AE-2019197DDC0B}" type="slidenum">
              <a:rPr lang="en-US"/>
              <a:pPr>
                <a:defRPr/>
              </a:pPr>
              <a:t>131</a:t>
            </a:fld>
            <a:endParaRPr lang="en-US"/>
          </a:p>
        </p:txBody>
      </p:sp>
    </p:spTree>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Date of Expression of a Religious Work (RDA 6.24)</a:t>
            </a:r>
          </a:p>
        </p:txBody>
      </p:sp>
      <p:sp>
        <p:nvSpPr>
          <p:cNvPr id="256002" name="Content Placeholder 2"/>
          <p:cNvSpPr>
            <a:spLocks noGrp="1"/>
          </p:cNvSpPr>
          <p:nvPr>
            <p:ph idx="1"/>
          </p:nvPr>
        </p:nvSpPr>
        <p:spPr/>
        <p:txBody>
          <a:bodyPr/>
          <a:lstStyle/>
          <a:p>
            <a:pPr eaLnBrk="1" hangingPunct="1"/>
            <a:r>
              <a:rPr lang="en-US"/>
              <a:t>Definition: the earliest date associated with an expression of a religious work</a:t>
            </a:r>
          </a:p>
          <a:p>
            <a:pPr eaLnBrk="1" hangingPunct="1"/>
            <a:r>
              <a:rPr lang="en-US"/>
              <a:t>If that date is unknown, the date of the earliest manifestation may be substituted</a:t>
            </a:r>
          </a:p>
          <a:p>
            <a:pPr eaLnBrk="1" hangingPunct="1"/>
            <a:r>
              <a:rPr lang="en-US"/>
              <a:t>Bible: Record the date of the </a:t>
            </a:r>
            <a:r>
              <a:rPr lang="en-US" i="1"/>
              <a:t>expression</a:t>
            </a:r>
            <a:r>
              <a:rPr lang="en-US"/>
              <a:t>, not necessarily the year of publication</a:t>
            </a:r>
          </a:p>
          <a:p>
            <a:pPr eaLnBrk="1" hangingPunct="1"/>
            <a:r>
              <a:rPr lang="en-US"/>
              <a:t>Use 046 (as described above)</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CD696BD9-0AA5-415C-BC41-33ACC8945282}" type="slidenum">
              <a:rPr lang="en-US"/>
              <a:pPr>
                <a:defRPr/>
              </a:pPr>
              <a:t>132</a:t>
            </a:fld>
            <a:endParaRPr lang="en-US"/>
          </a:p>
        </p:txBody>
      </p:sp>
    </p:spTree>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a:t>Other Distinguishing Characteristic of Expression of a Religious Work (RDA 6.25)</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sz="2800" dirty="0"/>
              <a:t>RDA 6.25.1.4 gives some expression attributes unique to the Bible and parts of the Bible. If appropriate, record</a:t>
            </a:r>
          </a:p>
          <a:p>
            <a:pPr lvl="1" eaLnBrk="1" fontAlgn="auto" hangingPunct="1">
              <a:spcAft>
                <a:spcPts val="0"/>
              </a:spcAft>
              <a:buFont typeface="Arial" pitchFamily="34" charset="0"/>
              <a:buChar char="–"/>
              <a:defRPr/>
            </a:pPr>
            <a:r>
              <a:rPr lang="en-US" sz="2400" dirty="0"/>
              <a:t>A brief form of the name of the version</a:t>
            </a:r>
          </a:p>
          <a:p>
            <a:pPr lvl="2" eaLnBrk="1" fontAlgn="auto" hangingPunct="1">
              <a:spcAft>
                <a:spcPts val="0"/>
              </a:spcAft>
              <a:buFont typeface="Arial" pitchFamily="34" charset="0"/>
              <a:buChar char="•"/>
              <a:defRPr/>
            </a:pPr>
            <a:r>
              <a:rPr lang="en-US" sz="2000" dirty="0"/>
              <a:t>Authorized</a:t>
            </a:r>
          </a:p>
          <a:p>
            <a:pPr lvl="2" eaLnBrk="1" fontAlgn="auto" hangingPunct="1">
              <a:spcAft>
                <a:spcPts val="0"/>
              </a:spcAft>
              <a:buFont typeface="Arial" pitchFamily="34" charset="0"/>
              <a:buChar char="•"/>
              <a:defRPr/>
            </a:pPr>
            <a:r>
              <a:rPr lang="en-US" sz="2000" dirty="0"/>
              <a:t>Vulgate</a:t>
            </a:r>
          </a:p>
          <a:p>
            <a:pPr lvl="1" eaLnBrk="1" fontAlgn="auto" hangingPunct="1">
              <a:spcAft>
                <a:spcPts val="0"/>
              </a:spcAft>
              <a:buFont typeface="Arial" pitchFamily="34" charset="0"/>
              <a:buChar char="–"/>
              <a:defRPr/>
            </a:pPr>
            <a:r>
              <a:rPr lang="en-US" sz="2400" dirty="0"/>
              <a:t>If the version is known by the name of the translator, record it</a:t>
            </a:r>
          </a:p>
          <a:p>
            <a:pPr lvl="2" eaLnBrk="1" fontAlgn="auto" hangingPunct="1">
              <a:spcAft>
                <a:spcPts val="0"/>
              </a:spcAft>
              <a:buFont typeface="Arial" pitchFamily="34" charset="0"/>
              <a:buChar char="•"/>
              <a:defRPr/>
            </a:pPr>
            <a:r>
              <a:rPr lang="en-US" sz="2000" dirty="0" err="1"/>
              <a:t>Lamsa</a:t>
            </a:r>
            <a:endParaRPr lang="en-US" sz="2000" dirty="0"/>
          </a:p>
          <a:p>
            <a:pPr lvl="2" eaLnBrk="1" fontAlgn="auto" hangingPunct="1">
              <a:spcAft>
                <a:spcPts val="0"/>
              </a:spcAft>
              <a:buFont typeface="Arial" pitchFamily="34" charset="0"/>
              <a:buChar char="•"/>
              <a:defRPr/>
            </a:pPr>
            <a:r>
              <a:rPr lang="en-US" sz="2000" dirty="0"/>
              <a:t>Smith-</a:t>
            </a:r>
            <a:r>
              <a:rPr lang="en-US" sz="2000" dirty="0" err="1"/>
              <a:t>Goodspeed</a:t>
            </a:r>
            <a:endParaRPr lang="en-US" sz="2000" dirty="0"/>
          </a:p>
          <a:p>
            <a:pPr lvl="2" eaLnBrk="1" fontAlgn="auto" hangingPunct="1">
              <a:spcAft>
                <a:spcPts val="0"/>
              </a:spcAft>
              <a:buFont typeface="Arial" pitchFamily="34" charset="0"/>
              <a:buChar char="•"/>
              <a:defRPr/>
            </a:pPr>
            <a:r>
              <a:rPr lang="en-US" sz="2000" dirty="0"/>
              <a:t>Gordon and others</a:t>
            </a:r>
            <a:endParaRPr lang="en-US" dirty="0"/>
          </a:p>
          <a:p>
            <a:pPr marL="514350" indent="-457200" eaLnBrk="1" fontAlgn="auto" hangingPunct="1">
              <a:spcAft>
                <a:spcPts val="0"/>
              </a:spcAft>
              <a:buFont typeface="Arial" pitchFamily="34" charset="0"/>
              <a:buChar char="•"/>
              <a:defRPr/>
            </a:pPr>
            <a:r>
              <a:rPr lang="en-US" sz="2800" dirty="0"/>
              <a:t>See RDA 6.25.1.4 for details and other possibilities</a:t>
            </a:r>
            <a:endParaRPr lang="en-US" dirty="0"/>
          </a:p>
          <a:p>
            <a:pPr marL="514350" indent="-457200" eaLnBrk="1" fontAlgn="auto" hangingPunct="1">
              <a:spcAft>
                <a:spcPts val="0"/>
              </a:spcAft>
              <a:buFont typeface="Arial" pitchFamily="34" charset="0"/>
              <a:buChar char="•"/>
              <a:defRPr/>
            </a:pPr>
            <a:r>
              <a:rPr lang="en-US" sz="2800" dirty="0"/>
              <a:t>Record in 381</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26F5C5E9-C25E-47E4-AB39-EC5EDD6CDC2C}" type="slidenum">
              <a:rPr lang="en-US"/>
              <a:pPr>
                <a:defRPr/>
              </a:pPr>
              <a:t>133</a:t>
            </a:fld>
            <a:endParaRPr lang="en-US"/>
          </a:p>
        </p:txBody>
      </p:sp>
    </p:spTree>
  </p:cSld>
  <p:clrMapOvr>
    <a:masterClrMapping/>
  </p:clrMapOvr>
  <p:transition>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ctrTitle"/>
          </p:nvPr>
        </p:nvSpPr>
        <p:spPr/>
        <p:txBody>
          <a:bodyPr/>
          <a:lstStyle/>
          <a:p>
            <a:pPr eaLnBrk="1" hangingPunct="1"/>
            <a:r>
              <a:rPr lang="en-US"/>
              <a:t>Authorized Access Points</a:t>
            </a:r>
          </a:p>
        </p:txBody>
      </p:sp>
    </p:spTree>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Content Placeholder 2"/>
          <p:cNvSpPr>
            <a:spLocks noGrp="1"/>
          </p:cNvSpPr>
          <p:nvPr>
            <p:ph idx="1"/>
          </p:nvPr>
        </p:nvSpPr>
        <p:spPr/>
        <p:txBody>
          <a:bodyPr/>
          <a:lstStyle/>
          <a:p>
            <a:pPr eaLnBrk="1" hangingPunct="1"/>
            <a:r>
              <a:rPr lang="en-US"/>
              <a:t>Follow RDA 6.27 except:</a:t>
            </a:r>
          </a:p>
          <a:p>
            <a:pPr lvl="1" eaLnBrk="1" hangingPunct="1"/>
            <a:r>
              <a:rPr lang="en-US"/>
              <a:t>Some musical works (RDA 6.28)</a:t>
            </a:r>
          </a:p>
          <a:p>
            <a:pPr lvl="1" eaLnBrk="1" hangingPunct="1"/>
            <a:r>
              <a:rPr lang="en-US"/>
              <a:t>Legal works (RDA 6.29)</a:t>
            </a:r>
          </a:p>
          <a:p>
            <a:pPr lvl="1" eaLnBrk="1" hangingPunct="1"/>
            <a:r>
              <a:rPr lang="en-US"/>
              <a:t>Religious works (RDA 6.30)</a:t>
            </a:r>
          </a:p>
          <a:p>
            <a:pPr eaLnBrk="1" hangingPunct="1"/>
            <a:r>
              <a:rPr lang="en-US"/>
              <a:t>Series—a different workshop</a:t>
            </a:r>
          </a:p>
          <a:p>
            <a:pPr eaLnBrk="1" hangingPunct="1"/>
            <a:r>
              <a:rPr lang="en-US"/>
              <a:t>Subject usage—most authorized access points can be used as subjects in LCSH</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C13CA0AE-8D09-4C19-A1D5-0EB59DE155C0}" type="slidenum">
              <a:rPr lang="en-US"/>
              <a:pPr>
                <a:defRPr/>
              </a:pPr>
              <a:t>135</a:t>
            </a:fld>
            <a:endParaRPr lang="en-US"/>
          </a:p>
        </p:txBody>
      </p:sp>
      <p:sp>
        <p:nvSpPr>
          <p:cNvPr id="262148"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Creating the Authorized Access Point</a:t>
            </a:r>
          </a:p>
        </p:txBody>
      </p:sp>
    </p:spTree>
  </p:cSld>
  <p:clrMapOvr>
    <a:masterClrMapping/>
  </p:clrMapOvr>
  <p:transition>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 Work (RDA 6.27.1)</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800" dirty="0"/>
              <a:t>In order to create the authorized access point for a work you must first ask yourself what kind of work it is:</a:t>
            </a:r>
          </a:p>
          <a:p>
            <a:pPr lvl="1" eaLnBrk="1" fontAlgn="auto" hangingPunct="1">
              <a:spcAft>
                <a:spcPts val="0"/>
              </a:spcAft>
              <a:buFont typeface="Arial" pitchFamily="34" charset="0"/>
              <a:buChar char="–"/>
              <a:defRPr/>
            </a:pPr>
            <a:r>
              <a:rPr lang="en-US" dirty="0"/>
              <a:t>A work created by one agent (RDA 6.27.1.2)?</a:t>
            </a:r>
          </a:p>
          <a:p>
            <a:pPr lvl="1" eaLnBrk="1" fontAlgn="auto" hangingPunct="1">
              <a:spcAft>
                <a:spcPts val="0"/>
              </a:spcAft>
              <a:buFont typeface="Arial" pitchFamily="34" charset="0"/>
              <a:buChar char="–"/>
              <a:defRPr/>
            </a:pPr>
            <a:r>
              <a:rPr lang="en-US" dirty="0"/>
              <a:t>A collaborative work (RDA 6.27.1.3)?</a:t>
            </a:r>
          </a:p>
          <a:p>
            <a:pPr lvl="1" eaLnBrk="1" fontAlgn="auto" hangingPunct="1">
              <a:spcAft>
                <a:spcPts val="0"/>
              </a:spcAft>
              <a:buFont typeface="Arial" pitchFamily="34" charset="0"/>
              <a:buChar char="–"/>
              <a:defRPr/>
            </a:pPr>
            <a:r>
              <a:rPr lang="en-US" dirty="0"/>
              <a:t>A compilation of works by different agents (RDA 6.27.1.4)?</a:t>
            </a:r>
          </a:p>
          <a:p>
            <a:pPr lvl="1" eaLnBrk="1" fontAlgn="auto" hangingPunct="1">
              <a:spcAft>
                <a:spcPts val="0"/>
              </a:spcAft>
              <a:buFont typeface="Arial" pitchFamily="34" charset="0"/>
              <a:buChar char="–"/>
              <a:defRPr/>
            </a:pPr>
            <a:endParaRPr lang="en-US" dirty="0"/>
          </a:p>
          <a:p>
            <a:pPr marL="5715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97C122B-3E16-4F80-8C63-F1E138093B39}" type="slidenum">
              <a:rPr lang="en-US"/>
              <a:pPr>
                <a:defRPr/>
              </a:pPr>
              <a:t>136</a:t>
            </a:fld>
            <a:endParaRPr lang="en-US"/>
          </a:p>
        </p:txBody>
      </p:sp>
    </p:spTree>
  </p:cSld>
  <p:clrMapOvr>
    <a:masterClrMapping/>
  </p:clrMapOvr>
  <p:transition>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 Work (RDA 6.27.1)</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800" dirty="0"/>
              <a:t>Works created by one agent (RDA 6.27.1.2)</a:t>
            </a:r>
          </a:p>
          <a:p>
            <a:pPr marL="971550" lvl="1" indent="-514350" eaLnBrk="1" fontAlgn="auto" hangingPunct="1">
              <a:spcAft>
                <a:spcPts val="0"/>
              </a:spcAft>
              <a:buFont typeface="+mj-lt"/>
              <a:buAutoNum type="alphaLcPeriod"/>
              <a:defRPr/>
            </a:pPr>
            <a:r>
              <a:rPr lang="en-US" sz="2400" dirty="0"/>
              <a:t>Record the authorized access point for that person, family, or corporate body (this serves as a </a:t>
            </a:r>
            <a:r>
              <a:rPr lang="en-US" sz="2400" i="1" dirty="0"/>
              <a:t>link</a:t>
            </a:r>
            <a:r>
              <a:rPr lang="en-US" sz="2400" dirty="0"/>
              <a:t> to the record for the creator)</a:t>
            </a:r>
          </a:p>
          <a:p>
            <a:pPr marL="971550" lvl="1" indent="-514350" eaLnBrk="1" fontAlgn="auto" hangingPunct="1">
              <a:spcAft>
                <a:spcPts val="0"/>
              </a:spcAft>
              <a:buFont typeface="+mj-lt"/>
              <a:buAutoNum type="alphaLcPeriod"/>
              <a:defRPr/>
            </a:pPr>
            <a:r>
              <a:rPr lang="en-US" sz="2400" dirty="0"/>
              <a:t>Record the preferred title of the work</a:t>
            </a:r>
          </a:p>
          <a:p>
            <a:pPr marL="514350" indent="-457200" eaLnBrk="1" fontAlgn="auto" hangingPunct="1">
              <a:spcAft>
                <a:spcPts val="0"/>
              </a:spcAft>
              <a:buFont typeface="Arial" pitchFamily="34" charset="0"/>
              <a:buChar char="•"/>
              <a:defRPr/>
            </a:pPr>
            <a:r>
              <a:rPr lang="en-US" sz="2800" dirty="0"/>
              <a:t>Use MARC 1XX field. </a:t>
            </a:r>
          </a:p>
          <a:p>
            <a:pPr marL="914400" lvl="1" indent="-457200" eaLnBrk="1" fontAlgn="auto" hangingPunct="1">
              <a:spcAft>
                <a:spcPts val="0"/>
              </a:spcAft>
              <a:buFont typeface="Arial" pitchFamily="34" charset="0"/>
              <a:buChar char="–"/>
              <a:defRPr/>
            </a:pPr>
            <a:r>
              <a:rPr lang="en-US" sz="2400" dirty="0"/>
              <a:t>Authorized access point for creator identical to form in its own record, with identical subfield coding</a:t>
            </a:r>
          </a:p>
          <a:p>
            <a:pPr marL="914400" lvl="1" indent="-457200" eaLnBrk="1" fontAlgn="auto" hangingPunct="1">
              <a:spcAft>
                <a:spcPts val="0"/>
              </a:spcAft>
              <a:buFont typeface="Arial" pitchFamily="34" charset="0"/>
              <a:buChar char="–"/>
              <a:defRPr/>
            </a:pPr>
            <a:r>
              <a:rPr lang="en-US" sz="2400" dirty="0"/>
              <a:t>Preferred title of work in subfield $t, $n, $p, $k</a:t>
            </a:r>
            <a:endParaRPr lang="en-US" dirty="0"/>
          </a:p>
          <a:p>
            <a:pPr lvl="1" eaLnBrk="1" fontAlgn="auto" hangingPunct="1">
              <a:spcAft>
                <a:spcPts val="0"/>
              </a:spcAft>
              <a:buFont typeface="Arial" pitchFamily="34" charset="0"/>
              <a:buChar char="–"/>
              <a:defRPr/>
            </a:pPr>
            <a:endParaRPr lang="en-US" dirty="0"/>
          </a:p>
          <a:p>
            <a:pPr marL="5715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2D9F55F9-F1A9-4D8F-9EBC-9B634DE73AD9}" type="slidenum">
              <a:rPr lang="en-US"/>
              <a:pPr>
                <a:defRPr/>
              </a:pPr>
              <a:t>137</a:t>
            </a:fld>
            <a:endParaRPr lang="en-US"/>
          </a:p>
        </p:txBody>
      </p:sp>
    </p:spTree>
  </p:cSld>
  <p:clrMapOvr>
    <a:masterClrMapping/>
  </p:clrMapOvr>
  <p:transition>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 Work (RDA 6.27.1)</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800" dirty="0"/>
              <a:t>Collaborative works (RDA 6.27.1.3)</a:t>
            </a:r>
          </a:p>
          <a:p>
            <a:pPr marL="971550" lvl="1" indent="-514350" eaLnBrk="1" fontAlgn="auto" hangingPunct="1">
              <a:spcAft>
                <a:spcPts val="0"/>
              </a:spcAft>
              <a:buFont typeface="+mj-lt"/>
              <a:buAutoNum type="alphaLcPeriod"/>
              <a:defRPr/>
            </a:pPr>
            <a:r>
              <a:rPr lang="en-US" sz="2400" dirty="0"/>
              <a:t>Record the authorized access point for the person, family, or corporate body with </a:t>
            </a:r>
            <a:r>
              <a:rPr lang="en-US" sz="2400" i="1" dirty="0"/>
              <a:t>principal responsibility</a:t>
            </a:r>
            <a:r>
              <a:rPr lang="en-US" sz="2400" dirty="0"/>
              <a:t> for the work (this serves as a </a:t>
            </a:r>
            <a:r>
              <a:rPr lang="en-US" sz="2400" i="1" dirty="0"/>
              <a:t>link</a:t>
            </a:r>
            <a:r>
              <a:rPr lang="en-US" sz="2400" dirty="0"/>
              <a:t> to the record for the creator) </a:t>
            </a:r>
            <a:r>
              <a:rPr lang="en-US" sz="2400" i="1" dirty="0"/>
              <a:t>[NOTE: No “rule of three”]</a:t>
            </a:r>
          </a:p>
          <a:p>
            <a:pPr marL="971550" lvl="1" indent="-514350" eaLnBrk="1" fontAlgn="auto" hangingPunct="1">
              <a:spcAft>
                <a:spcPts val="0"/>
              </a:spcAft>
              <a:buFont typeface="+mj-lt"/>
              <a:buAutoNum type="alphaLcPeriod"/>
              <a:defRPr/>
            </a:pPr>
            <a:r>
              <a:rPr lang="en-US" sz="2400" dirty="0"/>
              <a:t>Record the preferred title of the work</a:t>
            </a:r>
          </a:p>
          <a:p>
            <a:pPr marL="514350" indent="-457200" eaLnBrk="1" fontAlgn="auto" hangingPunct="1">
              <a:spcAft>
                <a:spcPts val="0"/>
              </a:spcAft>
              <a:buFont typeface="Arial" pitchFamily="34" charset="0"/>
              <a:buChar char="•"/>
              <a:defRPr/>
            </a:pPr>
            <a:r>
              <a:rPr lang="en-US" sz="2800" dirty="0"/>
              <a:t>Use MARC 1XX field. </a:t>
            </a:r>
          </a:p>
          <a:p>
            <a:pPr marL="914400" lvl="1" indent="-457200" eaLnBrk="1" fontAlgn="auto" hangingPunct="1">
              <a:spcAft>
                <a:spcPts val="0"/>
              </a:spcAft>
              <a:buFont typeface="Arial" pitchFamily="34" charset="0"/>
              <a:buChar char="–"/>
              <a:defRPr/>
            </a:pPr>
            <a:r>
              <a:rPr lang="en-US" sz="2400" dirty="0"/>
              <a:t>Authorized access point for principal creator identical to form in its own record, with identical subfield coding</a:t>
            </a:r>
          </a:p>
          <a:p>
            <a:pPr marL="914400" lvl="1" indent="-457200" eaLnBrk="1" fontAlgn="auto" hangingPunct="1">
              <a:spcAft>
                <a:spcPts val="0"/>
              </a:spcAft>
              <a:buFont typeface="Arial" pitchFamily="34" charset="0"/>
              <a:buChar char="–"/>
              <a:defRPr/>
            </a:pPr>
            <a:r>
              <a:rPr lang="en-US" sz="2400" dirty="0"/>
              <a:t>Preferred title of work in subfield $t, $n, $p, $k</a:t>
            </a: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9A20C2D-C0A8-4D16-B952-2D648298F75F}" type="slidenum">
              <a:rPr lang="en-US"/>
              <a:pPr>
                <a:defRPr/>
              </a:pPr>
              <a:t>138</a:t>
            </a:fld>
            <a:endParaRPr lang="en-US"/>
          </a:p>
        </p:txBody>
      </p:sp>
    </p:spTree>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idx="4294967295"/>
          </p:nvPr>
        </p:nvSpPr>
        <p:spPr/>
        <p:txBody>
          <a:bodyPr/>
          <a:lstStyle/>
          <a:p>
            <a:r>
              <a:rPr lang="en-US" sz="4000" dirty="0"/>
              <a:t>Constructing the Authorized Access Point for a Work (RDA 6.27.1)</a:t>
            </a:r>
          </a:p>
        </p:txBody>
      </p:sp>
      <p:sp>
        <p:nvSpPr>
          <p:cNvPr id="270338" name="Content Placeholder 2"/>
          <p:cNvSpPr>
            <a:spLocks noGrp="1"/>
          </p:cNvSpPr>
          <p:nvPr>
            <p:ph idx="4294967295"/>
          </p:nvPr>
        </p:nvSpPr>
        <p:spPr>
          <a:xfrm>
            <a:off x="304800" y="1600200"/>
            <a:ext cx="8610600" cy="4953000"/>
          </a:xfrm>
        </p:spPr>
        <p:txBody>
          <a:bodyPr/>
          <a:lstStyle/>
          <a:p>
            <a:r>
              <a:rPr lang="en-US" sz="2600" dirty="0"/>
              <a:t>Collaborative works (RDA 6.27.1.3)</a:t>
            </a:r>
          </a:p>
          <a:p>
            <a:pPr lvl="1"/>
            <a:r>
              <a:rPr lang="en-US" sz="2200" dirty="0"/>
              <a:t>Corporate bodies can be creators (RDA 19.2.1.1.1)</a:t>
            </a:r>
          </a:p>
          <a:p>
            <a:pPr marL="1314450" lvl="2" indent="-457200">
              <a:buFont typeface="Calibri" pitchFamily="34" charset="0"/>
              <a:buAutoNum type="alphaLcPeriod"/>
            </a:pPr>
            <a:r>
              <a:rPr lang="en-US" sz="1900" dirty="0"/>
              <a:t>Works of an administrative nature dealing with the body itself</a:t>
            </a:r>
          </a:p>
          <a:p>
            <a:pPr marL="1314450" lvl="2" indent="-457200">
              <a:buFont typeface="Calibri" pitchFamily="34" charset="0"/>
              <a:buAutoNum type="alphaLcPeriod"/>
            </a:pPr>
            <a:r>
              <a:rPr lang="en-US" sz="1900" dirty="0"/>
              <a:t>Works that record the collective thought of the body</a:t>
            </a:r>
          </a:p>
          <a:p>
            <a:pPr marL="1314450" lvl="2" indent="-457200">
              <a:buFont typeface="Calibri" pitchFamily="34" charset="0"/>
              <a:buAutoNum type="alphaLcPeriod"/>
            </a:pPr>
            <a:r>
              <a:rPr lang="en-US" sz="1900" dirty="0"/>
              <a:t>Works that record hearings conducted by legislative, judicial,</a:t>
            </a:r>
          </a:p>
          <a:p>
            <a:pPr marL="1314450" lvl="2" indent="-457200">
              <a:buFont typeface="Arial" charset="0"/>
              <a:buNone/>
            </a:pPr>
            <a:r>
              <a:rPr lang="en-US" sz="1900" dirty="0"/>
              <a:t>	governmental, and other corporate bodies</a:t>
            </a:r>
          </a:p>
          <a:p>
            <a:pPr marL="1314450" lvl="2" indent="-457200">
              <a:buFont typeface="Arial" charset="0"/>
              <a:buNone/>
            </a:pPr>
            <a:r>
              <a:rPr lang="en-US" sz="1900" dirty="0"/>
              <a:t>d. 	Works that report the collective activity of a conference, expedition, or event</a:t>
            </a:r>
          </a:p>
          <a:p>
            <a:pPr marL="1314450" lvl="2" indent="-457200">
              <a:buFont typeface="Arial" charset="0"/>
              <a:buNone/>
            </a:pPr>
            <a:r>
              <a:rPr lang="en-US" sz="1900" dirty="0"/>
              <a:t>e. 	Works that result from the collective activity of a performing group as a whole where the responsibility of the group goes beyond that of mere performance, execution, etc.</a:t>
            </a:r>
          </a:p>
          <a:p>
            <a:pPr marL="1314450" lvl="2" indent="-457200">
              <a:buFont typeface="Arial" charset="0"/>
              <a:buNone/>
            </a:pPr>
            <a:r>
              <a:rPr lang="en-US" sz="1900" dirty="0"/>
              <a:t>f.	Cartographic works originating with a corporate body</a:t>
            </a:r>
          </a:p>
          <a:p>
            <a:pPr marL="1314450" lvl="2" indent="-457200">
              <a:buFont typeface="Arial" charset="0"/>
              <a:buAutoNum type="alphaLcPeriod" startAt="7"/>
            </a:pPr>
            <a:r>
              <a:rPr lang="en-US" sz="1900" dirty="0"/>
              <a:t>Certain legal works (seven types listed)</a:t>
            </a:r>
          </a:p>
          <a:p>
            <a:pPr marL="1314450" lvl="2" indent="-457200">
              <a:buFont typeface="Arial" charset="0"/>
              <a:buNone/>
            </a:pPr>
            <a:r>
              <a:rPr lang="en-US" sz="1900" dirty="0"/>
              <a:t>h. 	Named works of art by two or more artists acting as a corporate body</a:t>
            </a:r>
          </a:p>
          <a:p>
            <a:pPr marL="1314450" lvl="2" indent="-457200">
              <a:buFont typeface="Arial" charset="0"/>
              <a:buNone/>
            </a:pPr>
            <a:endParaRPr lang="en-US" sz="1900" dirty="0"/>
          </a:p>
          <a:p>
            <a:pPr marL="1314450" lvl="2" indent="-457200">
              <a:buFont typeface="Arial" charset="0"/>
              <a:buAutoNum type="alphaLcPeriod" startAt="7"/>
            </a:pPr>
            <a:endParaRPr lang="en-US" sz="1900" dirty="0"/>
          </a:p>
          <a:p>
            <a:pPr marL="1314450" lvl="2" indent="-457200">
              <a:buFont typeface="Arial" charset="0"/>
              <a:buNone/>
            </a:pPr>
            <a:endParaRPr lang="en-US" sz="1900" dirty="0"/>
          </a:p>
          <a:p>
            <a:pPr marL="1314450" lvl="2" indent="-457200"/>
            <a:endParaRPr lang="en-US" sz="2200" dirty="0"/>
          </a:p>
        </p:txBody>
      </p:sp>
      <p:sp>
        <p:nvSpPr>
          <p:cNvPr id="6" name="Footer Placeholder 5"/>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6. Works and Expressions</a:t>
            </a:r>
          </a:p>
        </p:txBody>
      </p:sp>
      <p:sp>
        <p:nvSpPr>
          <p:cNvPr id="7" name="Slide Number Placeholder 6"/>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8427AD2D-25AA-4B08-8290-7DB71BDB3C25}" type="slidenum">
              <a:rPr lang="en-US" sz="1200">
                <a:solidFill>
                  <a:schemeClr val="tx1">
                    <a:tint val="75000"/>
                  </a:schemeClr>
                </a:solidFill>
                <a:latin typeface="+mn-lt"/>
                <a:cs typeface="+mn-cs"/>
              </a:rPr>
              <a:pPr algn="r" fontAlgn="auto">
                <a:spcBef>
                  <a:spcPts val="0"/>
                </a:spcBef>
                <a:spcAft>
                  <a:spcPts val="0"/>
                </a:spcAft>
                <a:defRPr/>
              </a:pPr>
              <a:t>139</a:t>
            </a:fld>
            <a:endParaRPr lang="en-US" sz="1200">
              <a:solidFill>
                <a:schemeClr val="tx1">
                  <a:tint val="75000"/>
                </a:schemeClr>
              </a:solidFill>
              <a:latin typeface="+mn-lt"/>
              <a:cs typeface="+mn-cs"/>
            </a:endParaRPr>
          </a:p>
        </p:txBody>
      </p:sp>
      <p:sp>
        <p:nvSpPr>
          <p:cNvPr id="2" name="Footer Placeholder 1"/>
          <p:cNvSpPr>
            <a:spLocks noGrp="1"/>
          </p:cNvSpPr>
          <p:nvPr>
            <p:ph type="ftr" sz="quarter" idx="11"/>
          </p:nvPr>
        </p:nvSpPr>
        <p:spPr/>
        <p:txBody>
          <a:bodyPr/>
          <a:lstStyle/>
          <a:p>
            <a:pPr>
              <a:defRPr/>
            </a:pPr>
            <a:r>
              <a:rPr lang="en-US"/>
              <a:t>Module 6. Works and Expressions</a:t>
            </a:r>
          </a:p>
        </p:txBody>
      </p:sp>
      <p:sp>
        <p:nvSpPr>
          <p:cNvPr id="3" name="Slide Number Placeholder 2"/>
          <p:cNvSpPr>
            <a:spLocks noGrp="1"/>
          </p:cNvSpPr>
          <p:nvPr>
            <p:ph type="sldNum" sz="quarter" idx="12"/>
          </p:nvPr>
        </p:nvSpPr>
        <p:spPr/>
        <p:txBody>
          <a:bodyPr/>
          <a:lstStyle/>
          <a:p>
            <a:pPr>
              <a:defRPr/>
            </a:pPr>
            <a:fld id="{717CBC6A-2A8B-4BB7-94B8-F08A2EB4751A}" type="slidenum">
              <a:rPr lang="en-US" smtClean="0"/>
              <a:pPr>
                <a:defRPr/>
              </a:pPr>
              <a:t>139</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 Work (RDA 6.27.1)</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800" dirty="0"/>
              <a:t>Collaborative works exception (RDA 6.27.1.3)</a:t>
            </a:r>
          </a:p>
          <a:p>
            <a:pPr lvl="1" eaLnBrk="1" fontAlgn="auto" hangingPunct="1">
              <a:spcAft>
                <a:spcPts val="0"/>
              </a:spcAft>
              <a:buFont typeface="Arial" pitchFamily="34" charset="0"/>
              <a:buChar char="–"/>
              <a:defRPr/>
            </a:pPr>
            <a:r>
              <a:rPr lang="en-US" sz="2400" dirty="0"/>
              <a:t>Moving image works</a:t>
            </a:r>
          </a:p>
          <a:p>
            <a:pPr marL="914400" lvl="2" indent="0" eaLnBrk="1" fontAlgn="auto" hangingPunct="1">
              <a:spcAft>
                <a:spcPts val="0"/>
              </a:spcAft>
              <a:buFont typeface="Arial" pitchFamily="34" charset="0"/>
              <a:buNone/>
              <a:defRPr/>
            </a:pPr>
            <a:r>
              <a:rPr lang="en-US" dirty="0"/>
              <a:t>The access point is created by recording the preferred title alone (does not begin with access point for a creator)</a:t>
            </a:r>
          </a:p>
          <a:p>
            <a:pPr marL="857250" lvl="1" indent="-342900" eaLnBrk="1" fontAlgn="auto" hangingPunct="1">
              <a:spcAft>
                <a:spcPts val="0"/>
              </a:spcAft>
              <a:buFont typeface="Arial" pitchFamily="34" charset="0"/>
              <a:buChar char="–"/>
              <a:defRPr/>
            </a:pPr>
            <a:r>
              <a:rPr lang="en-US" sz="2200" dirty="0"/>
              <a:t>NOTE: this applies to most motion pictures, which are usually collaborative works. If a motion picture is the work of a single person, family, or corporate body, its access point is created according to RDA 6.27.1.2 (authorized access point for creator + preferred title of the work)</a:t>
            </a:r>
          </a:p>
          <a:p>
            <a:pPr lvl="2"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4D9C3AA1-7889-42CA-8014-5A6343585674}" type="slidenum">
              <a:rPr lang="en-US"/>
              <a:pPr>
                <a:defRPr/>
              </a:pPr>
              <a:t>140</a:t>
            </a:fld>
            <a:endParaRPr lang="en-US"/>
          </a:p>
        </p:txBody>
      </p:sp>
    </p:spTree>
  </p:cSld>
  <p:clrMapOvr>
    <a:masterClrMapping/>
  </p:clrMapOvr>
  <p:transition>
    <p:fad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 Work (RDA 6.27.1)</a:t>
            </a:r>
          </a:p>
        </p:txBody>
      </p:sp>
      <p:sp>
        <p:nvSpPr>
          <p:cNvPr id="274434" name="Content Placeholder 2"/>
          <p:cNvSpPr>
            <a:spLocks noGrp="1"/>
          </p:cNvSpPr>
          <p:nvPr>
            <p:ph idx="1"/>
          </p:nvPr>
        </p:nvSpPr>
        <p:spPr/>
        <p:txBody>
          <a:bodyPr/>
          <a:lstStyle/>
          <a:p>
            <a:pPr eaLnBrk="1" hangingPunct="1"/>
            <a:r>
              <a:rPr lang="en-US" sz="2800" dirty="0"/>
              <a:t>Compilations of works by different agents (RDA 6.27.1.4)</a:t>
            </a:r>
          </a:p>
          <a:p>
            <a:pPr lvl="1" eaLnBrk="1" hangingPunct="1"/>
            <a:r>
              <a:rPr lang="en-US" sz="2400" dirty="0"/>
              <a:t>The access point is created by recording the preferred title alone (does not begin with access point for a creator)</a:t>
            </a:r>
          </a:p>
          <a:p>
            <a:pPr lvl="1" eaLnBrk="1" hangingPunct="1"/>
            <a:r>
              <a:rPr lang="en-US" sz="2400" dirty="0"/>
              <a:t>The preferred title is the collective title for the compilation (an aggregate work) </a:t>
            </a:r>
          </a:p>
          <a:p>
            <a:pPr lvl="1" eaLnBrk="1" hangingPunct="1"/>
            <a:r>
              <a:rPr lang="en-US" sz="2400" dirty="0"/>
              <a:t>If there is no collective title, separate access points are constructed for the individual works in the compilation</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8A5436D-6AF6-48AD-B56D-5C56D2C313EB}" type="slidenum">
              <a:rPr lang="en-US"/>
              <a:pPr>
                <a:defRPr/>
              </a:pPr>
              <a:t>141</a:t>
            </a:fld>
            <a:endParaRPr lang="en-US"/>
          </a:p>
        </p:txBody>
      </p:sp>
    </p:spTree>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 Work (RDA 6.27.1)</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Works of unknown or uncertain attribution (RDA 6.27.1.8)</a:t>
            </a:r>
          </a:p>
          <a:p>
            <a:pPr lvl="1" eaLnBrk="1" fontAlgn="auto" hangingPunct="1">
              <a:spcAft>
                <a:spcPts val="0"/>
              </a:spcAft>
              <a:buFont typeface="Arial" pitchFamily="34" charset="0"/>
              <a:buChar char="–"/>
              <a:defRPr/>
            </a:pPr>
            <a:r>
              <a:rPr lang="en-US" dirty="0"/>
              <a:t>The access point is created by recording the preferred title alone (does not begin with access point for a creator)</a:t>
            </a:r>
          </a:p>
          <a:p>
            <a:pPr lvl="1" eaLnBrk="1" fontAlgn="auto" hangingPunct="1">
              <a:spcAft>
                <a:spcPts val="0"/>
              </a:spcAft>
              <a:buFont typeface="Arial" pitchFamily="34" charset="0"/>
              <a:buChar char="–"/>
              <a:defRPr/>
            </a:pPr>
            <a:r>
              <a:rPr lang="en-US" dirty="0"/>
              <a:t>If reference sources indicate that there is a probable creator, however, </a:t>
            </a:r>
          </a:p>
          <a:p>
            <a:pPr marL="1828800" lvl="3" indent="-514350" eaLnBrk="1" fontAlgn="auto" hangingPunct="1">
              <a:spcAft>
                <a:spcPts val="0"/>
              </a:spcAft>
              <a:buFont typeface="+mj-lt"/>
              <a:buAutoNum type="alphaLcPeriod"/>
              <a:defRPr/>
            </a:pPr>
            <a:r>
              <a:rPr lang="en-US" dirty="0"/>
              <a:t>Record the authorized access point for that person, family, or corporate body (this serves as a </a:t>
            </a:r>
            <a:r>
              <a:rPr lang="en-US" i="1" dirty="0"/>
              <a:t>link</a:t>
            </a:r>
            <a:r>
              <a:rPr lang="en-US" dirty="0"/>
              <a:t> to the record for the creator)</a:t>
            </a:r>
          </a:p>
          <a:p>
            <a:pPr marL="1828800" lvl="3" indent="-514350" eaLnBrk="1" fontAlgn="auto" hangingPunct="1">
              <a:spcAft>
                <a:spcPts val="0"/>
              </a:spcAft>
              <a:buFont typeface="+mj-lt"/>
              <a:buAutoNum type="alphaLcPeriod"/>
              <a:defRPr/>
            </a:pPr>
            <a:r>
              <a:rPr lang="en-US" dirty="0"/>
              <a:t>Record the preferred title of the work</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6137195-9D17-4478-B781-37F4252771E5}" type="slidenum">
              <a:rPr lang="en-US"/>
              <a:pPr>
                <a:defRPr/>
              </a:pPr>
              <a:t>142</a:t>
            </a:fld>
            <a:endParaRPr lang="en-US"/>
          </a:p>
        </p:txBody>
      </p:sp>
    </p:spTree>
  </p:cSld>
  <p:clrMapOvr>
    <a:masterClrMapping/>
  </p:clrMapOvr>
  <p:transition>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Part of a Work</a:t>
            </a:r>
            <a:endParaRPr lang="en-US" dirty="0"/>
          </a:p>
        </p:txBody>
      </p:sp>
      <p:sp>
        <p:nvSpPr>
          <p:cNvPr id="278530" name="Content Placeholder 2"/>
          <p:cNvSpPr>
            <a:spLocks noGrp="1"/>
          </p:cNvSpPr>
          <p:nvPr>
            <p:ph idx="1"/>
          </p:nvPr>
        </p:nvSpPr>
        <p:spPr>
          <a:xfrm>
            <a:off x="457200" y="1600200"/>
            <a:ext cx="8534400" cy="4525963"/>
          </a:xfrm>
        </p:spPr>
        <p:txBody>
          <a:bodyPr/>
          <a:lstStyle/>
          <a:p>
            <a:pPr eaLnBrk="1" hangingPunct="1"/>
            <a:r>
              <a:rPr lang="en-US" dirty="0"/>
              <a:t>Generally formed in the same way as for the work as a whole</a:t>
            </a:r>
          </a:p>
          <a:p>
            <a:pPr eaLnBrk="1" hangingPunct="1"/>
            <a:r>
              <a:rPr lang="en-US" dirty="0"/>
              <a:t>One part (RDA 6.27.2.2)</a:t>
            </a:r>
          </a:p>
          <a:p>
            <a:pPr lvl="1" eaLnBrk="1" hangingPunct="1"/>
            <a:r>
              <a:rPr lang="en-US" dirty="0"/>
              <a:t>Authorized access point for agent responsible for part (if any)</a:t>
            </a:r>
          </a:p>
          <a:p>
            <a:pPr lvl="1" eaLnBrk="1" hangingPunct="1"/>
            <a:r>
              <a:rPr lang="en-US" dirty="0"/>
              <a:t>Preferred title for part</a:t>
            </a:r>
          </a:p>
          <a:p>
            <a:pPr marL="1828800" lvl="2" indent="-914400" eaLnBrk="1" hangingPunct="1">
              <a:buFont typeface="Arial" charset="0"/>
              <a:buNone/>
            </a:pPr>
            <a:r>
              <a:rPr lang="fr-FR" dirty="0">
                <a:solidFill>
                  <a:srgbClr val="0070C0"/>
                </a:solidFill>
              </a:rPr>
              <a:t>100 1_	Proust, Marcel, $d 1871–1922. $t Du côté de chez Swann</a:t>
            </a:r>
            <a:endParaRPr lang="en-US" dirty="0">
              <a:solidFill>
                <a:srgbClr val="0070C0"/>
              </a:solidFill>
            </a:endParaRPr>
          </a:p>
          <a:p>
            <a:pPr marL="1828800" lvl="2" indent="-914400" eaLnBrk="1" hangingPunct="1">
              <a:buFont typeface="Arial" charset="0"/>
              <a:buNone/>
            </a:pPr>
            <a:r>
              <a:rPr lang="en-US" i="1" dirty="0">
                <a:solidFill>
                  <a:srgbClr val="0070C0"/>
                </a:solidFill>
              </a:rPr>
              <a:t>not</a:t>
            </a:r>
            <a:r>
              <a:rPr lang="en-US" dirty="0">
                <a:solidFill>
                  <a:srgbClr val="0070C0"/>
                </a:solidFill>
              </a:rPr>
              <a:t>  100 1_ </a:t>
            </a:r>
            <a:r>
              <a:rPr lang="fr-FR" dirty="0">
                <a:solidFill>
                  <a:srgbClr val="0070C0"/>
                </a:solidFill>
              </a:rPr>
              <a:t>Proust, Marcel, $d 1871–1922. $t </a:t>
            </a:r>
            <a:r>
              <a:rPr lang="fr-FR" b="0" baseline="0" dirty="0">
                <a:solidFill>
                  <a:srgbClr val="0070C0"/>
                </a:solidFill>
              </a:rPr>
              <a:t>À la recherche du temps perdu. $p</a:t>
            </a:r>
            <a:r>
              <a:rPr lang="fr-FR" dirty="0">
                <a:solidFill>
                  <a:srgbClr val="0070C0"/>
                </a:solidFill>
              </a:rPr>
              <a:t> Du côté de chez Swann</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C88427E-1624-4F2E-9410-B3A025A9D0BC}" type="slidenum">
              <a:rPr lang="en-US"/>
              <a:pPr>
                <a:defRPr/>
              </a:pPr>
              <a:t>143</a:t>
            </a:fld>
            <a:endParaRPr lang="en-US"/>
          </a:p>
        </p:txBody>
      </p:sp>
    </p:spTree>
  </p:cSld>
  <p:clrMapOvr>
    <a:masterClrMapping/>
  </p:clrMapOvr>
  <p:transition>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Part of a Work</a:t>
            </a:r>
            <a:endParaRPr lang="en-US" dirty="0"/>
          </a:p>
        </p:txBody>
      </p:sp>
      <p:sp>
        <p:nvSpPr>
          <p:cNvPr id="3" name="Content Placeholder 2"/>
          <p:cNvSpPr>
            <a:spLocks noGrp="1"/>
          </p:cNvSpPr>
          <p:nvPr>
            <p:ph idx="1"/>
          </p:nvPr>
        </p:nvSpPr>
        <p:spPr>
          <a:xfrm>
            <a:off x="457200" y="1600200"/>
            <a:ext cx="8229600" cy="4876800"/>
          </a:xfrm>
        </p:spPr>
        <p:txBody>
          <a:bodyPr rtlCol="0">
            <a:normAutofit fontScale="92500" lnSpcReduction="10000"/>
          </a:bodyPr>
          <a:lstStyle/>
          <a:p>
            <a:pPr eaLnBrk="1" fontAlgn="auto" hangingPunct="1">
              <a:spcAft>
                <a:spcPts val="0"/>
              </a:spcAft>
              <a:buFont typeface="Arial" pitchFamily="34" charset="0"/>
              <a:buChar char="•"/>
              <a:defRPr/>
            </a:pPr>
            <a:r>
              <a:rPr lang="en-US" dirty="0"/>
              <a:t>One part (RDA 6.27.2.2)</a:t>
            </a:r>
          </a:p>
          <a:p>
            <a:pPr lvl="1" eaLnBrk="1" fontAlgn="auto" hangingPunct="1">
              <a:spcAft>
                <a:spcPts val="0"/>
              </a:spcAft>
              <a:buFont typeface="Arial" pitchFamily="34" charset="0"/>
              <a:buChar char="–"/>
              <a:defRPr/>
            </a:pPr>
            <a:r>
              <a:rPr lang="en-US" dirty="0"/>
              <a:t>Exceptions:</a:t>
            </a:r>
          </a:p>
          <a:p>
            <a:pPr lvl="2" eaLnBrk="1" fontAlgn="auto" hangingPunct="1">
              <a:spcAft>
                <a:spcPts val="0"/>
              </a:spcAft>
              <a:buFont typeface="Arial" pitchFamily="34" charset="0"/>
              <a:buChar char="•"/>
              <a:defRPr/>
            </a:pPr>
            <a:r>
              <a:rPr lang="en-US" dirty="0"/>
              <a:t>Non-distinctive title. Combine the authorized access point for the </a:t>
            </a:r>
            <a:r>
              <a:rPr lang="en-US" i="1" dirty="0"/>
              <a:t>work</a:t>
            </a:r>
            <a:r>
              <a:rPr lang="en-US" dirty="0"/>
              <a:t> with the preferred title for the part</a:t>
            </a:r>
          </a:p>
          <a:p>
            <a:pPr marL="2286000" lvl="3" indent="-914400" eaLnBrk="1" fontAlgn="auto" hangingPunct="1">
              <a:spcAft>
                <a:spcPts val="0"/>
              </a:spcAft>
              <a:buFont typeface="Arial" pitchFamily="34" charset="0"/>
              <a:buNone/>
              <a:defRPr/>
            </a:pPr>
            <a:r>
              <a:rPr lang="en-US" dirty="0">
                <a:solidFill>
                  <a:srgbClr val="0070C0"/>
                </a:solidFill>
              </a:rPr>
              <a:t>100 0_  Homer. $t Iliad. $n Book 1</a:t>
            </a:r>
          </a:p>
          <a:p>
            <a:pPr lvl="2" eaLnBrk="1" fontAlgn="auto" hangingPunct="1">
              <a:spcAft>
                <a:spcPts val="0"/>
              </a:spcAft>
              <a:buFont typeface="Arial" pitchFamily="34" charset="0"/>
              <a:buChar char="•"/>
              <a:defRPr/>
            </a:pPr>
            <a:r>
              <a:rPr lang="en-US" dirty="0"/>
              <a:t>Serials/integrating resources. Combine the authorized access point for the </a:t>
            </a:r>
            <a:r>
              <a:rPr lang="en-US" i="1" dirty="0"/>
              <a:t>work</a:t>
            </a:r>
            <a:r>
              <a:rPr lang="en-US" dirty="0"/>
              <a:t> with the preferred title for the part</a:t>
            </a:r>
          </a:p>
          <a:p>
            <a:pPr marL="2286000" lvl="3" indent="-914400" eaLnBrk="1" fontAlgn="auto" hangingPunct="1">
              <a:spcAft>
                <a:spcPts val="0"/>
              </a:spcAft>
              <a:buFont typeface="Arial" pitchFamily="34" charset="0"/>
              <a:buNone/>
              <a:defRPr/>
            </a:pPr>
            <a:r>
              <a:rPr lang="en-US" dirty="0">
                <a:solidFill>
                  <a:srgbClr val="0070C0"/>
                </a:solidFill>
              </a:rPr>
              <a:t>130 _0  </a:t>
            </a:r>
            <a:r>
              <a:rPr lang="en-US" dirty="0" err="1">
                <a:solidFill>
                  <a:srgbClr val="0070C0"/>
                </a:solidFill>
              </a:rPr>
              <a:t>Acta</a:t>
            </a:r>
            <a:r>
              <a:rPr lang="en-US" dirty="0">
                <a:solidFill>
                  <a:srgbClr val="0070C0"/>
                </a:solidFill>
              </a:rPr>
              <a:t> </a:t>
            </a:r>
            <a:r>
              <a:rPr lang="en-US" dirty="0" err="1">
                <a:solidFill>
                  <a:srgbClr val="0070C0"/>
                </a:solidFill>
              </a:rPr>
              <a:t>Universitatis</a:t>
            </a:r>
            <a:r>
              <a:rPr lang="en-US" dirty="0">
                <a:solidFill>
                  <a:srgbClr val="0070C0"/>
                </a:solidFill>
              </a:rPr>
              <a:t> </a:t>
            </a:r>
            <a:r>
              <a:rPr lang="en-US" dirty="0" err="1">
                <a:solidFill>
                  <a:srgbClr val="0070C0"/>
                </a:solidFill>
              </a:rPr>
              <a:t>Upsaliensis</a:t>
            </a:r>
            <a:r>
              <a:rPr lang="en-US" dirty="0">
                <a:solidFill>
                  <a:srgbClr val="0070C0"/>
                </a:solidFill>
              </a:rPr>
              <a:t>. $p </a:t>
            </a:r>
            <a:r>
              <a:rPr lang="en-US" dirty="0" err="1">
                <a:solidFill>
                  <a:srgbClr val="0070C0"/>
                </a:solidFill>
              </a:rPr>
              <a:t>Studia</a:t>
            </a:r>
            <a:r>
              <a:rPr lang="en-US" dirty="0">
                <a:solidFill>
                  <a:srgbClr val="0070C0"/>
                </a:solidFill>
              </a:rPr>
              <a:t> </a:t>
            </a:r>
            <a:r>
              <a:rPr lang="en-US" dirty="0" err="1">
                <a:solidFill>
                  <a:srgbClr val="0070C0"/>
                </a:solidFill>
              </a:rPr>
              <a:t>musicologica</a:t>
            </a:r>
            <a:endParaRPr lang="en-US" dirty="0">
              <a:solidFill>
                <a:srgbClr val="0070C0"/>
              </a:solidFill>
            </a:endParaRPr>
          </a:p>
          <a:p>
            <a:pPr marL="2286000" lvl="3" indent="-914400" eaLnBrk="1" fontAlgn="auto" hangingPunct="1">
              <a:spcAft>
                <a:spcPts val="0"/>
              </a:spcAft>
              <a:buFont typeface="Arial" pitchFamily="34" charset="0"/>
              <a:buNone/>
              <a:defRPr/>
            </a:pPr>
            <a:r>
              <a:rPr lang="en-US" dirty="0">
                <a:solidFill>
                  <a:srgbClr val="0070C0"/>
                </a:solidFill>
              </a:rPr>
              <a:t>              </a:t>
            </a:r>
            <a:r>
              <a:rPr lang="en-US" dirty="0" err="1">
                <a:solidFill>
                  <a:srgbClr val="0070C0"/>
                </a:solidFill>
              </a:rPr>
              <a:t>Upsaliensia</a:t>
            </a:r>
            <a:endParaRPr lang="en-US" dirty="0">
              <a:solidFill>
                <a:srgbClr val="0070C0"/>
              </a:solidFill>
            </a:endParaRPr>
          </a:p>
          <a:p>
            <a:pPr lvl="2" eaLnBrk="1" fontAlgn="auto" hangingPunct="1">
              <a:spcAft>
                <a:spcPts val="0"/>
              </a:spcAft>
              <a:buFont typeface="Arial" pitchFamily="34" charset="0"/>
              <a:buChar char="•"/>
              <a:defRPr/>
            </a:pPr>
            <a:r>
              <a:rPr lang="en-US" dirty="0"/>
              <a:t>Television/radio programs. Combine the authorized access point for the </a:t>
            </a:r>
            <a:r>
              <a:rPr lang="en-US" i="1" dirty="0"/>
              <a:t>work</a:t>
            </a:r>
            <a:r>
              <a:rPr lang="en-US" dirty="0"/>
              <a:t> with the preferred title for the part</a:t>
            </a:r>
          </a:p>
          <a:p>
            <a:pPr marL="2286000" lvl="3" indent="-914400" eaLnBrk="1" fontAlgn="auto" hangingPunct="1">
              <a:spcAft>
                <a:spcPts val="0"/>
              </a:spcAft>
              <a:buFont typeface="Arial" pitchFamily="34" charset="0"/>
              <a:buNone/>
              <a:defRPr/>
            </a:pPr>
            <a:r>
              <a:rPr lang="en-US" dirty="0">
                <a:solidFill>
                  <a:srgbClr val="0070C0"/>
                </a:solidFill>
              </a:rPr>
              <a:t>130 _0  Simpsons (Television program). $p Bart gets an elephant</a:t>
            </a:r>
          </a:p>
          <a:p>
            <a:pPr marL="2286000" lvl="3" indent="-914400" eaLnBrk="1" fontAlgn="auto" hangingPunct="1">
              <a:spcAft>
                <a:spcPts val="0"/>
              </a:spcAft>
              <a:buFont typeface="Arial" pitchFamily="34" charset="0"/>
              <a:buNone/>
              <a:defRPr/>
            </a:pPr>
            <a:r>
              <a:rPr lang="en-US" dirty="0">
                <a:solidFill>
                  <a:srgbClr val="0070C0"/>
                </a:solidFill>
              </a:rPr>
              <a:t>130 _0  Downton Abbey (Television program). $n Season 3</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898B00CE-50CF-48BF-BF8B-E460F0BAA03A}" type="slidenum">
              <a:rPr lang="en-US"/>
              <a:pPr>
                <a:defRPr/>
              </a:pPr>
              <a:t>144</a:t>
            </a:fld>
            <a:endParaRPr lang="en-US"/>
          </a:p>
        </p:txBody>
      </p:sp>
    </p:spTree>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Constructing the Authorized Access Point for Part of a Work</a:t>
            </a:r>
            <a:endParaRPr lang="en-US"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a:t>Two or more parts (RDA 6.27.2.3)</a:t>
            </a:r>
          </a:p>
          <a:p>
            <a:pPr lvl="1" eaLnBrk="1" fontAlgn="auto" hangingPunct="1">
              <a:spcAft>
                <a:spcPts val="0"/>
              </a:spcAft>
              <a:buFont typeface="Arial" pitchFamily="34" charset="0"/>
              <a:buChar char="–"/>
              <a:defRPr/>
            </a:pPr>
            <a:r>
              <a:rPr lang="en-US" dirty="0"/>
              <a:t>Consecutive numbering. Combine the authorized access point for the </a:t>
            </a:r>
            <a:r>
              <a:rPr lang="en-US" i="1" dirty="0"/>
              <a:t>work</a:t>
            </a:r>
            <a:r>
              <a:rPr lang="en-US" dirty="0"/>
              <a:t> with the preferred title for the </a:t>
            </a:r>
            <a:r>
              <a:rPr lang="en-US" i="1" dirty="0"/>
              <a:t>sequence </a:t>
            </a:r>
            <a:r>
              <a:rPr lang="en-US" dirty="0"/>
              <a:t>of parts</a:t>
            </a:r>
          </a:p>
          <a:p>
            <a:pPr marL="914400" lvl="2" indent="0" eaLnBrk="1" fontAlgn="auto" hangingPunct="1">
              <a:spcAft>
                <a:spcPts val="0"/>
              </a:spcAft>
              <a:buFont typeface="Arial" pitchFamily="34" charset="0"/>
              <a:buNone/>
              <a:defRPr/>
            </a:pPr>
            <a:r>
              <a:rPr lang="en-US" dirty="0">
                <a:solidFill>
                  <a:srgbClr val="0070C0"/>
                </a:solidFill>
              </a:rPr>
              <a:t>100 0_  Homer. $t Odyssey. $n Book 1-5</a:t>
            </a:r>
          </a:p>
          <a:p>
            <a:pPr lvl="1" eaLnBrk="1" fontAlgn="auto" hangingPunct="1">
              <a:spcAft>
                <a:spcPts val="0"/>
              </a:spcAft>
              <a:buFont typeface="Arial" pitchFamily="34" charset="0"/>
              <a:buChar char="–"/>
              <a:defRPr/>
            </a:pPr>
            <a:r>
              <a:rPr lang="en-US" dirty="0"/>
              <a:t>Unnumbered or non-consecutive numbering. Construct an access point for each part</a:t>
            </a:r>
          </a:p>
          <a:p>
            <a:pPr marL="914400" lvl="2" indent="0" eaLnBrk="1" fontAlgn="auto" hangingPunct="1">
              <a:spcAft>
                <a:spcPts val="0"/>
              </a:spcAft>
              <a:buFont typeface="Arial" pitchFamily="34" charset="0"/>
              <a:buNone/>
              <a:defRPr/>
            </a:pPr>
            <a:r>
              <a:rPr lang="en-US" dirty="0">
                <a:solidFill>
                  <a:srgbClr val="0070C0"/>
                </a:solidFill>
              </a:rPr>
              <a:t>100 0_  Homer. $t Odyssey. $n Book 1</a:t>
            </a:r>
          </a:p>
          <a:p>
            <a:pPr marL="914400" lvl="2" indent="0" eaLnBrk="1" fontAlgn="auto" hangingPunct="1">
              <a:spcAft>
                <a:spcPts val="0"/>
              </a:spcAft>
              <a:buFont typeface="Arial" pitchFamily="34" charset="0"/>
              <a:buNone/>
              <a:defRPr/>
            </a:pPr>
            <a:r>
              <a:rPr lang="en-US" dirty="0">
                <a:solidFill>
                  <a:srgbClr val="0070C0"/>
                </a:solidFill>
              </a:rPr>
              <a:t>100 0_  Homer. $t Odyssey. $n Book 3</a:t>
            </a:r>
          </a:p>
          <a:p>
            <a:pPr marL="914400" lvl="2" indent="0" eaLnBrk="1" fontAlgn="auto" hangingPunct="1">
              <a:spcAft>
                <a:spcPts val="0"/>
              </a:spcAft>
              <a:buFont typeface="Arial" pitchFamily="34" charset="0"/>
              <a:buNone/>
              <a:defRPr/>
            </a:pPr>
            <a:r>
              <a:rPr lang="en-US" dirty="0">
                <a:solidFill>
                  <a:srgbClr val="0070C0"/>
                </a:solidFill>
              </a:rPr>
              <a:t>100 0_  Homer. $t Odyssey. $n Book 5</a:t>
            </a:r>
            <a:endParaRPr lang="en-US" dirty="0"/>
          </a:p>
          <a:p>
            <a:pPr lvl="2" eaLnBrk="1" fontAlgn="auto" hangingPunct="1">
              <a:spcAft>
                <a:spcPts val="0"/>
              </a:spcAft>
              <a:buFont typeface="Arial" pitchFamily="34" charset="0"/>
              <a:buChar char="•"/>
              <a:defRPr/>
            </a:pPr>
            <a:r>
              <a:rPr lang="en-US" i="1" dirty="0"/>
              <a:t>Alternative. </a:t>
            </a:r>
            <a:r>
              <a:rPr lang="en-US" dirty="0"/>
              <a:t>Combine the authorized access point for the </a:t>
            </a:r>
            <a:r>
              <a:rPr lang="en-US" i="1" dirty="0"/>
              <a:t>work </a:t>
            </a:r>
            <a:r>
              <a:rPr lang="en-US" dirty="0"/>
              <a:t>(or part) with the term Selections</a:t>
            </a:r>
          </a:p>
          <a:p>
            <a:pPr marL="1371600" lvl="3" indent="0" eaLnBrk="1" fontAlgn="auto" hangingPunct="1">
              <a:spcAft>
                <a:spcPts val="0"/>
              </a:spcAft>
              <a:buFont typeface="Arial" pitchFamily="34" charset="0"/>
              <a:buNone/>
              <a:defRPr/>
            </a:pPr>
            <a:r>
              <a:rPr lang="en-US" dirty="0">
                <a:solidFill>
                  <a:srgbClr val="0070C0"/>
                </a:solidFill>
              </a:rPr>
              <a:t>100 0_  Homer. $t Odyssey. $k Selections </a:t>
            </a:r>
            <a:r>
              <a:rPr lang="en-US" dirty="0">
                <a:solidFill>
                  <a:schemeClr val="accent6">
                    <a:lumMod val="75000"/>
                  </a:schemeClr>
                </a:solidFill>
              </a:rPr>
              <a:t>(   )</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520A41C-03B0-45A0-9DE6-25756C143ADC}" type="slidenum">
              <a:rPr lang="en-US"/>
              <a:pPr>
                <a:defRPr/>
              </a:pPr>
              <a:t>145</a:t>
            </a:fld>
            <a:endParaRPr lang="en-US"/>
          </a:p>
        </p:txBody>
      </p:sp>
    </p:spTree>
  </p:cSld>
  <p:clrMapOvr>
    <a:masterClrMapping/>
  </p:clrMapOvr>
  <p:transition>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Additions </a:t>
            </a:r>
            <a:r>
              <a:rPr lang="en-US"/>
              <a:t>to Authorized Access Points for Works</a:t>
            </a:r>
            <a:endParaRPr lang="en-US" dirty="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sz="3000" dirty="0">
                <a:solidFill>
                  <a:prstClr val="black"/>
                </a:solidFill>
              </a:rPr>
              <a:t>When to make additions (RDA 6.27.1.9)</a:t>
            </a:r>
          </a:p>
          <a:p>
            <a:pPr lvl="1" eaLnBrk="1" fontAlgn="auto" hangingPunct="1">
              <a:spcAft>
                <a:spcPts val="0"/>
              </a:spcAft>
              <a:buFont typeface="Arial" pitchFamily="34" charset="0"/>
              <a:buChar char="–"/>
              <a:defRPr/>
            </a:pPr>
            <a:r>
              <a:rPr lang="en-US" sz="2600" dirty="0">
                <a:solidFill>
                  <a:prstClr val="black"/>
                </a:solidFill>
              </a:rPr>
              <a:t>If access point is the same or similar to the access point for a different work</a:t>
            </a:r>
          </a:p>
          <a:p>
            <a:pPr lvl="1" eaLnBrk="1" fontAlgn="auto" hangingPunct="1">
              <a:spcAft>
                <a:spcPts val="0"/>
              </a:spcAft>
              <a:buFont typeface="Arial" pitchFamily="34" charset="0"/>
              <a:buChar char="–"/>
              <a:defRPr/>
            </a:pPr>
            <a:r>
              <a:rPr lang="en-US" sz="2600" dirty="0">
                <a:solidFill>
                  <a:prstClr val="black"/>
                </a:solidFill>
              </a:rPr>
              <a:t>If access point is the same or similar to the access point that represents an agent or place</a:t>
            </a:r>
          </a:p>
          <a:p>
            <a:pPr eaLnBrk="1" fontAlgn="auto" hangingPunct="1">
              <a:spcAft>
                <a:spcPts val="0"/>
              </a:spcAft>
              <a:buFont typeface="Arial" pitchFamily="34" charset="0"/>
              <a:buChar char="•"/>
              <a:defRPr/>
            </a:pPr>
            <a:r>
              <a:rPr lang="en-US" sz="3000" dirty="0">
                <a:solidFill>
                  <a:prstClr val="black"/>
                </a:solidFill>
              </a:rPr>
              <a:t> Looking for conflicts (LC-PCC PS)</a:t>
            </a:r>
          </a:p>
          <a:p>
            <a:pPr lvl="1" eaLnBrk="1" fontAlgn="auto" hangingPunct="1">
              <a:spcAft>
                <a:spcPts val="0"/>
              </a:spcAft>
              <a:buFont typeface="Arial" pitchFamily="34" charset="0"/>
              <a:buChar char="–"/>
              <a:defRPr/>
            </a:pPr>
            <a:r>
              <a:rPr lang="en-US" sz="2600" dirty="0">
                <a:solidFill>
                  <a:prstClr val="black"/>
                </a:solidFill>
              </a:rPr>
              <a:t>Where to look? The “catalog” (e.g. local catalog, LC, OCLC). This is required.</a:t>
            </a:r>
          </a:p>
          <a:p>
            <a:pPr lvl="1" eaLnBrk="1" fontAlgn="auto" hangingPunct="1">
              <a:spcAft>
                <a:spcPts val="0"/>
              </a:spcAft>
              <a:buFont typeface="Arial" pitchFamily="34" charset="0"/>
              <a:buChar char="–"/>
              <a:defRPr/>
            </a:pPr>
            <a:r>
              <a:rPr lang="en-US" sz="2600" dirty="0">
                <a:solidFill>
                  <a:prstClr val="black"/>
                </a:solidFill>
              </a:rPr>
              <a:t>Any resource the cataloger searches, whether in a catalog or not. This is optional.</a:t>
            </a:r>
          </a:p>
          <a:p>
            <a:pPr lvl="1" eaLnBrk="1" fontAlgn="auto" hangingPunct="1">
              <a:spcAft>
                <a:spcPts val="0"/>
              </a:spcAft>
              <a:buFont typeface="Arial" pitchFamily="34" charset="0"/>
              <a:buChar char="–"/>
              <a:defRPr/>
            </a:pPr>
            <a:r>
              <a:rPr lang="en-US" sz="2600" dirty="0">
                <a:solidFill>
                  <a:prstClr val="black"/>
                </a:solidFill>
              </a:rPr>
              <a:t>Do not predict conflicts</a:t>
            </a:r>
          </a:p>
          <a:p>
            <a:pPr marL="457200" lvl="1"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54635BB-7899-4DAE-B85F-EDDBFE9A75D0}" type="slidenum">
              <a:rPr lang="en-US"/>
              <a:pPr>
                <a:defRPr/>
              </a:pPr>
              <a:t>146</a:t>
            </a:fld>
            <a:endParaRPr lang="en-US"/>
          </a:p>
        </p:txBody>
      </p:sp>
    </p:spTree>
  </p:cSld>
  <p:clrMapOvr>
    <a:masterClrMapping/>
  </p:clrMapOvr>
  <p:transition>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Content Placeholder 2"/>
          <p:cNvSpPr>
            <a:spLocks noGrp="1"/>
          </p:cNvSpPr>
          <p:nvPr>
            <p:ph idx="1"/>
          </p:nvPr>
        </p:nvSpPr>
        <p:spPr>
          <a:xfrm>
            <a:off x="457200" y="1600200"/>
            <a:ext cx="8382000" cy="4876800"/>
          </a:xfrm>
        </p:spPr>
        <p:txBody>
          <a:bodyPr/>
          <a:lstStyle/>
          <a:p>
            <a:pPr marL="914400" indent="-914400" eaLnBrk="1" hangingPunct="1">
              <a:buFont typeface="Arial" charset="0"/>
              <a:buNone/>
            </a:pPr>
            <a:r>
              <a:rPr lang="en-US" sz="2400" dirty="0">
                <a:solidFill>
                  <a:srgbClr val="0070C0"/>
                </a:solidFill>
              </a:rPr>
              <a:t>100 1_ Loos, Anita, $d 1893-1981. $t Gentlemen prefer blondes</a:t>
            </a:r>
          </a:p>
          <a:p>
            <a:pPr marL="914400" indent="-914400" eaLnBrk="1" hangingPunct="1">
              <a:buNone/>
            </a:pPr>
            <a:r>
              <a:rPr lang="en-US" sz="2400" dirty="0">
                <a:solidFill>
                  <a:srgbClr val="0070C0"/>
                </a:solidFill>
              </a:rPr>
              <a:t>100 1_ Loos, Anita, $d 1893-1981. $t Gentlemen prefer blondes (Play)</a:t>
            </a:r>
          </a:p>
          <a:p>
            <a:pPr marL="914400" indent="-914400" eaLnBrk="1" hangingPunct="1">
              <a:buFont typeface="Arial" charset="0"/>
              <a:buNone/>
            </a:pPr>
            <a:endParaRPr lang="en-US" sz="2400" dirty="0">
              <a:solidFill>
                <a:srgbClr val="0070C0"/>
              </a:solidFill>
            </a:endParaRPr>
          </a:p>
          <a:p>
            <a:pPr marL="914400" indent="-914400" eaLnBrk="1" hangingPunct="1">
              <a:buNone/>
            </a:pPr>
            <a:r>
              <a:rPr lang="en-US" sz="2400" dirty="0">
                <a:solidFill>
                  <a:srgbClr val="0070C0"/>
                </a:solidFill>
              </a:rPr>
              <a:t>100 1_ Gale, Zona, $d 1874-1938. $t Miss Lulu </a:t>
            </a:r>
            <a:r>
              <a:rPr lang="en-US" sz="2400" dirty="0" err="1">
                <a:solidFill>
                  <a:srgbClr val="0070C0"/>
                </a:solidFill>
              </a:rPr>
              <a:t>Bett</a:t>
            </a:r>
            <a:r>
              <a:rPr lang="en-US" sz="2400" dirty="0">
                <a:solidFill>
                  <a:srgbClr val="0070C0"/>
                </a:solidFill>
              </a:rPr>
              <a:t> (Novel)</a:t>
            </a:r>
          </a:p>
          <a:p>
            <a:pPr marL="914400" indent="-914400" eaLnBrk="1" hangingPunct="1">
              <a:buNone/>
            </a:pPr>
            <a:r>
              <a:rPr lang="en-US" sz="2400" dirty="0">
                <a:solidFill>
                  <a:srgbClr val="0070C0"/>
                </a:solidFill>
              </a:rPr>
              <a:t>100 1_ Gale, Zona, $d 1874-1938. $t Miss Lulu </a:t>
            </a:r>
            <a:r>
              <a:rPr lang="en-US" sz="2400" dirty="0" err="1">
                <a:solidFill>
                  <a:srgbClr val="0070C0"/>
                </a:solidFill>
              </a:rPr>
              <a:t>Bett</a:t>
            </a:r>
            <a:r>
              <a:rPr lang="en-US" sz="2400" dirty="0">
                <a:solidFill>
                  <a:srgbClr val="0070C0"/>
                </a:solidFill>
              </a:rPr>
              <a:t> (Play)</a:t>
            </a:r>
          </a:p>
          <a:p>
            <a:pPr marL="914400" indent="-914400" eaLnBrk="1" hangingPunct="1">
              <a:buFont typeface="Arial" charset="0"/>
              <a:buNone/>
            </a:pPr>
            <a:endParaRPr lang="en-US" sz="2400" dirty="0">
              <a:solidFill>
                <a:srgbClr val="0070C0"/>
              </a:solidFill>
            </a:endParaRPr>
          </a:p>
          <a:p>
            <a:pPr marL="914400" indent="-914400" eaLnBrk="1" hangingPunct="1">
              <a:buFont typeface="Arial" charset="0"/>
              <a:buNone/>
            </a:pPr>
            <a:r>
              <a:rPr lang="en-US" sz="2400" dirty="0">
                <a:solidFill>
                  <a:srgbClr val="0070C0"/>
                </a:solidFill>
              </a:rPr>
              <a:t>130 _0 Under Capricorn (Motion picture)</a:t>
            </a:r>
          </a:p>
          <a:p>
            <a:pPr marL="914400" indent="-914400" eaLnBrk="1" hangingPunct="1">
              <a:buNone/>
            </a:pPr>
            <a:r>
              <a:rPr lang="en-US" sz="2400" dirty="0">
                <a:solidFill>
                  <a:srgbClr val="0070C0"/>
                </a:solidFill>
              </a:rPr>
              <a:t>130 _0 Under Capricorn (Series)</a:t>
            </a:r>
          </a:p>
          <a:p>
            <a:pPr marL="914400" indent="-914400" eaLnBrk="1" hangingPunct="1">
              <a:buNone/>
            </a:pPr>
            <a:r>
              <a:rPr lang="en-US" sz="2400" dirty="0">
                <a:solidFill>
                  <a:srgbClr val="0070C0"/>
                </a:solidFill>
              </a:rPr>
              <a:t>130 _0 Under Capricorn (Television program)</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196914F-A83F-4A4B-B388-4B64D57B3B97}" type="slidenum">
              <a:rPr lang="en-US"/>
              <a:pPr>
                <a:defRPr/>
              </a:pPr>
              <a:t>147</a:t>
            </a:fld>
            <a:endParaRPr lang="en-US"/>
          </a:p>
        </p:txBody>
      </p:sp>
      <p:sp>
        <p:nvSpPr>
          <p:cNvPr id="28672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3200">
                <a:latin typeface="Calibri" pitchFamily="34" charset="0"/>
              </a:rPr>
              <a:t>Access Point Same or Similar to Access Point for a Different Work</a:t>
            </a:r>
          </a:p>
        </p:txBody>
      </p:sp>
    </p:spTree>
  </p:cSld>
  <p:clrMapOvr>
    <a:masterClrMapping/>
  </p:clrMapOvr>
  <p:transition>
    <p:fad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95400"/>
            <a:ext cx="8991600" cy="5181600"/>
          </a:xfrm>
        </p:spPr>
        <p:txBody>
          <a:bodyPr rtlCol="0">
            <a:normAutofit fontScale="77500" lnSpcReduction="20000"/>
          </a:bodyPr>
          <a:lstStyle/>
          <a:p>
            <a:pPr marL="914400" indent="-914400" eaLnBrk="1" fontAlgn="auto" hangingPunct="1">
              <a:spcAft>
                <a:spcPts val="0"/>
              </a:spcAft>
              <a:buFont typeface="Arial" pitchFamily="34" charset="0"/>
              <a:buNone/>
              <a:defRPr/>
            </a:pPr>
            <a:endParaRPr lang="en-US" sz="2800" dirty="0">
              <a:solidFill>
                <a:srgbClr val="0070C0"/>
              </a:solidFill>
            </a:endParaRPr>
          </a:p>
          <a:p>
            <a:pPr marL="914400" indent="-914400" eaLnBrk="1" fontAlgn="auto" hangingPunct="1">
              <a:spcAft>
                <a:spcPts val="0"/>
              </a:spcAft>
              <a:buFont typeface="Arial" pitchFamily="34" charset="0"/>
              <a:buNone/>
              <a:defRPr/>
            </a:pPr>
            <a:r>
              <a:rPr lang="en-US" sz="2800" dirty="0">
                <a:solidFill>
                  <a:srgbClr val="0070C0"/>
                </a:solidFill>
              </a:rPr>
              <a:t>130 0_  History of the United States (Harris, Rothman, and </a:t>
            </a:r>
            <a:r>
              <a:rPr lang="en-US" sz="2800" dirty="0" err="1">
                <a:solidFill>
                  <a:srgbClr val="0070C0"/>
                </a:solidFill>
              </a:rPr>
              <a:t>Thernstrom</a:t>
            </a:r>
            <a:r>
              <a:rPr lang="en-US" sz="2800" dirty="0">
                <a:solidFill>
                  <a:srgbClr val="0070C0"/>
                </a:solidFill>
              </a:rPr>
              <a:t>)</a:t>
            </a:r>
          </a:p>
          <a:p>
            <a:pPr marL="914400" indent="-914400" eaLnBrk="1" fontAlgn="auto" hangingPunct="1">
              <a:spcAft>
                <a:spcPts val="0"/>
              </a:spcAft>
              <a:buFont typeface="Arial" pitchFamily="34" charset="0"/>
              <a:buNone/>
              <a:defRPr/>
            </a:pPr>
            <a:r>
              <a:rPr lang="en-US" sz="2800" dirty="0">
                <a:solidFill>
                  <a:schemeClr val="tx1">
                    <a:lumMod val="65000"/>
                    <a:lumOff val="35000"/>
                  </a:schemeClr>
                </a:solidFill>
              </a:rPr>
              <a:t>245 14  The history of the United States / $c edited by Neil Harris, David J. Rothman, Stephan </a:t>
            </a:r>
            <a:r>
              <a:rPr lang="en-US" sz="2800" dirty="0" err="1">
                <a:solidFill>
                  <a:schemeClr val="tx1">
                    <a:lumMod val="65000"/>
                    <a:lumOff val="35000"/>
                  </a:schemeClr>
                </a:solidFill>
              </a:rPr>
              <a:t>Thernstrom</a:t>
            </a:r>
            <a:r>
              <a:rPr lang="en-US" sz="2800" dirty="0">
                <a:solidFill>
                  <a:schemeClr val="tx1">
                    <a:lumMod val="65000"/>
                    <a:lumOff val="35000"/>
                  </a:schemeClr>
                </a:solidFill>
              </a:rPr>
              <a:t>.</a:t>
            </a:r>
          </a:p>
          <a:p>
            <a:pPr marL="914400" indent="-914400" eaLnBrk="1" fontAlgn="auto" hangingPunct="1">
              <a:spcAft>
                <a:spcPts val="0"/>
              </a:spcAft>
              <a:buFont typeface="Arial" pitchFamily="34" charset="0"/>
              <a:buNone/>
              <a:defRPr/>
            </a:pPr>
            <a:r>
              <a:rPr lang="en-US" sz="2800" dirty="0">
                <a:solidFill>
                  <a:schemeClr val="tx1">
                    <a:lumMod val="65000"/>
                    <a:lumOff val="35000"/>
                  </a:schemeClr>
                </a:solidFill>
              </a:rPr>
              <a:t>264 _1  New York : $b Holt, Rinehart and Winston, $c 1969.</a:t>
            </a:r>
          </a:p>
          <a:p>
            <a:pPr marL="914400" indent="-914400" eaLnBrk="1" fontAlgn="auto" hangingPunct="1">
              <a:spcAft>
                <a:spcPts val="0"/>
              </a:spcAft>
              <a:buFont typeface="Arial" pitchFamily="34" charset="0"/>
              <a:buNone/>
              <a:defRPr/>
            </a:pPr>
            <a:endParaRPr lang="en-US" sz="2800" dirty="0">
              <a:solidFill>
                <a:srgbClr val="0070C0"/>
              </a:solidFill>
            </a:endParaRPr>
          </a:p>
          <a:p>
            <a:pPr marL="914400" indent="-914400" eaLnBrk="1" fontAlgn="auto" hangingPunct="1">
              <a:spcAft>
                <a:spcPts val="0"/>
              </a:spcAft>
              <a:buFont typeface="Arial" pitchFamily="34" charset="0"/>
              <a:buNone/>
              <a:defRPr/>
            </a:pPr>
            <a:r>
              <a:rPr lang="en-US" sz="2800" dirty="0">
                <a:solidFill>
                  <a:srgbClr val="0070C0"/>
                </a:solidFill>
              </a:rPr>
              <a:t>130 0_  History of the United States (</a:t>
            </a:r>
            <a:r>
              <a:rPr lang="en-US" sz="2800" dirty="0" err="1">
                <a:solidFill>
                  <a:srgbClr val="0070C0"/>
                </a:solidFill>
              </a:rPr>
              <a:t>Lefler</a:t>
            </a:r>
            <a:r>
              <a:rPr lang="en-US" sz="2800" dirty="0">
                <a:solidFill>
                  <a:srgbClr val="0070C0"/>
                </a:solidFill>
              </a:rPr>
              <a:t>)</a:t>
            </a:r>
          </a:p>
          <a:p>
            <a:pPr marL="914400" indent="-914400" eaLnBrk="1" fontAlgn="auto" hangingPunct="1">
              <a:spcAft>
                <a:spcPts val="0"/>
              </a:spcAft>
              <a:buFont typeface="Arial" pitchFamily="34" charset="0"/>
              <a:buNone/>
              <a:defRPr/>
            </a:pPr>
            <a:r>
              <a:rPr lang="en-US" sz="2800" dirty="0">
                <a:solidFill>
                  <a:schemeClr val="tx1">
                    <a:lumMod val="65000"/>
                    <a:lumOff val="35000"/>
                  </a:schemeClr>
                </a:solidFill>
              </a:rPr>
              <a:t>245 12  A history of the United States : $b from the age of exploration to 1865 / $c edited by Hugh T. </a:t>
            </a:r>
            <a:r>
              <a:rPr lang="en-US" sz="2800" dirty="0" err="1">
                <a:solidFill>
                  <a:schemeClr val="tx1">
                    <a:lumMod val="65000"/>
                    <a:lumOff val="35000"/>
                  </a:schemeClr>
                </a:solidFill>
              </a:rPr>
              <a:t>Lefler</a:t>
            </a:r>
            <a:r>
              <a:rPr lang="en-US" sz="2800" dirty="0">
                <a:solidFill>
                  <a:schemeClr val="tx1">
                    <a:lumMod val="65000"/>
                    <a:lumOff val="35000"/>
                  </a:schemeClr>
                </a:solidFill>
              </a:rPr>
              <a:t>.</a:t>
            </a:r>
          </a:p>
          <a:p>
            <a:pPr marL="914400" indent="-914400" eaLnBrk="1" fontAlgn="auto" hangingPunct="1">
              <a:spcAft>
                <a:spcPts val="0"/>
              </a:spcAft>
              <a:buFont typeface="Arial" pitchFamily="34" charset="0"/>
              <a:buNone/>
              <a:defRPr/>
            </a:pPr>
            <a:r>
              <a:rPr lang="en-US" sz="2800" dirty="0">
                <a:solidFill>
                  <a:schemeClr val="tx1">
                    <a:lumMod val="65000"/>
                    <a:lumOff val="35000"/>
                  </a:schemeClr>
                </a:solidFill>
              </a:rPr>
              <a:t>264 _1  New York : $b Meridian Books, $c 1960.</a:t>
            </a:r>
          </a:p>
          <a:p>
            <a:pPr marL="914400" indent="-914400" eaLnBrk="1" fontAlgn="auto" hangingPunct="1">
              <a:spcAft>
                <a:spcPts val="0"/>
              </a:spcAft>
              <a:buFont typeface="Arial" pitchFamily="34" charset="0"/>
              <a:buNone/>
              <a:defRPr/>
            </a:pPr>
            <a:endParaRPr lang="en-US" sz="2800" dirty="0">
              <a:solidFill>
                <a:srgbClr val="0070C0"/>
              </a:solidFill>
            </a:endParaRPr>
          </a:p>
          <a:p>
            <a:pPr marL="914400" indent="-914400" eaLnBrk="1" fontAlgn="auto" hangingPunct="1">
              <a:spcAft>
                <a:spcPts val="0"/>
              </a:spcAft>
              <a:buFont typeface="Arial" pitchFamily="34" charset="0"/>
              <a:buNone/>
              <a:defRPr/>
            </a:pPr>
            <a:r>
              <a:rPr lang="en-US" sz="2800" dirty="0">
                <a:solidFill>
                  <a:srgbClr val="0070C0"/>
                </a:solidFill>
              </a:rPr>
              <a:t>130 0_  History of the United States (Butterworth)</a:t>
            </a:r>
          </a:p>
          <a:p>
            <a:pPr marL="914400" indent="-914400" eaLnBrk="1" fontAlgn="auto" hangingPunct="1">
              <a:spcAft>
                <a:spcPts val="0"/>
              </a:spcAft>
              <a:buFont typeface="Arial" pitchFamily="34" charset="0"/>
              <a:buNone/>
              <a:defRPr/>
            </a:pPr>
            <a:r>
              <a:rPr lang="en-US" sz="2800" dirty="0">
                <a:solidFill>
                  <a:schemeClr val="tx1">
                    <a:lumMod val="65000"/>
                    <a:lumOff val="35000"/>
                  </a:schemeClr>
                </a:solidFill>
              </a:rPr>
              <a:t>245 10  History of the United States / $c edited by Hezekiah Butterworth.</a:t>
            </a:r>
          </a:p>
          <a:p>
            <a:pPr marL="914400" indent="-914400" eaLnBrk="1" fontAlgn="auto" hangingPunct="1">
              <a:spcAft>
                <a:spcPts val="0"/>
              </a:spcAft>
              <a:buFont typeface="Arial" pitchFamily="34" charset="0"/>
              <a:buNone/>
              <a:defRPr/>
            </a:pPr>
            <a:r>
              <a:rPr lang="en-US" sz="2800" dirty="0">
                <a:solidFill>
                  <a:schemeClr val="tx1">
                    <a:lumMod val="65000"/>
                    <a:lumOff val="35000"/>
                  </a:schemeClr>
                </a:solidFill>
              </a:rPr>
              <a:t>264 _1  New York : $b </a:t>
            </a:r>
            <a:r>
              <a:rPr lang="en-US" sz="2800" dirty="0" err="1">
                <a:solidFill>
                  <a:schemeClr val="tx1">
                    <a:lumMod val="65000"/>
                    <a:lumOff val="35000"/>
                  </a:schemeClr>
                </a:solidFill>
              </a:rPr>
              <a:t>Saalfield</a:t>
            </a:r>
            <a:r>
              <a:rPr lang="en-US" sz="2800" dirty="0">
                <a:solidFill>
                  <a:schemeClr val="tx1">
                    <a:lumMod val="65000"/>
                    <a:lumOff val="35000"/>
                  </a:schemeClr>
                </a:solidFill>
              </a:rPr>
              <a:t>, $c 1904.</a:t>
            </a:r>
          </a:p>
          <a:p>
            <a:pPr eaLnBrk="1" fontAlgn="auto" hangingPunct="1">
              <a:spcAft>
                <a:spcPts val="0"/>
              </a:spcAft>
              <a:buFont typeface="Arial" pitchFamily="34" charset="0"/>
              <a:buNone/>
              <a:defRPr/>
            </a:pPr>
            <a:endParaRPr lang="en-US" sz="2800" dirty="0">
              <a:solidFill>
                <a:srgbClr val="0070C0"/>
              </a:solidFill>
            </a:endParaRPr>
          </a:p>
          <a:p>
            <a:pPr eaLnBrk="1" fontAlgn="auto" hangingPunct="1">
              <a:spcAft>
                <a:spcPts val="0"/>
              </a:spcAft>
              <a:buFont typeface="Arial" pitchFamily="34" charset="0"/>
              <a:buNone/>
              <a:defRPr/>
            </a:pPr>
            <a:endParaRPr lang="en-US" sz="2800" dirty="0">
              <a:solidFill>
                <a:srgbClr val="0070C0"/>
              </a:solidFill>
            </a:endParaRPr>
          </a:p>
          <a:p>
            <a:pPr eaLnBrk="1" fontAlgn="auto" hangingPunct="1">
              <a:spcAft>
                <a:spcPts val="0"/>
              </a:spcAft>
              <a:buFont typeface="Arial" pitchFamily="34" charset="0"/>
              <a:buNone/>
              <a:defRPr/>
            </a:pPr>
            <a:endParaRPr lang="en-US" sz="2800" dirty="0">
              <a:solidFill>
                <a:srgbClr val="0070C0"/>
              </a:solidFill>
            </a:endParaRPr>
          </a:p>
        </p:txBody>
      </p:sp>
      <p:sp>
        <p:nvSpPr>
          <p:cNvPr id="287747"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solidFill>
                  <a:srgbClr val="898989"/>
                </a:solidFill>
                <a:cs typeface="Arial" charset="0"/>
              </a:rPr>
              <a:t>Module 6. Works and Expressions</a:t>
            </a:r>
          </a:p>
        </p:txBody>
      </p:sp>
      <p:sp>
        <p:nvSpPr>
          <p:cNvPr id="287748"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F254D4-70BF-4D52-A037-45FBDF09DB0E}" type="slidenum">
              <a:rPr lang="en-US">
                <a:solidFill>
                  <a:srgbClr val="898989"/>
                </a:solidFill>
                <a:cs typeface="Arial" charset="0"/>
              </a:rPr>
              <a:pPr fontAlgn="base">
                <a:spcBef>
                  <a:spcPct val="0"/>
                </a:spcBef>
                <a:spcAft>
                  <a:spcPct val="0"/>
                </a:spcAft>
                <a:defRPr/>
              </a:pPr>
              <a:t>148</a:t>
            </a:fld>
            <a:endParaRPr lang="en-US">
              <a:solidFill>
                <a:srgbClr val="898989"/>
              </a:solidFill>
              <a:cs typeface="Arial" charset="0"/>
            </a:endParaRPr>
          </a:p>
        </p:txBody>
      </p:sp>
      <p:sp>
        <p:nvSpPr>
          <p:cNvPr id="288772"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3200">
                <a:latin typeface="Calibri" pitchFamily="34" charset="0"/>
              </a:rPr>
              <a:t>Access Point Same or Similar to Access Point for a Different Work</a:t>
            </a:r>
          </a:p>
        </p:txBody>
      </p:sp>
    </p:spTree>
  </p:cSld>
  <p:clrMapOvr>
    <a:masterClrMapping/>
  </p:clrMapOvr>
  <p:transition>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763000" cy="5105400"/>
          </a:xfrm>
        </p:spPr>
        <p:txBody>
          <a:bodyPr rtlCol="0">
            <a:normAutofit/>
          </a:bodyPr>
          <a:lstStyle/>
          <a:p>
            <a:pPr marL="914400" indent="-914400" eaLnBrk="1" fontAlgn="auto" hangingPunct="1">
              <a:spcAft>
                <a:spcPts val="0"/>
              </a:spcAft>
              <a:buFont typeface="Arial" pitchFamily="34" charset="0"/>
              <a:buNone/>
              <a:defRPr/>
            </a:pPr>
            <a:r>
              <a:rPr lang="en-US" sz="2400" dirty="0">
                <a:solidFill>
                  <a:srgbClr val="0070C0"/>
                </a:solidFill>
              </a:rPr>
              <a:t>130 0_  Plato (Essays : Fine)</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245 10  Plato / $c edited by Gail Fine.</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264 _1  New York : $b Oxford University Press, $c 1999.</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490 1_  Oxford readings in philosophy</a:t>
            </a:r>
          </a:p>
          <a:p>
            <a:pPr marL="914400" indent="-914400" eaLnBrk="1" fontAlgn="auto" hangingPunct="1">
              <a:spcAft>
                <a:spcPts val="0"/>
              </a:spcAft>
              <a:buFont typeface="Arial" pitchFamily="34" charset="0"/>
              <a:buNone/>
              <a:defRPr/>
            </a:pPr>
            <a:endParaRPr lang="en-US" sz="2400" dirty="0">
              <a:solidFill>
                <a:srgbClr val="0070C0"/>
              </a:solidFill>
            </a:endParaRPr>
          </a:p>
          <a:p>
            <a:pPr marL="914400" indent="-914400" eaLnBrk="1" fontAlgn="auto" hangingPunct="1">
              <a:spcAft>
                <a:spcPts val="0"/>
              </a:spcAft>
              <a:buFont typeface="Arial" pitchFamily="34" charset="0"/>
              <a:buNone/>
              <a:defRPr/>
            </a:pPr>
            <a:r>
              <a:rPr lang="en-US" sz="2400" dirty="0">
                <a:solidFill>
                  <a:srgbClr val="0070C0"/>
                </a:solidFill>
              </a:rPr>
              <a:t>130 0_  Plato (Essays : </a:t>
            </a:r>
            <a:r>
              <a:rPr lang="en-US" sz="2400" dirty="0" err="1">
                <a:solidFill>
                  <a:srgbClr val="0070C0"/>
                </a:solidFill>
              </a:rPr>
              <a:t>Vlastos</a:t>
            </a:r>
            <a:r>
              <a:rPr lang="en-US" sz="2400" dirty="0">
                <a:solidFill>
                  <a:srgbClr val="0070C0"/>
                </a:solidFill>
              </a:rPr>
              <a:t>)</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245 10  Plato : $b a collection of critical essays / $c edited by Gregory </a:t>
            </a:r>
            <a:r>
              <a:rPr lang="en-US" sz="2400" dirty="0" err="1">
                <a:solidFill>
                  <a:schemeClr val="tx1">
                    <a:lumMod val="65000"/>
                    <a:lumOff val="35000"/>
                  </a:schemeClr>
                </a:solidFill>
              </a:rPr>
              <a:t>Vlastos</a:t>
            </a:r>
            <a:r>
              <a:rPr lang="en-US" sz="2400" dirty="0">
                <a:solidFill>
                  <a:schemeClr val="tx1">
                    <a:lumMod val="65000"/>
                    <a:lumOff val="35000"/>
                  </a:schemeClr>
                </a:solidFill>
              </a:rPr>
              <a:t>.</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264 _1  Garden City, New York : $b Anchor Books, $c 1971.</a:t>
            </a:r>
          </a:p>
        </p:txBody>
      </p:sp>
      <p:sp>
        <p:nvSpPr>
          <p:cNvPr id="289795"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solidFill>
                  <a:srgbClr val="898989"/>
                </a:solidFill>
                <a:cs typeface="Arial" charset="0"/>
              </a:rPr>
              <a:t>Module 6. Works and Expressions</a:t>
            </a:r>
          </a:p>
        </p:txBody>
      </p:sp>
      <p:sp>
        <p:nvSpPr>
          <p:cNvPr id="289796"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4BF457-13FC-4A6F-94E1-492A3C30CEA1}" type="slidenum">
              <a:rPr lang="en-US">
                <a:solidFill>
                  <a:srgbClr val="898989"/>
                </a:solidFill>
                <a:cs typeface="Arial" charset="0"/>
              </a:rPr>
              <a:pPr fontAlgn="base">
                <a:spcBef>
                  <a:spcPct val="0"/>
                </a:spcBef>
                <a:spcAft>
                  <a:spcPct val="0"/>
                </a:spcAft>
                <a:defRPr/>
              </a:pPr>
              <a:t>149</a:t>
            </a:fld>
            <a:endParaRPr lang="en-US">
              <a:solidFill>
                <a:srgbClr val="898989"/>
              </a:solidFill>
              <a:cs typeface="Arial" charset="0"/>
            </a:endParaRPr>
          </a:p>
        </p:txBody>
      </p:sp>
      <p:sp>
        <p:nvSpPr>
          <p:cNvPr id="290820"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3200">
                <a:latin typeface="Calibri" pitchFamily="34" charset="0"/>
              </a:rPr>
              <a:t>Access Point Same or Similar to Access Point for a Different Work</a:t>
            </a:r>
          </a:p>
        </p:txBody>
      </p:sp>
    </p:spTree>
  </p:cSld>
  <p:clrMapOvr>
    <a:masterClrMapping/>
  </p:clrMapOvr>
  <p:transition>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47800"/>
            <a:ext cx="8763000" cy="5257800"/>
          </a:xfrm>
        </p:spPr>
        <p:txBody>
          <a:bodyPr rtlCol="0">
            <a:normAutofit/>
          </a:bodyPr>
          <a:lstStyle/>
          <a:p>
            <a:pPr marL="914400" indent="-914400" eaLnBrk="1" fontAlgn="auto" hangingPunct="1">
              <a:spcAft>
                <a:spcPts val="0"/>
              </a:spcAft>
              <a:buFont typeface="Arial" pitchFamily="34" charset="0"/>
              <a:buNone/>
              <a:defRPr/>
            </a:pPr>
            <a:r>
              <a:rPr lang="en-US" sz="2400" dirty="0">
                <a:solidFill>
                  <a:srgbClr val="0070C0"/>
                </a:solidFill>
              </a:rPr>
              <a:t>130 0_  Beach boys (Nude photography)</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245 10  Beach boys.</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264 _1  [Sydney] : $b Blue Books, $c [2004]</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650 _0  Photography of men.</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650 _0  Photography of the nude.</a:t>
            </a:r>
          </a:p>
          <a:p>
            <a:pPr marL="914400" indent="-914400" eaLnBrk="1" fontAlgn="auto" hangingPunct="1">
              <a:spcAft>
                <a:spcPts val="0"/>
              </a:spcAft>
              <a:buFont typeface="Arial" pitchFamily="34" charset="0"/>
              <a:buNone/>
              <a:defRPr/>
            </a:pPr>
            <a:endParaRPr lang="en-US" sz="2400" dirty="0">
              <a:solidFill>
                <a:srgbClr val="0070C0"/>
              </a:solidFill>
            </a:endParaRPr>
          </a:p>
          <a:p>
            <a:pPr marL="914400" indent="-914400" eaLnBrk="1" fontAlgn="auto" hangingPunct="1">
              <a:spcAft>
                <a:spcPts val="0"/>
              </a:spcAft>
              <a:buFont typeface="Arial" pitchFamily="34" charset="0"/>
              <a:buNone/>
              <a:defRPr/>
            </a:pPr>
            <a:r>
              <a:rPr lang="en-US" sz="2400" dirty="0">
                <a:solidFill>
                  <a:srgbClr val="0070C0"/>
                </a:solidFill>
              </a:rPr>
              <a:t>130 0_  Philippines (Folk songs)</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245 10  Philippines : $b </a:t>
            </a:r>
            <a:r>
              <a:rPr lang="en-US" sz="2400" dirty="0" err="1">
                <a:solidFill>
                  <a:schemeClr val="tx1">
                    <a:lumMod val="65000"/>
                    <a:lumOff val="35000"/>
                  </a:schemeClr>
                </a:solidFill>
              </a:rPr>
              <a:t>musique</a:t>
            </a:r>
            <a:r>
              <a:rPr lang="en-US" sz="2400" dirty="0">
                <a:solidFill>
                  <a:schemeClr val="tx1">
                    <a:lumMod val="65000"/>
                    <a:lumOff val="35000"/>
                  </a:schemeClr>
                </a:solidFill>
              </a:rPr>
              <a:t> des </a:t>
            </a:r>
            <a:r>
              <a:rPr lang="en-US" sz="2400" dirty="0" err="1">
                <a:solidFill>
                  <a:schemeClr val="tx1">
                    <a:lumMod val="65000"/>
                    <a:lumOff val="35000"/>
                  </a:schemeClr>
                </a:solidFill>
              </a:rPr>
              <a:t>hautes-terres</a:t>
            </a:r>
            <a:r>
              <a:rPr lang="en-US" sz="2400" dirty="0">
                <a:solidFill>
                  <a:schemeClr val="tx1">
                    <a:lumMod val="65000"/>
                    <a:lumOff val="35000"/>
                  </a:schemeClr>
                </a:solidFill>
              </a:rPr>
              <a:t> </a:t>
            </a:r>
            <a:r>
              <a:rPr lang="en-US" sz="2400" dirty="0" err="1">
                <a:solidFill>
                  <a:schemeClr val="tx1">
                    <a:lumMod val="65000"/>
                    <a:lumOff val="35000"/>
                  </a:schemeClr>
                </a:solidFill>
              </a:rPr>
              <a:t>palawan</a:t>
            </a:r>
            <a:r>
              <a:rPr lang="en-US" sz="2400" dirty="0">
                <a:solidFill>
                  <a:schemeClr val="tx1">
                    <a:lumMod val="65000"/>
                    <a:lumOff val="35000"/>
                  </a:schemeClr>
                </a:solidFill>
              </a:rPr>
              <a:t>.</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264 _1  [France] : $b Chant du monde, $c [1987]</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300       1 audio disc ; $c 12 in.</a:t>
            </a:r>
          </a:p>
        </p:txBody>
      </p:sp>
      <p:sp>
        <p:nvSpPr>
          <p:cNvPr id="291843"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solidFill>
                  <a:srgbClr val="898989"/>
                </a:solidFill>
                <a:cs typeface="Arial" charset="0"/>
              </a:rPr>
              <a:t>Module 6. Works and Expressions</a:t>
            </a:r>
          </a:p>
        </p:txBody>
      </p:sp>
      <p:sp>
        <p:nvSpPr>
          <p:cNvPr id="291844"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A9A1A1-B7E4-44C2-9DD4-3FEDBCAC224D}" type="slidenum">
              <a:rPr lang="en-US">
                <a:solidFill>
                  <a:srgbClr val="898989"/>
                </a:solidFill>
                <a:cs typeface="Arial" charset="0"/>
              </a:rPr>
              <a:pPr fontAlgn="base">
                <a:spcBef>
                  <a:spcPct val="0"/>
                </a:spcBef>
                <a:spcAft>
                  <a:spcPct val="0"/>
                </a:spcAft>
                <a:defRPr/>
              </a:pPr>
              <a:t>150</a:t>
            </a:fld>
            <a:endParaRPr lang="en-US">
              <a:solidFill>
                <a:srgbClr val="898989"/>
              </a:solidFill>
              <a:cs typeface="Arial" charset="0"/>
            </a:endParaRPr>
          </a:p>
        </p:txBody>
      </p:sp>
      <p:sp>
        <p:nvSpPr>
          <p:cNvPr id="292868" name="Title 1"/>
          <p:cNvSpPr>
            <a:spLocks/>
          </p:cNvSpPr>
          <p:nvPr/>
        </p:nvSpPr>
        <p:spPr bwMode="auto">
          <a:xfrm>
            <a:off x="457200" y="274638"/>
            <a:ext cx="8458200" cy="1143000"/>
          </a:xfrm>
          <a:prstGeom prst="rect">
            <a:avLst/>
          </a:prstGeom>
          <a:noFill/>
          <a:ln w="9525">
            <a:noFill/>
            <a:miter lim="800000"/>
            <a:headEnd/>
            <a:tailEnd/>
          </a:ln>
        </p:spPr>
        <p:txBody>
          <a:bodyPr anchor="ctr"/>
          <a:lstStyle/>
          <a:p>
            <a:pPr algn="ctr"/>
            <a:r>
              <a:rPr lang="en-US" sz="2900" dirty="0">
                <a:latin typeface="Calibri" pitchFamily="34" charset="0"/>
              </a:rPr>
              <a:t>Needed to Distinguish Access Point from one that Represents an Agent or Place</a:t>
            </a:r>
          </a:p>
        </p:txBody>
      </p:sp>
    </p:spTree>
  </p:cSld>
  <p:clrMapOvr>
    <a:masterClrMapping/>
  </p:clrMapOvr>
  <p:transition>
    <p:fad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591" y="1441218"/>
            <a:ext cx="8763000" cy="5105400"/>
          </a:xfrm>
        </p:spPr>
        <p:txBody>
          <a:bodyPr rtlCol="0">
            <a:noAutofit/>
          </a:bodyPr>
          <a:lstStyle/>
          <a:p>
            <a:pPr marL="914400" indent="-914400" eaLnBrk="1" fontAlgn="auto" hangingPunct="1">
              <a:spcAft>
                <a:spcPts val="0"/>
              </a:spcAft>
              <a:buFont typeface="Arial" pitchFamily="34" charset="0"/>
              <a:buNone/>
              <a:defRPr/>
            </a:pPr>
            <a:r>
              <a:rPr lang="en-US" sz="2400" dirty="0">
                <a:solidFill>
                  <a:srgbClr val="0070C0"/>
                </a:solidFill>
              </a:rPr>
              <a:t>130 0_	American Museum of Natural History (Photograph)</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245 10	American Museum of Natural History.</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264 _0	[1892?]</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300	1 photograph : $b black and white ; $c 56 x 78 cm</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500	Photographer unknown.</a:t>
            </a:r>
          </a:p>
          <a:p>
            <a:pPr marL="914400" indent="-914400" eaLnBrk="1" fontAlgn="auto" hangingPunct="1">
              <a:spcAft>
                <a:spcPts val="0"/>
              </a:spcAft>
              <a:buFont typeface="Arial" pitchFamily="34" charset="0"/>
              <a:buNone/>
              <a:defRPr/>
            </a:pPr>
            <a:endParaRPr lang="en-US" sz="2400" dirty="0">
              <a:solidFill>
                <a:srgbClr val="0070C0"/>
              </a:solidFill>
            </a:endParaRPr>
          </a:p>
          <a:p>
            <a:pPr marL="914400" indent="-914400" eaLnBrk="1" fontAlgn="auto" hangingPunct="1">
              <a:spcAft>
                <a:spcPts val="0"/>
              </a:spcAft>
              <a:buFont typeface="Arial" pitchFamily="34" charset="0"/>
              <a:buNone/>
              <a:defRPr/>
            </a:pPr>
            <a:r>
              <a:rPr lang="en-US" sz="2400" dirty="0">
                <a:solidFill>
                  <a:srgbClr val="0070C0"/>
                </a:solidFill>
              </a:rPr>
              <a:t>130 0_	American Museum of Natural History (Model)</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245 10	American Museum of Natural History.</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264 _3	[Canada] : $b Charles Products, $c [between 1950 and 	 2011?]</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300	1 model ; $c 3 x 10 x 3 cm</a:t>
            </a:r>
          </a:p>
          <a:p>
            <a:pPr marL="914400" indent="-914400" eaLnBrk="1" fontAlgn="auto" hangingPunct="1">
              <a:spcAft>
                <a:spcPts val="0"/>
              </a:spcAft>
              <a:buFont typeface="Arial" pitchFamily="34" charset="0"/>
              <a:buNone/>
              <a:defRPr/>
            </a:pPr>
            <a:r>
              <a:rPr lang="en-US" sz="2400" dirty="0">
                <a:solidFill>
                  <a:schemeClr val="tx1">
                    <a:lumMod val="65000"/>
                    <a:lumOff val="35000"/>
                  </a:schemeClr>
                </a:solidFill>
              </a:rPr>
              <a:t>340	pewter</a:t>
            </a:r>
          </a:p>
        </p:txBody>
      </p:sp>
      <p:sp>
        <p:nvSpPr>
          <p:cNvPr id="293891" name="Footer Placeholder 5"/>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solidFill>
                  <a:srgbClr val="898989"/>
                </a:solidFill>
                <a:cs typeface="Arial" charset="0"/>
              </a:rPr>
              <a:t>Module 6. Works and Expressions</a:t>
            </a:r>
          </a:p>
        </p:txBody>
      </p:sp>
      <p:sp>
        <p:nvSpPr>
          <p:cNvPr id="293892" name="Slide Number Placehold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541F5B-B475-43DD-A91A-FCB7D410E6E2}" type="slidenum">
              <a:rPr lang="en-US">
                <a:solidFill>
                  <a:srgbClr val="898989"/>
                </a:solidFill>
                <a:cs typeface="Arial" charset="0"/>
              </a:rPr>
              <a:pPr fontAlgn="base">
                <a:spcBef>
                  <a:spcPct val="0"/>
                </a:spcBef>
                <a:spcAft>
                  <a:spcPct val="0"/>
                </a:spcAft>
                <a:defRPr/>
              </a:pPr>
              <a:t>151</a:t>
            </a:fld>
            <a:endParaRPr lang="en-US">
              <a:solidFill>
                <a:srgbClr val="898989"/>
              </a:solidFill>
              <a:cs typeface="Arial" charset="0"/>
            </a:endParaRPr>
          </a:p>
        </p:txBody>
      </p:sp>
      <p:sp>
        <p:nvSpPr>
          <p:cNvPr id="294916" name="Title 1"/>
          <p:cNvSpPr>
            <a:spLocks/>
          </p:cNvSpPr>
          <p:nvPr/>
        </p:nvSpPr>
        <p:spPr bwMode="auto">
          <a:xfrm>
            <a:off x="457200" y="274638"/>
            <a:ext cx="8458200" cy="1143000"/>
          </a:xfrm>
          <a:prstGeom prst="rect">
            <a:avLst/>
          </a:prstGeom>
          <a:noFill/>
          <a:ln w="9525">
            <a:noFill/>
            <a:miter lim="800000"/>
            <a:headEnd/>
            <a:tailEnd/>
          </a:ln>
        </p:spPr>
        <p:txBody>
          <a:bodyPr anchor="ctr"/>
          <a:lstStyle/>
          <a:p>
            <a:pPr algn="ctr"/>
            <a:r>
              <a:rPr lang="en-US" sz="2900" dirty="0">
                <a:latin typeface="Calibri" pitchFamily="34" charset="0"/>
              </a:rPr>
              <a:t>Needed to Distinguish Access Point from One that Represents an Agent or Place</a:t>
            </a:r>
          </a:p>
        </p:txBody>
      </p:sp>
    </p:spTree>
  </p:cSld>
  <p:clrMapOvr>
    <a:masterClrMapping/>
  </p:clrMapOvr>
  <p:transition>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Additions to Authorized Access Points for Works</a:t>
            </a:r>
            <a:endParaRPr lang="en-US" dirty="0"/>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a:t>Other considerations (LC-PCC PS)</a:t>
            </a:r>
          </a:p>
          <a:p>
            <a:pPr lvl="1" eaLnBrk="1" fontAlgn="auto" hangingPunct="1">
              <a:spcAft>
                <a:spcPts val="0"/>
              </a:spcAft>
              <a:buFont typeface="Arial" pitchFamily="34" charset="0"/>
              <a:buChar char="–"/>
              <a:defRPr/>
            </a:pPr>
            <a:r>
              <a:rPr lang="en-US" dirty="0"/>
              <a:t>Resolve conflicts by adding qualifier to the new authorized access point, not the old one (with some exceptions)</a:t>
            </a:r>
          </a:p>
          <a:p>
            <a:pPr lvl="1" eaLnBrk="1" fontAlgn="auto" hangingPunct="1">
              <a:spcAft>
                <a:spcPts val="0"/>
              </a:spcAft>
              <a:buFont typeface="Arial" pitchFamily="34" charset="0"/>
              <a:buChar char="–"/>
              <a:defRPr/>
            </a:pPr>
            <a:r>
              <a:rPr lang="en-US" dirty="0"/>
              <a:t>Use an authorized access point to represent a resource when it is referred to in other authorized access points, or related to another resource by a note</a:t>
            </a:r>
          </a:p>
          <a:p>
            <a:pPr lvl="1" eaLnBrk="1" fontAlgn="auto" hangingPunct="1">
              <a:spcAft>
                <a:spcPts val="0"/>
              </a:spcAft>
              <a:buFont typeface="Arial" pitchFamily="34" charset="0"/>
              <a:buChar char="–"/>
              <a:defRPr/>
            </a:pPr>
            <a:r>
              <a:rPr lang="en-US" dirty="0"/>
              <a:t>For reproductions, use the authorized access point of the original (because it’s the same work/expression)</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E6D0804E-DB0B-47DF-AB9F-790F78532F0A}" type="slidenum">
              <a:rPr lang="en-US"/>
              <a:pPr>
                <a:defRPr/>
              </a:pPr>
              <a:t>152</a:t>
            </a:fld>
            <a:endParaRPr lang="en-US"/>
          </a:p>
        </p:txBody>
      </p:sp>
    </p:spTree>
  </p:cSld>
  <p:clrMapOvr>
    <a:masterClrMapping/>
  </p:clrMapOvr>
  <p:transition>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130"/>
            <a:ext cx="8229600" cy="866670"/>
          </a:xfrm>
        </p:spPr>
        <p:txBody>
          <a:bodyPr rtlCol="0">
            <a:noAutofit/>
          </a:bodyPr>
          <a:lstStyle/>
          <a:p>
            <a:pPr eaLnBrk="1" fontAlgn="auto" hangingPunct="1">
              <a:spcAft>
                <a:spcPts val="0"/>
              </a:spcAft>
              <a:defRPr/>
            </a:pPr>
            <a:r>
              <a:rPr lang="en-US" sz="3600" dirty="0"/>
              <a:t>Additions to Authorized Access Points for Works: What to Add</a:t>
            </a:r>
          </a:p>
        </p:txBody>
      </p:sp>
      <p:sp>
        <p:nvSpPr>
          <p:cNvPr id="3" name="Content Placeholder 2"/>
          <p:cNvSpPr>
            <a:spLocks noGrp="1"/>
          </p:cNvSpPr>
          <p:nvPr>
            <p:ph idx="1"/>
          </p:nvPr>
        </p:nvSpPr>
        <p:spPr>
          <a:xfrm>
            <a:off x="457200" y="1205500"/>
            <a:ext cx="8229600" cy="5652500"/>
          </a:xfrm>
        </p:spPr>
        <p:txBody>
          <a:bodyPr rtlCol="0">
            <a:normAutofit fontScale="85000" lnSpcReduction="10000"/>
          </a:bodyPr>
          <a:lstStyle/>
          <a:p>
            <a:pPr eaLnBrk="1" fontAlgn="auto" hangingPunct="1">
              <a:spcAft>
                <a:spcPts val="0"/>
              </a:spcAft>
              <a:buFont typeface="Arial" pitchFamily="34" charset="0"/>
              <a:buChar char="•"/>
              <a:defRPr/>
            </a:pPr>
            <a:r>
              <a:rPr lang="en-US" dirty="0"/>
              <a:t>No priority order; add whatever is appropriate</a:t>
            </a:r>
          </a:p>
          <a:p>
            <a:pPr eaLnBrk="1" fontAlgn="auto" hangingPunct="1">
              <a:spcAft>
                <a:spcPts val="0"/>
              </a:spcAft>
              <a:buFont typeface="Arial" pitchFamily="34" charset="0"/>
              <a:buChar char="•"/>
              <a:defRPr/>
            </a:pPr>
            <a:r>
              <a:rPr lang="en-US" dirty="0"/>
              <a:t>Add what you’ve already recorded as elements. Do not add any subfield coding before the qualifier(s)</a:t>
            </a:r>
          </a:p>
          <a:p>
            <a:pPr lvl="1" eaLnBrk="1" fontAlgn="auto" hangingPunct="1">
              <a:spcAft>
                <a:spcPts val="0"/>
              </a:spcAft>
              <a:buFont typeface="Arial" pitchFamily="34" charset="0"/>
              <a:buChar char="–"/>
              <a:defRPr/>
            </a:pPr>
            <a:r>
              <a:rPr lang="en-US" dirty="0"/>
              <a:t>form of work (RDA 6.3) (MARC 380)</a:t>
            </a:r>
          </a:p>
          <a:p>
            <a:pPr marL="914400" lvl="2" indent="0" eaLnBrk="1" fontAlgn="auto" hangingPunct="1">
              <a:spcAft>
                <a:spcPts val="0"/>
              </a:spcAft>
              <a:buFont typeface="Arial" pitchFamily="34" charset="0"/>
              <a:buNone/>
              <a:defRPr/>
            </a:pPr>
            <a:r>
              <a:rPr lang="en-US" dirty="0">
                <a:solidFill>
                  <a:srgbClr val="0070C0"/>
                </a:solidFill>
              </a:rPr>
              <a:t>Charlemagne (Play)</a:t>
            </a:r>
          </a:p>
          <a:p>
            <a:pPr lvl="1" eaLnBrk="1" fontAlgn="auto" hangingPunct="1">
              <a:spcAft>
                <a:spcPts val="0"/>
              </a:spcAft>
              <a:buFont typeface="Arial" pitchFamily="34" charset="0"/>
              <a:buChar char="–"/>
              <a:defRPr/>
            </a:pPr>
            <a:r>
              <a:rPr lang="en-US" dirty="0"/>
              <a:t>date of work (RDA 6.4) (MARC 046 $k and/or $l)</a:t>
            </a:r>
          </a:p>
          <a:p>
            <a:pPr marL="914400" lvl="2" indent="0" eaLnBrk="1" fontAlgn="auto" hangingPunct="1">
              <a:spcAft>
                <a:spcPts val="0"/>
              </a:spcAft>
              <a:buFont typeface="Arial" pitchFamily="34" charset="0"/>
              <a:buNone/>
              <a:defRPr/>
            </a:pPr>
            <a:r>
              <a:rPr lang="en-US" dirty="0">
                <a:solidFill>
                  <a:srgbClr val="0070C0"/>
                </a:solidFill>
              </a:rPr>
              <a:t>Dublin magazine (1762)</a:t>
            </a:r>
          </a:p>
          <a:p>
            <a:pPr marL="914400" lvl="2" indent="0" eaLnBrk="1" fontAlgn="auto" hangingPunct="1">
              <a:spcAft>
                <a:spcPts val="0"/>
              </a:spcAft>
              <a:buFont typeface="Arial" pitchFamily="34" charset="0"/>
              <a:buNone/>
              <a:defRPr/>
            </a:pPr>
            <a:r>
              <a:rPr lang="en-US" dirty="0">
                <a:solidFill>
                  <a:srgbClr val="0070C0"/>
                </a:solidFill>
              </a:rPr>
              <a:t>Americans (Television program : 2013-2018)</a:t>
            </a:r>
          </a:p>
          <a:p>
            <a:pPr lvl="1" eaLnBrk="1" fontAlgn="auto" hangingPunct="1">
              <a:spcAft>
                <a:spcPts val="0"/>
              </a:spcAft>
              <a:buFont typeface="Arial" pitchFamily="34" charset="0"/>
              <a:buChar char="–"/>
              <a:defRPr/>
            </a:pPr>
            <a:r>
              <a:rPr lang="en-US" dirty="0"/>
              <a:t>place of origin of work (RDA 6.5) (MARC 370 $g)</a:t>
            </a:r>
          </a:p>
          <a:p>
            <a:pPr marL="914400" lvl="2" indent="0" eaLnBrk="1" fontAlgn="auto" hangingPunct="1">
              <a:spcAft>
                <a:spcPts val="0"/>
              </a:spcAft>
              <a:buFont typeface="Arial" pitchFamily="34" charset="0"/>
              <a:buNone/>
              <a:defRPr/>
            </a:pPr>
            <a:r>
              <a:rPr lang="en-US" dirty="0">
                <a:solidFill>
                  <a:srgbClr val="0070C0"/>
                </a:solidFill>
              </a:rPr>
              <a:t>Advocate (Boise, Idaho)</a:t>
            </a:r>
          </a:p>
          <a:p>
            <a:pPr marL="457200" lvl="1" indent="0" eaLnBrk="1" fontAlgn="auto" hangingPunct="1">
              <a:spcAft>
                <a:spcPts val="0"/>
              </a:spcAft>
              <a:buNone/>
              <a:defRPr/>
            </a:pPr>
            <a:r>
              <a:rPr lang="en-US" sz="2400" i="1" dirty="0"/>
              <a:t>and/or</a:t>
            </a:r>
          </a:p>
          <a:p>
            <a:pPr lvl="1" eaLnBrk="1" fontAlgn="auto" hangingPunct="1">
              <a:spcAft>
                <a:spcPts val="0"/>
              </a:spcAft>
              <a:buFont typeface="Arial" pitchFamily="34" charset="0"/>
              <a:buChar char="–"/>
              <a:defRPr/>
            </a:pPr>
            <a:r>
              <a:rPr lang="en-US" dirty="0"/>
              <a:t>other distinguishing characteristic of work (RDA 6.6) (MARC 381)</a:t>
            </a:r>
          </a:p>
          <a:p>
            <a:pPr marL="914400" lvl="2" indent="0" eaLnBrk="1" fontAlgn="auto" hangingPunct="1">
              <a:spcAft>
                <a:spcPts val="0"/>
              </a:spcAft>
              <a:buFont typeface="Arial" pitchFamily="34" charset="0"/>
              <a:buNone/>
              <a:defRPr/>
            </a:pPr>
            <a:r>
              <a:rPr lang="en-US" dirty="0">
                <a:solidFill>
                  <a:srgbClr val="0070C0"/>
                </a:solidFill>
              </a:rPr>
              <a:t>Bulletin (Geological Survey (South Africa))</a:t>
            </a:r>
            <a:endParaRPr lang="en-US" dirty="0"/>
          </a:p>
          <a:p>
            <a:pPr marL="914400" lvl="2" indent="0" eaLnBrk="1" fontAlgn="auto" hangingPunct="1">
              <a:spcAft>
                <a:spcPts val="0"/>
              </a:spcAft>
              <a:buFont typeface="Arial" pitchFamily="34" charset="0"/>
              <a:buNone/>
              <a:defRPr/>
            </a:pPr>
            <a:r>
              <a:rPr lang="en-US" dirty="0">
                <a:solidFill>
                  <a:srgbClr val="0070C0"/>
                </a:solidFill>
              </a:rPr>
              <a:t>Harlow (Motion picture : 1965 : Douglas)</a:t>
            </a:r>
          </a:p>
        </p:txBody>
      </p:sp>
      <p:sp>
        <p:nvSpPr>
          <p:cNvPr id="7" name="Slide Number Placeholder 6"/>
          <p:cNvSpPr>
            <a:spLocks noGrp="1"/>
          </p:cNvSpPr>
          <p:nvPr>
            <p:ph type="sldNum" sz="quarter" idx="12"/>
          </p:nvPr>
        </p:nvSpPr>
        <p:spPr/>
        <p:txBody>
          <a:bodyPr/>
          <a:lstStyle/>
          <a:p>
            <a:pPr>
              <a:defRPr/>
            </a:pPr>
            <a:fld id="{DFE59A63-F377-4DF3-8785-324391935965}" type="slidenum">
              <a:rPr lang="en-US"/>
              <a:pPr>
                <a:defRPr/>
              </a:pPr>
              <a:t>153</a:t>
            </a:fld>
            <a:endParaRPr lang="en-US"/>
          </a:p>
        </p:txBody>
      </p:sp>
    </p:spTree>
  </p:cSld>
  <p:clrMapOvr>
    <a:masterClrMapping/>
  </p:clrMapOvr>
  <p:transition>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363" y="380755"/>
            <a:ext cx="8229600" cy="1143000"/>
          </a:xfrm>
        </p:spPr>
        <p:txBody>
          <a:bodyPr rtlCol="0">
            <a:normAutofit fontScale="90000"/>
          </a:bodyPr>
          <a:lstStyle/>
          <a:p>
            <a:pPr eaLnBrk="1" fontAlgn="auto" hangingPunct="1">
              <a:spcAft>
                <a:spcPts val="0"/>
              </a:spcAft>
              <a:defRPr/>
            </a:pPr>
            <a:r>
              <a:rPr lang="en-US" dirty="0"/>
              <a:t>Additions to Authorized Access Points for Works</a:t>
            </a:r>
          </a:p>
        </p:txBody>
      </p:sp>
      <p:sp>
        <p:nvSpPr>
          <p:cNvPr id="301058" name="Content Placeholder 2"/>
          <p:cNvSpPr>
            <a:spLocks noGrp="1"/>
          </p:cNvSpPr>
          <p:nvPr>
            <p:ph idx="1"/>
          </p:nvPr>
        </p:nvSpPr>
        <p:spPr>
          <a:xfrm>
            <a:off x="456363" y="2057400"/>
            <a:ext cx="8229600" cy="3427413"/>
          </a:xfrm>
        </p:spPr>
        <p:txBody>
          <a:bodyPr/>
          <a:lstStyle/>
          <a:p>
            <a:pPr marL="914400" indent="-914400" eaLnBrk="1" hangingPunct="1">
              <a:buFont typeface="Arial" charset="0"/>
              <a:buNone/>
            </a:pPr>
            <a:r>
              <a:rPr lang="en-US" sz="2400" dirty="0"/>
              <a:t>100 1_	Keyes, Daniel. $t Flowers for Algernon</a:t>
            </a:r>
          </a:p>
          <a:p>
            <a:pPr marL="914400" indent="-914400" eaLnBrk="1" hangingPunct="1">
              <a:buFont typeface="Arial" charset="0"/>
              <a:buNone/>
            </a:pPr>
            <a:r>
              <a:rPr lang="en-US" sz="2400" dirty="0"/>
              <a:t>100 1_	Keyes, Daniel. $t Flowers for Algernon (Short story)</a:t>
            </a:r>
          </a:p>
          <a:p>
            <a:pPr marL="914400" indent="-914400" eaLnBrk="1" hangingPunct="1">
              <a:buFont typeface="Arial" charset="0"/>
              <a:buNone/>
            </a:pPr>
            <a:endParaRPr lang="en-US" sz="2400" dirty="0"/>
          </a:p>
          <a:p>
            <a:pPr marL="914400" indent="-914400" eaLnBrk="1" hangingPunct="1">
              <a:buFont typeface="Arial" charset="0"/>
              <a:buNone/>
            </a:pPr>
            <a:r>
              <a:rPr lang="en-US" sz="2400" dirty="0"/>
              <a:t>100 1_	Card, Orson Scott. $t Ender’s game </a:t>
            </a:r>
          </a:p>
          <a:p>
            <a:pPr marL="914400" indent="-914400" eaLnBrk="1" hangingPunct="1">
              <a:buNone/>
            </a:pPr>
            <a:r>
              <a:rPr lang="en-US" sz="2400" dirty="0"/>
              <a:t>100 1_	Card, Orson Scott. $t Ender’s game (Graphic novel)</a:t>
            </a:r>
          </a:p>
          <a:p>
            <a:pPr marL="914400" indent="-914400" eaLnBrk="1" hangingPunct="1">
              <a:buNone/>
            </a:pPr>
            <a:r>
              <a:rPr lang="en-US" sz="2400" dirty="0"/>
              <a:t>100 1_	Card, Orson Scott. $t Ender’s game (Short story)</a:t>
            </a:r>
          </a:p>
          <a:p>
            <a:pPr marL="914400" indent="-914400" eaLnBrk="1" hangingPunct="1">
              <a:buFont typeface="Arial" charset="0"/>
              <a:buNone/>
            </a:pPr>
            <a:endParaRPr lang="en-US" sz="24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C85AFEDA-B385-4AD8-99C8-EC118174CE9E}" type="slidenum">
              <a:rPr lang="en-US"/>
              <a:pPr>
                <a:defRPr/>
              </a:pPr>
              <a:t>154</a:t>
            </a:fld>
            <a:endParaRPr lang="en-US"/>
          </a:p>
        </p:txBody>
      </p:sp>
    </p:spTree>
  </p:cSld>
  <p:clrMapOvr>
    <a:masterClrMapping/>
  </p:clrMapOvr>
  <p:transition>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Title 1"/>
          <p:cNvSpPr>
            <a:spLocks noGrp="1"/>
          </p:cNvSpPr>
          <p:nvPr>
            <p:ph type="title"/>
          </p:nvPr>
        </p:nvSpPr>
        <p:spPr/>
        <p:txBody>
          <a:bodyPr/>
          <a:lstStyle/>
          <a:p>
            <a:pPr eaLnBrk="1" hangingPunct="1"/>
            <a:r>
              <a:rPr lang="en-US" sz="3600" dirty="0"/>
              <a:t>Additions to Authorized Access Points for Works: Conventional Collective Titles</a:t>
            </a:r>
          </a:p>
        </p:txBody>
      </p:sp>
      <p:sp>
        <p:nvSpPr>
          <p:cNvPr id="3" name="Content Placeholder 2"/>
          <p:cNvSpPr>
            <a:spLocks noGrp="1"/>
          </p:cNvSpPr>
          <p:nvPr>
            <p:ph idx="1"/>
          </p:nvPr>
        </p:nvSpPr>
        <p:spPr>
          <a:xfrm>
            <a:off x="304800" y="1600200"/>
            <a:ext cx="8610600" cy="4525963"/>
          </a:xfrm>
        </p:spPr>
        <p:txBody>
          <a:bodyPr rtlCol="0">
            <a:normAutofit/>
          </a:bodyPr>
          <a:lstStyle/>
          <a:p>
            <a:pPr eaLnBrk="1" fontAlgn="auto" hangingPunct="1">
              <a:spcAft>
                <a:spcPts val="0"/>
              </a:spcAft>
              <a:buFont typeface="Arial" pitchFamily="34" charset="0"/>
              <a:buChar char="•"/>
              <a:defRPr/>
            </a:pPr>
            <a:r>
              <a:rPr lang="en-US" dirty="0"/>
              <a:t>Reminder: the term </a:t>
            </a:r>
            <a:r>
              <a:rPr lang="en-US" i="1" dirty="0"/>
              <a:t>work</a:t>
            </a:r>
            <a:r>
              <a:rPr lang="en-US" dirty="0"/>
              <a:t>, in RDA, refers to </a:t>
            </a:r>
            <a:r>
              <a:rPr lang="en-US" i="1" dirty="0"/>
              <a:t>aggregates</a:t>
            </a:r>
            <a:r>
              <a:rPr lang="en-US" dirty="0"/>
              <a:t> (collections) and </a:t>
            </a:r>
            <a:r>
              <a:rPr lang="en-US" i="1" dirty="0"/>
              <a:t>components </a:t>
            </a:r>
            <a:r>
              <a:rPr lang="en-US" dirty="0"/>
              <a:t>(parts) of works as well as individual works (RDA 5.1.2)</a:t>
            </a:r>
          </a:p>
          <a:p>
            <a:pPr eaLnBrk="1" fontAlgn="auto" hangingPunct="1">
              <a:spcAft>
                <a:spcPts val="0"/>
              </a:spcAft>
              <a:buFont typeface="Arial" pitchFamily="34" charset="0"/>
              <a:buChar char="•"/>
              <a:defRPr/>
            </a:pPr>
            <a:r>
              <a:rPr lang="en-US" dirty="0"/>
              <a:t>Therefore, the provisions for additions to authorized access points for works (RDA 6.27.1.9) apply to aggregates and components as well as individual works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74FFF55-F7E1-4116-9AE5-A5A2B87B6481}" type="slidenum">
              <a:rPr lang="en-US"/>
              <a:pPr>
                <a:defRPr/>
              </a:pPr>
              <a:t>155</a:t>
            </a:fld>
            <a:endParaRPr lang="en-US"/>
          </a:p>
        </p:txBody>
      </p:sp>
    </p:spTree>
  </p:cSld>
  <p:clrMapOvr>
    <a:masterClrMapping/>
  </p:clrMapOvr>
  <p:transition>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EE07-0FCB-9CC5-461D-556FD036EBEE}"/>
              </a:ext>
            </a:extLst>
          </p:cNvPr>
          <p:cNvSpPr>
            <a:spLocks noGrp="1"/>
          </p:cNvSpPr>
          <p:nvPr>
            <p:ph type="title"/>
          </p:nvPr>
        </p:nvSpPr>
        <p:spPr/>
        <p:txBody>
          <a:bodyPr/>
          <a:lstStyle/>
          <a:p>
            <a:r>
              <a:rPr lang="en-US" sz="4400" dirty="0"/>
              <a:t>Additions to Authorized Access Points for Works: Selections</a:t>
            </a:r>
            <a:endParaRPr lang="en-US" dirty="0"/>
          </a:p>
        </p:txBody>
      </p:sp>
      <p:sp>
        <p:nvSpPr>
          <p:cNvPr id="3" name="Content Placeholder 2">
            <a:extLst>
              <a:ext uri="{FF2B5EF4-FFF2-40B4-BE49-F238E27FC236}">
                <a16:creationId xmlns:a16="http://schemas.microsoft.com/office/drawing/2014/main" id="{79C186A0-5CDF-AD68-457D-66C359F63559}"/>
              </a:ext>
            </a:extLst>
          </p:cNvPr>
          <p:cNvSpPr>
            <a:spLocks noGrp="1"/>
          </p:cNvSpPr>
          <p:nvPr>
            <p:ph idx="1"/>
          </p:nvPr>
        </p:nvSpPr>
        <p:spPr/>
        <p:txBody>
          <a:bodyPr/>
          <a:lstStyle/>
          <a:p>
            <a:pPr eaLnBrk="1" fontAlgn="auto" hangingPunct="1">
              <a:spcAft>
                <a:spcPts val="0"/>
              </a:spcAft>
              <a:buFont typeface="Arial" pitchFamily="34" charset="0"/>
              <a:buChar char="•"/>
              <a:defRPr/>
            </a:pPr>
            <a:r>
              <a:rPr lang="en-US" sz="2800" dirty="0"/>
              <a:t>See above for PCC policy on partial compilations—generally the preferred title will be the title proper of the manifestation rather than a conventional collective title.</a:t>
            </a:r>
          </a:p>
          <a:p>
            <a:pPr eaLnBrk="1" fontAlgn="auto" hangingPunct="1">
              <a:spcAft>
                <a:spcPts val="0"/>
              </a:spcAft>
              <a:buFont typeface="Arial" pitchFamily="34" charset="0"/>
              <a:buChar char="•"/>
              <a:defRPr/>
            </a:pPr>
            <a:r>
              <a:rPr lang="en-US" sz="2800" i="1" dirty="0"/>
              <a:t>But, </a:t>
            </a:r>
            <a:r>
              <a:rPr lang="en-US" sz="2800" dirty="0"/>
              <a:t>remember the exceptions. The preferred title of such collections may still include the word “Selections”, so there will frequently be conflict.</a:t>
            </a:r>
          </a:p>
          <a:p>
            <a:r>
              <a:rPr lang="en-US" sz="2800" dirty="0"/>
              <a:t>For example, differing selections from Shakespeare’s </a:t>
            </a:r>
            <a:r>
              <a:rPr lang="en-US" sz="2800" i="1" dirty="0"/>
              <a:t>Hamlet</a:t>
            </a:r>
            <a:r>
              <a:rPr lang="en-US" sz="2800" dirty="0"/>
              <a:t> have frequently been published.</a:t>
            </a:r>
          </a:p>
        </p:txBody>
      </p:sp>
      <p:sp>
        <p:nvSpPr>
          <p:cNvPr id="4" name="Footer Placeholder 3">
            <a:extLst>
              <a:ext uri="{FF2B5EF4-FFF2-40B4-BE49-F238E27FC236}">
                <a16:creationId xmlns:a16="http://schemas.microsoft.com/office/drawing/2014/main" id="{3FC77D39-F4C9-9EE6-69C7-166AAE0FB0A9}"/>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FB1F706A-C51E-1D6A-9B1E-DF3E56A20D20}"/>
              </a:ext>
            </a:extLst>
          </p:cNvPr>
          <p:cNvSpPr>
            <a:spLocks noGrp="1"/>
          </p:cNvSpPr>
          <p:nvPr>
            <p:ph type="sldNum" sz="quarter" idx="12"/>
          </p:nvPr>
        </p:nvSpPr>
        <p:spPr/>
        <p:txBody>
          <a:bodyPr/>
          <a:lstStyle/>
          <a:p>
            <a:pPr>
              <a:defRPr/>
            </a:pPr>
            <a:fld id="{32D14ABB-2462-47EF-B88D-2EF0C92E33AE}" type="slidenum">
              <a:rPr lang="en-US" smtClean="0"/>
              <a:pPr>
                <a:defRPr/>
              </a:pPr>
              <a:t>156</a:t>
            </a:fld>
            <a:endParaRPr lang="en-US"/>
          </a:p>
        </p:txBody>
      </p:sp>
    </p:spTree>
    <p:extLst>
      <p:ext uri="{BB962C8B-B14F-4D97-AF65-F5344CB8AC3E}">
        <p14:creationId xmlns:p14="http://schemas.microsoft.com/office/powerpoint/2010/main" val="23677054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55D2-79F6-AA98-F8CE-908260B52D6C}"/>
              </a:ext>
            </a:extLst>
          </p:cNvPr>
          <p:cNvSpPr>
            <a:spLocks noGrp="1"/>
          </p:cNvSpPr>
          <p:nvPr>
            <p:ph type="title"/>
          </p:nvPr>
        </p:nvSpPr>
        <p:spPr/>
        <p:txBody>
          <a:bodyPr/>
          <a:lstStyle/>
          <a:p>
            <a:r>
              <a:rPr lang="en-US" sz="4400" dirty="0"/>
              <a:t>Additions to Authorized Access Points for Works: Selections</a:t>
            </a:r>
            <a:endParaRPr lang="en-US" dirty="0"/>
          </a:p>
        </p:txBody>
      </p:sp>
      <p:pic>
        <p:nvPicPr>
          <p:cNvPr id="7" name="Content Placeholder 6" descr="A cover of a book&#10;&#10;Description automatically generated">
            <a:extLst>
              <a:ext uri="{FF2B5EF4-FFF2-40B4-BE49-F238E27FC236}">
                <a16:creationId xmlns:a16="http://schemas.microsoft.com/office/drawing/2014/main" id="{1939D158-A4A9-6C65-1AAD-AF558A69E221}"/>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8418" r="5717"/>
          <a:stretch/>
        </p:blipFill>
        <p:spPr>
          <a:xfrm>
            <a:off x="269049" y="1752600"/>
            <a:ext cx="2855151" cy="2773363"/>
          </a:xfrm>
        </p:spPr>
      </p:pic>
      <p:sp>
        <p:nvSpPr>
          <p:cNvPr id="4" name="Footer Placeholder 3">
            <a:extLst>
              <a:ext uri="{FF2B5EF4-FFF2-40B4-BE49-F238E27FC236}">
                <a16:creationId xmlns:a16="http://schemas.microsoft.com/office/drawing/2014/main" id="{345526AE-B4D8-351F-9168-7B1B6CF44F89}"/>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C6001BEC-4305-3DD5-2424-7005B28CD19C}"/>
              </a:ext>
            </a:extLst>
          </p:cNvPr>
          <p:cNvSpPr>
            <a:spLocks noGrp="1"/>
          </p:cNvSpPr>
          <p:nvPr>
            <p:ph type="sldNum" sz="quarter" idx="12"/>
          </p:nvPr>
        </p:nvSpPr>
        <p:spPr/>
        <p:txBody>
          <a:bodyPr/>
          <a:lstStyle/>
          <a:p>
            <a:pPr>
              <a:defRPr/>
            </a:pPr>
            <a:fld id="{32D14ABB-2462-47EF-B88D-2EF0C92E33AE}" type="slidenum">
              <a:rPr lang="en-US" smtClean="0"/>
              <a:pPr>
                <a:defRPr/>
              </a:pPr>
              <a:t>157</a:t>
            </a:fld>
            <a:endParaRPr lang="en-US"/>
          </a:p>
        </p:txBody>
      </p:sp>
      <p:pic>
        <p:nvPicPr>
          <p:cNvPr id="9" name="Picture 8" descr="A person sitting on a hill holding a sword&#10;&#10;Description automatically generated">
            <a:extLst>
              <a:ext uri="{FF2B5EF4-FFF2-40B4-BE49-F238E27FC236}">
                <a16:creationId xmlns:a16="http://schemas.microsoft.com/office/drawing/2014/main" id="{A7B9078C-39AF-9556-0773-2A371B0DFF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1800" y="2514600"/>
            <a:ext cx="2643530" cy="3733800"/>
          </a:xfrm>
          <a:prstGeom prst="rect">
            <a:avLst/>
          </a:prstGeom>
        </p:spPr>
      </p:pic>
      <p:pic>
        <p:nvPicPr>
          <p:cNvPr id="11" name="Picture 10" descr="A person in a suit and bow tie&#10;&#10;Description automatically generated">
            <a:extLst>
              <a:ext uri="{FF2B5EF4-FFF2-40B4-BE49-F238E27FC236}">
                <a16:creationId xmlns:a16="http://schemas.microsoft.com/office/drawing/2014/main" id="{6F5AF769-3D2A-D98A-D2AF-D070197473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1480" y="2225675"/>
            <a:ext cx="3135320" cy="3124200"/>
          </a:xfrm>
          <a:prstGeom prst="rect">
            <a:avLst/>
          </a:prstGeom>
        </p:spPr>
      </p:pic>
    </p:spTree>
    <p:extLst>
      <p:ext uri="{BB962C8B-B14F-4D97-AF65-F5344CB8AC3E}">
        <p14:creationId xmlns:p14="http://schemas.microsoft.com/office/powerpoint/2010/main" val="264312399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9F54B-DDD3-9338-0D35-14006070ED5D}"/>
              </a:ext>
            </a:extLst>
          </p:cNvPr>
          <p:cNvSpPr>
            <a:spLocks noGrp="1"/>
          </p:cNvSpPr>
          <p:nvPr>
            <p:ph type="title"/>
          </p:nvPr>
        </p:nvSpPr>
        <p:spPr/>
        <p:txBody>
          <a:bodyPr/>
          <a:lstStyle/>
          <a:p>
            <a:r>
              <a:rPr lang="en-US" sz="4400" dirty="0"/>
              <a:t>Additions to Authorized Access Points for Works: Selections</a:t>
            </a:r>
            <a:endParaRPr lang="en-US" dirty="0"/>
          </a:p>
        </p:txBody>
      </p:sp>
      <p:sp>
        <p:nvSpPr>
          <p:cNvPr id="3" name="Content Placeholder 2">
            <a:extLst>
              <a:ext uri="{FF2B5EF4-FFF2-40B4-BE49-F238E27FC236}">
                <a16:creationId xmlns:a16="http://schemas.microsoft.com/office/drawing/2014/main" id="{CEBC622B-1B77-6772-7511-A52DBE7DBBF3}"/>
              </a:ext>
            </a:extLst>
          </p:cNvPr>
          <p:cNvSpPr>
            <a:spLocks noGrp="1"/>
          </p:cNvSpPr>
          <p:nvPr>
            <p:ph idx="1"/>
          </p:nvPr>
        </p:nvSpPr>
        <p:spPr/>
        <p:txBody>
          <a:bodyPr/>
          <a:lstStyle/>
          <a:p>
            <a:r>
              <a:rPr lang="en-US" sz="2800" dirty="0"/>
              <a:t>Different collections or selections of parts are different aggregate works:</a:t>
            </a:r>
          </a:p>
          <a:p>
            <a:pPr lvl="1"/>
            <a:r>
              <a:rPr lang="en-US" sz="2400" i="1" dirty="0"/>
              <a:t>Soliloquies from Hamlet</a:t>
            </a:r>
            <a:r>
              <a:rPr lang="en-US" sz="2400" i="0" dirty="0"/>
              <a:t>, recording published 1947 narrated by John Gielgud</a:t>
            </a:r>
          </a:p>
          <a:p>
            <a:pPr lvl="1"/>
            <a:r>
              <a:rPr lang="en-US" sz="2400" i="1" dirty="0"/>
              <a:t>Hamlet in excerpts</a:t>
            </a:r>
            <a:r>
              <a:rPr lang="en-US" sz="2400" i="0" dirty="0"/>
              <a:t>, published 2013</a:t>
            </a:r>
          </a:p>
          <a:p>
            <a:pPr lvl="1"/>
            <a:r>
              <a:rPr lang="en-US" sz="2400" i="1" dirty="0"/>
              <a:t>Readings from Hamlet</a:t>
            </a:r>
          </a:p>
          <a:p>
            <a:r>
              <a:rPr lang="en-US" sz="2800" dirty="0"/>
              <a:t>These each contain different parts of Hamlet</a:t>
            </a:r>
          </a:p>
          <a:p>
            <a:r>
              <a:rPr lang="en-US" sz="2800" dirty="0"/>
              <a:t>But, the RDA preferred title for each would be:</a:t>
            </a:r>
          </a:p>
          <a:p>
            <a:pPr marL="457200" lvl="1" indent="0">
              <a:buNone/>
            </a:pPr>
            <a:r>
              <a:rPr lang="en-US" sz="2400" dirty="0"/>
              <a:t>		Hamlet. Selections</a:t>
            </a:r>
          </a:p>
        </p:txBody>
      </p:sp>
      <p:sp>
        <p:nvSpPr>
          <p:cNvPr id="4" name="Footer Placeholder 3">
            <a:extLst>
              <a:ext uri="{FF2B5EF4-FFF2-40B4-BE49-F238E27FC236}">
                <a16:creationId xmlns:a16="http://schemas.microsoft.com/office/drawing/2014/main" id="{79664025-AE28-B777-5245-684CA81C74D6}"/>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F7571A01-5921-75CE-F749-42F3233392D4}"/>
              </a:ext>
            </a:extLst>
          </p:cNvPr>
          <p:cNvSpPr>
            <a:spLocks noGrp="1"/>
          </p:cNvSpPr>
          <p:nvPr>
            <p:ph type="sldNum" sz="quarter" idx="12"/>
          </p:nvPr>
        </p:nvSpPr>
        <p:spPr/>
        <p:txBody>
          <a:bodyPr/>
          <a:lstStyle/>
          <a:p>
            <a:pPr>
              <a:defRPr/>
            </a:pPr>
            <a:fld id="{32D14ABB-2462-47EF-B88D-2EF0C92E33AE}" type="slidenum">
              <a:rPr lang="en-US" smtClean="0"/>
              <a:pPr>
                <a:defRPr/>
              </a:pPr>
              <a:t>158</a:t>
            </a:fld>
            <a:endParaRPr lang="en-US"/>
          </a:p>
        </p:txBody>
      </p:sp>
    </p:spTree>
    <p:extLst>
      <p:ext uri="{BB962C8B-B14F-4D97-AF65-F5344CB8AC3E}">
        <p14:creationId xmlns:p14="http://schemas.microsoft.com/office/powerpoint/2010/main" val="185418504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1622D-C413-3709-5161-C8A5DFF07043}"/>
              </a:ext>
            </a:extLst>
          </p:cNvPr>
          <p:cNvSpPr>
            <a:spLocks noGrp="1"/>
          </p:cNvSpPr>
          <p:nvPr>
            <p:ph type="title"/>
          </p:nvPr>
        </p:nvSpPr>
        <p:spPr/>
        <p:txBody>
          <a:bodyPr/>
          <a:lstStyle/>
          <a:p>
            <a:r>
              <a:rPr lang="en-US" sz="4400" dirty="0"/>
              <a:t>Additions to Authorized Access Points for Works: Selections</a:t>
            </a:r>
            <a:endParaRPr lang="en-US" dirty="0"/>
          </a:p>
        </p:txBody>
      </p:sp>
      <p:sp>
        <p:nvSpPr>
          <p:cNvPr id="3" name="Content Placeholder 2">
            <a:extLst>
              <a:ext uri="{FF2B5EF4-FFF2-40B4-BE49-F238E27FC236}">
                <a16:creationId xmlns:a16="http://schemas.microsoft.com/office/drawing/2014/main" id="{390E9814-8AE7-3D89-6CDB-4DDEE4024D15}"/>
              </a:ext>
            </a:extLst>
          </p:cNvPr>
          <p:cNvSpPr>
            <a:spLocks noGrp="1"/>
          </p:cNvSpPr>
          <p:nvPr>
            <p:ph idx="1"/>
          </p:nvPr>
        </p:nvSpPr>
        <p:spPr/>
        <p:txBody>
          <a:bodyPr/>
          <a:lstStyle/>
          <a:p>
            <a:r>
              <a:rPr lang="en-US" dirty="0"/>
              <a:t>Based on the preferred title, the authorized access point would be:</a:t>
            </a:r>
          </a:p>
          <a:p>
            <a:pPr marL="457200" lvl="1" indent="0">
              <a:buNone/>
            </a:pPr>
            <a:r>
              <a:rPr lang="en-US" dirty="0"/>
              <a:t>Shakespeare, William, 1564-1616. Hamlet. Selections</a:t>
            </a:r>
          </a:p>
          <a:p>
            <a:r>
              <a:rPr lang="en-US" dirty="0"/>
              <a:t>The three compilations are different works, and so cannot have the same authorized access point. They need a qualifier:</a:t>
            </a:r>
          </a:p>
          <a:p>
            <a:pPr lvl="1"/>
            <a:r>
              <a:rPr lang="en-US" dirty="0"/>
              <a:t>Shakespeare, William, 1564-1616. Hamlet. Selections (…)</a:t>
            </a:r>
          </a:p>
          <a:p>
            <a:endParaRPr lang="en-US" dirty="0"/>
          </a:p>
        </p:txBody>
      </p:sp>
      <p:sp>
        <p:nvSpPr>
          <p:cNvPr id="4" name="Footer Placeholder 3">
            <a:extLst>
              <a:ext uri="{FF2B5EF4-FFF2-40B4-BE49-F238E27FC236}">
                <a16:creationId xmlns:a16="http://schemas.microsoft.com/office/drawing/2014/main" id="{C45B7452-D881-8AE0-936B-D73A77513D85}"/>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F664438F-AF9A-FF60-12E4-5C3E61A1548A}"/>
              </a:ext>
            </a:extLst>
          </p:cNvPr>
          <p:cNvSpPr>
            <a:spLocks noGrp="1"/>
          </p:cNvSpPr>
          <p:nvPr>
            <p:ph type="sldNum" sz="quarter" idx="12"/>
          </p:nvPr>
        </p:nvSpPr>
        <p:spPr/>
        <p:txBody>
          <a:bodyPr/>
          <a:lstStyle/>
          <a:p>
            <a:pPr>
              <a:defRPr/>
            </a:pPr>
            <a:fld id="{32D14ABB-2462-47EF-B88D-2EF0C92E33AE}" type="slidenum">
              <a:rPr lang="en-US" smtClean="0"/>
              <a:pPr>
                <a:defRPr/>
              </a:pPr>
              <a:t>159</a:t>
            </a:fld>
            <a:endParaRPr lang="en-US"/>
          </a:p>
        </p:txBody>
      </p:sp>
    </p:spTree>
    <p:extLst>
      <p:ext uri="{BB962C8B-B14F-4D97-AF65-F5344CB8AC3E}">
        <p14:creationId xmlns:p14="http://schemas.microsoft.com/office/powerpoint/2010/main" val="11250240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32352-5DD1-7219-580B-A9625FE4CB95}"/>
              </a:ext>
            </a:extLst>
          </p:cNvPr>
          <p:cNvSpPr>
            <a:spLocks noGrp="1"/>
          </p:cNvSpPr>
          <p:nvPr>
            <p:ph type="title"/>
          </p:nvPr>
        </p:nvSpPr>
        <p:spPr/>
        <p:txBody>
          <a:bodyPr/>
          <a:lstStyle/>
          <a:p>
            <a:r>
              <a:rPr lang="en-US" sz="4400" dirty="0"/>
              <a:t>Additions to Authorized Access Points for Works: Selections</a:t>
            </a:r>
            <a:endParaRPr lang="en-US" dirty="0"/>
          </a:p>
        </p:txBody>
      </p:sp>
      <p:sp>
        <p:nvSpPr>
          <p:cNvPr id="3" name="Content Placeholder 2">
            <a:extLst>
              <a:ext uri="{FF2B5EF4-FFF2-40B4-BE49-F238E27FC236}">
                <a16:creationId xmlns:a16="http://schemas.microsoft.com/office/drawing/2014/main" id="{452A7358-000B-4775-F240-113836953361}"/>
              </a:ext>
            </a:extLst>
          </p:cNvPr>
          <p:cNvSpPr>
            <a:spLocks noGrp="1"/>
          </p:cNvSpPr>
          <p:nvPr>
            <p:ph idx="1"/>
          </p:nvPr>
        </p:nvSpPr>
        <p:spPr/>
        <p:txBody>
          <a:bodyPr/>
          <a:lstStyle/>
          <a:p>
            <a:pPr eaLnBrk="1" fontAlgn="auto" hangingPunct="1">
              <a:spcAft>
                <a:spcPts val="0"/>
              </a:spcAft>
              <a:buFont typeface="Arial" pitchFamily="34" charset="0"/>
              <a:buChar char="•"/>
              <a:defRPr/>
            </a:pPr>
            <a:r>
              <a:rPr lang="en-US" sz="2800" dirty="0"/>
              <a:t>We could use form, date, place of origin, or something else to distinguish</a:t>
            </a:r>
          </a:p>
          <a:p>
            <a:pPr eaLnBrk="1" fontAlgn="auto" hangingPunct="1">
              <a:spcAft>
                <a:spcPts val="0"/>
              </a:spcAft>
              <a:buFont typeface="Arial" pitchFamily="34" charset="0"/>
              <a:buChar char="•"/>
              <a:defRPr/>
            </a:pPr>
            <a:r>
              <a:rPr lang="en-US" sz="2800" dirty="0"/>
              <a:t>Possibilities: Other distinguishing characteristic (title of the collection)</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(Soliloquies from Hamlet)</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(Hamlet in excerpts)</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(Readings from Hamlet)</a:t>
            </a:r>
          </a:p>
          <a:p>
            <a:endParaRPr lang="en-US" dirty="0"/>
          </a:p>
        </p:txBody>
      </p:sp>
      <p:sp>
        <p:nvSpPr>
          <p:cNvPr id="4" name="Footer Placeholder 3">
            <a:extLst>
              <a:ext uri="{FF2B5EF4-FFF2-40B4-BE49-F238E27FC236}">
                <a16:creationId xmlns:a16="http://schemas.microsoft.com/office/drawing/2014/main" id="{6CDFBD89-A82D-4579-A676-EA138EC2D07C}"/>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72C69AEA-F392-1DB6-F455-0182A3AC4A8A}"/>
              </a:ext>
            </a:extLst>
          </p:cNvPr>
          <p:cNvSpPr>
            <a:spLocks noGrp="1"/>
          </p:cNvSpPr>
          <p:nvPr>
            <p:ph type="sldNum" sz="quarter" idx="12"/>
          </p:nvPr>
        </p:nvSpPr>
        <p:spPr/>
        <p:txBody>
          <a:bodyPr/>
          <a:lstStyle/>
          <a:p>
            <a:pPr>
              <a:defRPr/>
            </a:pPr>
            <a:fld id="{32D14ABB-2462-47EF-B88D-2EF0C92E33AE}" type="slidenum">
              <a:rPr lang="en-US" smtClean="0"/>
              <a:pPr>
                <a:defRPr/>
              </a:pPr>
              <a:t>160</a:t>
            </a:fld>
            <a:endParaRPr lang="en-US"/>
          </a:p>
        </p:txBody>
      </p:sp>
      <p:pic>
        <p:nvPicPr>
          <p:cNvPr id="6" name="Content Placeholder 6" descr="A cover of a book&#10;&#10;Description automatically generated">
            <a:extLst>
              <a:ext uri="{FF2B5EF4-FFF2-40B4-BE49-F238E27FC236}">
                <a16:creationId xmlns:a16="http://schemas.microsoft.com/office/drawing/2014/main" id="{5CA90A85-7DD1-63DE-FD5A-24F56856F6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418" r="5717"/>
          <a:stretch/>
        </p:blipFill>
        <p:spPr bwMode="auto">
          <a:xfrm>
            <a:off x="5157933" y="5460462"/>
            <a:ext cx="1110254" cy="1078450"/>
          </a:xfrm>
          <a:prstGeom prst="rect">
            <a:avLst/>
          </a:prstGeom>
          <a:noFill/>
          <a:ln w="9525">
            <a:noFill/>
            <a:miter lim="800000"/>
            <a:headEnd/>
            <a:tailEnd/>
          </a:ln>
        </p:spPr>
      </p:pic>
      <p:pic>
        <p:nvPicPr>
          <p:cNvPr id="7" name="Picture 6" descr="A person sitting on a hill holding a sword&#10;&#10;Description automatically generated">
            <a:extLst>
              <a:ext uri="{FF2B5EF4-FFF2-40B4-BE49-F238E27FC236}">
                <a16:creationId xmlns:a16="http://schemas.microsoft.com/office/drawing/2014/main" id="{7B6B8CED-B03D-1CBF-7932-0A3D363417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637" y="5368486"/>
            <a:ext cx="1027963" cy="1451925"/>
          </a:xfrm>
          <a:prstGeom prst="rect">
            <a:avLst/>
          </a:prstGeom>
        </p:spPr>
      </p:pic>
      <p:pic>
        <p:nvPicPr>
          <p:cNvPr id="8" name="Picture 7" descr="A person in a suit and bow tie&#10;&#10;Description automatically generated">
            <a:extLst>
              <a:ext uri="{FF2B5EF4-FFF2-40B4-BE49-F238E27FC236}">
                <a16:creationId xmlns:a16="http://schemas.microsoft.com/office/drawing/2014/main" id="{2F1369C5-9B7E-D6C5-9934-BF2E5A1088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9050" y="5368486"/>
            <a:ext cx="1219200" cy="1214876"/>
          </a:xfrm>
          <a:prstGeom prst="rect">
            <a:avLst/>
          </a:prstGeom>
        </p:spPr>
      </p:pic>
    </p:spTree>
    <p:extLst>
      <p:ext uri="{BB962C8B-B14F-4D97-AF65-F5344CB8AC3E}">
        <p14:creationId xmlns:p14="http://schemas.microsoft.com/office/powerpoint/2010/main" val="102260022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32352-5DD1-7219-580B-A9625FE4CB95}"/>
              </a:ext>
            </a:extLst>
          </p:cNvPr>
          <p:cNvSpPr>
            <a:spLocks noGrp="1"/>
          </p:cNvSpPr>
          <p:nvPr>
            <p:ph type="title"/>
          </p:nvPr>
        </p:nvSpPr>
        <p:spPr/>
        <p:txBody>
          <a:bodyPr/>
          <a:lstStyle/>
          <a:p>
            <a:r>
              <a:rPr lang="en-US" sz="4400" dirty="0"/>
              <a:t>Additions to Authorized Access Points for Works: Selections</a:t>
            </a:r>
            <a:endParaRPr lang="en-US" dirty="0"/>
          </a:p>
        </p:txBody>
      </p:sp>
      <p:sp>
        <p:nvSpPr>
          <p:cNvPr id="3" name="Content Placeholder 2">
            <a:extLst>
              <a:ext uri="{FF2B5EF4-FFF2-40B4-BE49-F238E27FC236}">
                <a16:creationId xmlns:a16="http://schemas.microsoft.com/office/drawing/2014/main" id="{452A7358-000B-4775-F240-113836953361}"/>
              </a:ext>
            </a:extLst>
          </p:cNvPr>
          <p:cNvSpPr>
            <a:spLocks noGrp="1"/>
          </p:cNvSpPr>
          <p:nvPr>
            <p:ph idx="1"/>
          </p:nvPr>
        </p:nvSpPr>
        <p:spPr/>
        <p:txBody>
          <a:bodyPr/>
          <a:lstStyle/>
          <a:p>
            <a:pPr eaLnBrk="1" fontAlgn="auto" hangingPunct="1">
              <a:spcAft>
                <a:spcPts val="0"/>
              </a:spcAft>
              <a:buFont typeface="Arial" pitchFamily="34" charset="0"/>
              <a:buChar char="•"/>
              <a:defRPr/>
            </a:pPr>
            <a:r>
              <a:rPr lang="en-US" sz="2800" dirty="0"/>
              <a:t>We could use form, date, place of origin, or something else to distinguish</a:t>
            </a:r>
          </a:p>
          <a:p>
            <a:pPr eaLnBrk="1" fontAlgn="auto" hangingPunct="1">
              <a:spcAft>
                <a:spcPts val="0"/>
              </a:spcAft>
              <a:buFont typeface="Arial" pitchFamily="34" charset="0"/>
              <a:buChar char="•"/>
              <a:defRPr/>
            </a:pPr>
            <a:r>
              <a:rPr lang="en-US" sz="2800" dirty="0"/>
              <a:t>Possibilities: Other distinguishing characteristic (narrator or compiler)</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(Gielgud)</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(Gocke and </a:t>
            </a:r>
            <a:r>
              <a:rPr lang="en-US" dirty="0" err="1">
                <a:solidFill>
                  <a:srgbClr val="0070C0"/>
                </a:solidFill>
              </a:rPr>
              <a:t>Quabeck</a:t>
            </a:r>
            <a:r>
              <a:rPr lang="en-US" dirty="0">
                <a:solidFill>
                  <a:srgbClr val="0070C0"/>
                </a:solidFill>
              </a:rPr>
              <a:t>)</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(Vaughn)</a:t>
            </a:r>
          </a:p>
          <a:p>
            <a:endParaRPr lang="en-US" dirty="0"/>
          </a:p>
        </p:txBody>
      </p:sp>
      <p:sp>
        <p:nvSpPr>
          <p:cNvPr id="4" name="Footer Placeholder 3">
            <a:extLst>
              <a:ext uri="{FF2B5EF4-FFF2-40B4-BE49-F238E27FC236}">
                <a16:creationId xmlns:a16="http://schemas.microsoft.com/office/drawing/2014/main" id="{6CDFBD89-A82D-4579-A676-EA138EC2D07C}"/>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72C69AEA-F392-1DB6-F455-0182A3AC4A8A}"/>
              </a:ext>
            </a:extLst>
          </p:cNvPr>
          <p:cNvSpPr>
            <a:spLocks noGrp="1"/>
          </p:cNvSpPr>
          <p:nvPr>
            <p:ph type="sldNum" sz="quarter" idx="12"/>
          </p:nvPr>
        </p:nvSpPr>
        <p:spPr/>
        <p:txBody>
          <a:bodyPr/>
          <a:lstStyle/>
          <a:p>
            <a:pPr>
              <a:defRPr/>
            </a:pPr>
            <a:fld id="{32D14ABB-2462-47EF-B88D-2EF0C92E33AE}" type="slidenum">
              <a:rPr lang="en-US" smtClean="0"/>
              <a:pPr>
                <a:defRPr/>
              </a:pPr>
              <a:t>161</a:t>
            </a:fld>
            <a:endParaRPr lang="en-US"/>
          </a:p>
        </p:txBody>
      </p:sp>
      <p:pic>
        <p:nvPicPr>
          <p:cNvPr id="6" name="Content Placeholder 6" descr="A cover of a book&#10;&#10;Description automatically generated">
            <a:extLst>
              <a:ext uri="{FF2B5EF4-FFF2-40B4-BE49-F238E27FC236}">
                <a16:creationId xmlns:a16="http://schemas.microsoft.com/office/drawing/2014/main" id="{5CA90A85-7DD1-63DE-FD5A-24F56856F6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418" r="5717"/>
          <a:stretch/>
        </p:blipFill>
        <p:spPr bwMode="auto">
          <a:xfrm>
            <a:off x="5157933" y="5460462"/>
            <a:ext cx="1110254" cy="1078450"/>
          </a:xfrm>
          <a:prstGeom prst="rect">
            <a:avLst/>
          </a:prstGeom>
          <a:noFill/>
          <a:ln w="9525">
            <a:noFill/>
            <a:miter lim="800000"/>
            <a:headEnd/>
            <a:tailEnd/>
          </a:ln>
        </p:spPr>
      </p:pic>
      <p:pic>
        <p:nvPicPr>
          <p:cNvPr id="7" name="Picture 6" descr="A person sitting on a hill holding a sword&#10;&#10;Description automatically generated">
            <a:extLst>
              <a:ext uri="{FF2B5EF4-FFF2-40B4-BE49-F238E27FC236}">
                <a16:creationId xmlns:a16="http://schemas.microsoft.com/office/drawing/2014/main" id="{7B6B8CED-B03D-1CBF-7932-0A3D363417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637" y="5368486"/>
            <a:ext cx="1027963" cy="1451925"/>
          </a:xfrm>
          <a:prstGeom prst="rect">
            <a:avLst/>
          </a:prstGeom>
        </p:spPr>
      </p:pic>
      <p:pic>
        <p:nvPicPr>
          <p:cNvPr id="8" name="Picture 7" descr="A person in a suit and bow tie&#10;&#10;Description automatically generated">
            <a:extLst>
              <a:ext uri="{FF2B5EF4-FFF2-40B4-BE49-F238E27FC236}">
                <a16:creationId xmlns:a16="http://schemas.microsoft.com/office/drawing/2014/main" id="{2F1369C5-9B7E-D6C5-9934-BF2E5A1088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9050" y="5368486"/>
            <a:ext cx="1219200" cy="1214876"/>
          </a:xfrm>
          <a:prstGeom prst="rect">
            <a:avLst/>
          </a:prstGeom>
        </p:spPr>
      </p:pic>
    </p:spTree>
    <p:extLst>
      <p:ext uri="{BB962C8B-B14F-4D97-AF65-F5344CB8AC3E}">
        <p14:creationId xmlns:p14="http://schemas.microsoft.com/office/powerpoint/2010/main" val="134217029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32352-5DD1-7219-580B-A9625FE4CB95}"/>
              </a:ext>
            </a:extLst>
          </p:cNvPr>
          <p:cNvSpPr>
            <a:spLocks noGrp="1"/>
          </p:cNvSpPr>
          <p:nvPr>
            <p:ph type="title"/>
          </p:nvPr>
        </p:nvSpPr>
        <p:spPr/>
        <p:txBody>
          <a:bodyPr/>
          <a:lstStyle/>
          <a:p>
            <a:r>
              <a:rPr lang="en-US" sz="4400" dirty="0"/>
              <a:t>Additions to Authorized Access Points for Works: Selections</a:t>
            </a:r>
            <a:endParaRPr lang="en-US" dirty="0"/>
          </a:p>
        </p:txBody>
      </p:sp>
      <p:sp>
        <p:nvSpPr>
          <p:cNvPr id="3" name="Content Placeholder 2">
            <a:extLst>
              <a:ext uri="{FF2B5EF4-FFF2-40B4-BE49-F238E27FC236}">
                <a16:creationId xmlns:a16="http://schemas.microsoft.com/office/drawing/2014/main" id="{452A7358-000B-4775-F240-113836953361}"/>
              </a:ext>
            </a:extLst>
          </p:cNvPr>
          <p:cNvSpPr>
            <a:spLocks noGrp="1"/>
          </p:cNvSpPr>
          <p:nvPr>
            <p:ph idx="1"/>
          </p:nvPr>
        </p:nvSpPr>
        <p:spPr/>
        <p:txBody>
          <a:bodyPr/>
          <a:lstStyle/>
          <a:p>
            <a:pPr eaLnBrk="1" fontAlgn="auto" hangingPunct="1">
              <a:spcAft>
                <a:spcPts val="0"/>
              </a:spcAft>
              <a:buFont typeface="Arial" pitchFamily="34" charset="0"/>
              <a:buChar char="•"/>
              <a:defRPr/>
            </a:pPr>
            <a:r>
              <a:rPr lang="en-US" sz="2800" dirty="0"/>
              <a:t>We could use form, date, place of origin, or something else to distinguish</a:t>
            </a:r>
          </a:p>
          <a:p>
            <a:pPr eaLnBrk="1" fontAlgn="auto" hangingPunct="1">
              <a:spcAft>
                <a:spcPts val="0"/>
              </a:spcAft>
              <a:buFont typeface="Arial" pitchFamily="34" charset="0"/>
              <a:buChar char="•"/>
              <a:defRPr/>
            </a:pPr>
            <a:r>
              <a:rPr lang="en-US" sz="2800" dirty="0"/>
              <a:t>Possibilities: Other distinguishing characteristic (date of work)</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(1947)</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(2013)</a:t>
            </a:r>
          </a:p>
          <a:p>
            <a:pPr marL="1828800" lvl="3" indent="-914400" eaLnBrk="1" fontAlgn="auto" hangingPunct="1">
              <a:spcAft>
                <a:spcPts val="0"/>
              </a:spcAft>
              <a:buFont typeface="Arial" pitchFamily="34" charset="0"/>
              <a:buNone/>
              <a:defRPr/>
            </a:pPr>
            <a:r>
              <a:rPr lang="en-US" dirty="0">
                <a:solidFill>
                  <a:srgbClr val="0070C0"/>
                </a:solidFill>
              </a:rPr>
              <a:t>100 1_	 Shakespeare, William, 1564-1616. $t Hamlet. $k Selections (1967)</a:t>
            </a:r>
          </a:p>
          <a:p>
            <a:endParaRPr lang="en-US" dirty="0"/>
          </a:p>
        </p:txBody>
      </p:sp>
      <p:sp>
        <p:nvSpPr>
          <p:cNvPr id="4" name="Footer Placeholder 3">
            <a:extLst>
              <a:ext uri="{FF2B5EF4-FFF2-40B4-BE49-F238E27FC236}">
                <a16:creationId xmlns:a16="http://schemas.microsoft.com/office/drawing/2014/main" id="{6CDFBD89-A82D-4579-A676-EA138EC2D07C}"/>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72C69AEA-F392-1DB6-F455-0182A3AC4A8A}"/>
              </a:ext>
            </a:extLst>
          </p:cNvPr>
          <p:cNvSpPr>
            <a:spLocks noGrp="1"/>
          </p:cNvSpPr>
          <p:nvPr>
            <p:ph type="sldNum" sz="quarter" idx="12"/>
          </p:nvPr>
        </p:nvSpPr>
        <p:spPr/>
        <p:txBody>
          <a:bodyPr/>
          <a:lstStyle/>
          <a:p>
            <a:pPr>
              <a:defRPr/>
            </a:pPr>
            <a:fld id="{32D14ABB-2462-47EF-B88D-2EF0C92E33AE}" type="slidenum">
              <a:rPr lang="en-US" smtClean="0"/>
              <a:pPr>
                <a:defRPr/>
              </a:pPr>
              <a:t>162</a:t>
            </a:fld>
            <a:endParaRPr lang="en-US"/>
          </a:p>
        </p:txBody>
      </p:sp>
      <p:pic>
        <p:nvPicPr>
          <p:cNvPr id="6" name="Content Placeholder 6" descr="A cover of a book&#10;&#10;Description automatically generated">
            <a:extLst>
              <a:ext uri="{FF2B5EF4-FFF2-40B4-BE49-F238E27FC236}">
                <a16:creationId xmlns:a16="http://schemas.microsoft.com/office/drawing/2014/main" id="{5CA90A85-7DD1-63DE-FD5A-24F56856F6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418" r="5717"/>
          <a:stretch/>
        </p:blipFill>
        <p:spPr bwMode="auto">
          <a:xfrm>
            <a:off x="5157933" y="5460462"/>
            <a:ext cx="1110254" cy="1078450"/>
          </a:xfrm>
          <a:prstGeom prst="rect">
            <a:avLst/>
          </a:prstGeom>
          <a:noFill/>
          <a:ln w="9525">
            <a:noFill/>
            <a:miter lim="800000"/>
            <a:headEnd/>
            <a:tailEnd/>
          </a:ln>
        </p:spPr>
      </p:pic>
      <p:pic>
        <p:nvPicPr>
          <p:cNvPr id="7" name="Picture 6" descr="A person sitting on a hill holding a sword&#10;&#10;Description automatically generated">
            <a:extLst>
              <a:ext uri="{FF2B5EF4-FFF2-40B4-BE49-F238E27FC236}">
                <a16:creationId xmlns:a16="http://schemas.microsoft.com/office/drawing/2014/main" id="{7B6B8CED-B03D-1CBF-7932-0A3D363417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637" y="5368486"/>
            <a:ext cx="1027963" cy="1451925"/>
          </a:xfrm>
          <a:prstGeom prst="rect">
            <a:avLst/>
          </a:prstGeom>
        </p:spPr>
      </p:pic>
      <p:pic>
        <p:nvPicPr>
          <p:cNvPr id="8" name="Picture 7" descr="A person in a suit and bow tie&#10;&#10;Description automatically generated">
            <a:extLst>
              <a:ext uri="{FF2B5EF4-FFF2-40B4-BE49-F238E27FC236}">
                <a16:creationId xmlns:a16="http://schemas.microsoft.com/office/drawing/2014/main" id="{2F1369C5-9B7E-D6C5-9934-BF2E5A1088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9050" y="5368486"/>
            <a:ext cx="1219200" cy="1214876"/>
          </a:xfrm>
          <a:prstGeom prst="rect">
            <a:avLst/>
          </a:prstGeom>
        </p:spPr>
      </p:pic>
    </p:spTree>
    <p:extLst>
      <p:ext uri="{BB962C8B-B14F-4D97-AF65-F5344CB8AC3E}">
        <p14:creationId xmlns:p14="http://schemas.microsoft.com/office/powerpoint/2010/main" val="82639043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p:cNvSpPr>
            <a:spLocks noGrp="1"/>
          </p:cNvSpPr>
          <p:nvPr>
            <p:ph type="title"/>
          </p:nvPr>
        </p:nvSpPr>
        <p:spPr/>
        <p:txBody>
          <a:bodyPr/>
          <a:lstStyle/>
          <a:p>
            <a:pPr eaLnBrk="1" hangingPunct="1"/>
            <a:r>
              <a:rPr lang="en-US" sz="3600" dirty="0"/>
              <a:t>Additions to Authorized Access Points for Works: Selections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sz="2800" dirty="0"/>
          </a:p>
          <a:p>
            <a:pPr eaLnBrk="1" fontAlgn="auto" hangingPunct="1">
              <a:spcAft>
                <a:spcPts val="0"/>
              </a:spcAft>
              <a:buFont typeface="Arial" pitchFamily="34" charset="0"/>
              <a:buChar char="•"/>
              <a:defRPr/>
            </a:pPr>
            <a:r>
              <a:rPr lang="en-US" sz="2800" i="1" dirty="0"/>
              <a:t>Warning: </a:t>
            </a:r>
            <a:r>
              <a:rPr lang="en-US" sz="2800" dirty="0"/>
              <a:t>The AACR2 headings for such collections found in the NAF may not be appropriate for use in RDA because they usually represented more than one work</a:t>
            </a:r>
          </a:p>
          <a:p>
            <a:pPr eaLnBrk="1" fontAlgn="auto" hangingPunct="1">
              <a:spcAft>
                <a:spcPts val="0"/>
              </a:spcAft>
              <a:buFont typeface="Arial" pitchFamily="34" charset="0"/>
              <a:buChar char="•"/>
              <a:defRPr/>
            </a:pPr>
            <a:r>
              <a:rPr lang="en-US" sz="2800" dirty="0"/>
              <a:t>If authorized access points are needed in RDA, they should be established on separate authority records</a:t>
            </a:r>
          </a:p>
          <a:p>
            <a:pPr marL="857250" lvl="3" indent="0" eaLnBrk="1" fontAlgn="auto" hangingPunct="1">
              <a:spcAft>
                <a:spcPts val="0"/>
              </a:spcAft>
              <a:buFont typeface="Arial" pitchFamily="34" charset="0"/>
              <a:buNone/>
              <a:defRPr/>
            </a:pPr>
            <a:endParaRPr lang="en-US" dirty="0">
              <a:solidFill>
                <a:srgbClr val="0070C0"/>
              </a:solidFill>
            </a:endParaRPr>
          </a:p>
          <a:p>
            <a:pPr marL="857250" lvl="3" indent="0" eaLnBrk="1" fontAlgn="auto" hangingPunct="1">
              <a:spcAft>
                <a:spcPts val="0"/>
              </a:spcAft>
              <a:buFont typeface="Arial" pitchFamily="34" charset="0"/>
              <a:buNone/>
              <a:defRPr/>
            </a:pPr>
            <a:endParaRPr lang="en-US" dirty="0">
              <a:solidFill>
                <a:srgbClr val="0070C0"/>
              </a:solidFill>
            </a:endParaRPr>
          </a:p>
          <a:p>
            <a:pPr marL="0" indent="0" eaLnBrk="1" fontAlgn="auto" hangingPunct="1">
              <a:spcAft>
                <a:spcPts val="0"/>
              </a:spcAft>
              <a:buFont typeface="Arial" pitchFamily="34" charset="0"/>
              <a:buNone/>
              <a:defRPr/>
            </a:pPr>
            <a:endParaRPr lang="en-US" sz="28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B5E716B-1FE5-465F-8E01-E69EBACCBC02}" type="slidenum">
              <a:rPr lang="en-US"/>
              <a:pPr>
                <a:defRPr/>
              </a:pPr>
              <a:t>163</a:t>
            </a:fld>
            <a:endParaRPr lang="en-US"/>
          </a:p>
        </p:txBody>
      </p:sp>
    </p:spTree>
  </p:cSld>
  <p:clrMapOvr>
    <a:masterClrMapping/>
  </p:clrMapOvr>
  <p:transition>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p:cNvSpPr>
            <a:spLocks noGrp="1"/>
          </p:cNvSpPr>
          <p:nvPr>
            <p:ph type="title"/>
          </p:nvPr>
        </p:nvSpPr>
        <p:spPr/>
        <p:txBody>
          <a:bodyPr/>
          <a:lstStyle/>
          <a:p>
            <a:pPr eaLnBrk="1" hangingPunct="1"/>
            <a:r>
              <a:rPr lang="en-US" sz="3600" dirty="0"/>
              <a:t>Additions to Authorized Access Points for Works: Selections</a:t>
            </a:r>
          </a:p>
        </p:txBody>
      </p:sp>
      <p:sp>
        <p:nvSpPr>
          <p:cNvPr id="321538" name="Content Placeholder 2"/>
          <p:cNvSpPr>
            <a:spLocks noGrp="1"/>
          </p:cNvSpPr>
          <p:nvPr>
            <p:ph idx="1"/>
          </p:nvPr>
        </p:nvSpPr>
        <p:spPr>
          <a:xfrm>
            <a:off x="0" y="5234895"/>
            <a:ext cx="9144000" cy="914400"/>
          </a:xfrm>
        </p:spPr>
        <p:txBody>
          <a:bodyPr/>
          <a:lstStyle/>
          <a:p>
            <a:pPr marL="0" indent="0" eaLnBrk="1" hangingPunct="1">
              <a:buFont typeface="Arial" charset="0"/>
              <a:buNone/>
            </a:pPr>
            <a:r>
              <a:rPr lang="en-US" sz="2400" dirty="0"/>
              <a:t>This AACR2 heading cannot be used as an RDA authorized access point because it represents different aggregate works—</a:t>
            </a:r>
            <a:r>
              <a:rPr lang="en-US" sz="2400" i="1" dirty="0"/>
              <a:t>even though the record has been coded “</a:t>
            </a:r>
            <a:r>
              <a:rPr lang="en-US" sz="2400" i="1" dirty="0" err="1"/>
              <a:t>rda</a:t>
            </a:r>
            <a:r>
              <a:rPr lang="en-US" sz="2400" i="1" dirty="0"/>
              <a:t>”.</a:t>
            </a:r>
            <a:endParaRPr lang="en-US" sz="2400" dirty="0"/>
          </a:p>
          <a:p>
            <a:pPr marL="857250" lvl="3" indent="0" eaLnBrk="1" hangingPunct="1">
              <a:buFont typeface="Arial" charset="0"/>
              <a:buNone/>
            </a:pPr>
            <a:endParaRPr lang="en-US" dirty="0">
              <a:solidFill>
                <a:srgbClr val="0070C0"/>
              </a:solidFill>
            </a:endParaRPr>
          </a:p>
          <a:p>
            <a:pPr marL="857250" lvl="3" indent="0" eaLnBrk="1" hangingPunct="1">
              <a:buFont typeface="Arial" charset="0"/>
              <a:buNone/>
            </a:pPr>
            <a:endParaRPr lang="en-US" dirty="0">
              <a:solidFill>
                <a:srgbClr val="0070C0"/>
              </a:solidFill>
            </a:endParaRPr>
          </a:p>
          <a:p>
            <a:pPr marL="0" indent="0" eaLnBrk="1" hangingPunct="1">
              <a:buFont typeface="Arial" charset="0"/>
              <a:buNone/>
            </a:pPr>
            <a:endParaRPr lang="en-US" sz="2800" dirty="0"/>
          </a:p>
        </p:txBody>
      </p:sp>
      <p:sp>
        <p:nvSpPr>
          <p:cNvPr id="7" name="Footer Placeholder 6"/>
          <p:cNvSpPr>
            <a:spLocks noGrp="1"/>
          </p:cNvSpPr>
          <p:nvPr>
            <p:ph type="ftr" sz="quarter" idx="11"/>
          </p:nvPr>
        </p:nvSpPr>
        <p:spPr/>
        <p:txBody>
          <a:bodyPr/>
          <a:lstStyle/>
          <a:p>
            <a:pPr>
              <a:defRPr/>
            </a:pPr>
            <a:r>
              <a:rPr lang="en-US"/>
              <a:t>Module 6. Works and Expressions</a:t>
            </a:r>
          </a:p>
        </p:txBody>
      </p:sp>
      <p:sp>
        <p:nvSpPr>
          <p:cNvPr id="8" name="Slide Number Placeholder 7"/>
          <p:cNvSpPr>
            <a:spLocks noGrp="1"/>
          </p:cNvSpPr>
          <p:nvPr>
            <p:ph type="sldNum" sz="quarter" idx="12"/>
          </p:nvPr>
        </p:nvSpPr>
        <p:spPr/>
        <p:txBody>
          <a:bodyPr/>
          <a:lstStyle/>
          <a:p>
            <a:pPr>
              <a:defRPr/>
            </a:pPr>
            <a:fld id="{97C29EB1-32EC-4D71-8594-BD4CE7BE0BD5}" type="slidenum">
              <a:rPr lang="en-US"/>
              <a:pPr>
                <a:defRPr/>
              </a:pPr>
              <a:t>164</a:t>
            </a:fld>
            <a:endParaRPr lang="en-US"/>
          </a:p>
        </p:txBody>
      </p:sp>
      <p:pic>
        <p:nvPicPr>
          <p:cNvPr id="3" name="Picture 2">
            <a:extLst>
              <a:ext uri="{FF2B5EF4-FFF2-40B4-BE49-F238E27FC236}">
                <a16:creationId xmlns:a16="http://schemas.microsoft.com/office/drawing/2014/main" id="{1D984541-E854-B05D-0A92-090A9BD4D5E7}"/>
              </a:ext>
            </a:extLst>
          </p:cNvPr>
          <p:cNvPicPr>
            <a:picLocks noChangeAspect="1"/>
          </p:cNvPicPr>
          <p:nvPr/>
        </p:nvPicPr>
        <p:blipFill>
          <a:blip r:embed="rId3"/>
          <a:stretch>
            <a:fillRect/>
          </a:stretch>
        </p:blipFill>
        <p:spPr>
          <a:xfrm>
            <a:off x="1905000" y="1524000"/>
            <a:ext cx="5656655" cy="3574369"/>
          </a:xfrm>
          <a:prstGeom prst="rect">
            <a:avLst/>
          </a:prstGeom>
          <a:ln>
            <a:solidFill>
              <a:schemeClr val="tx1"/>
            </a:solidFill>
          </a:ln>
        </p:spPr>
      </p:pic>
    </p:spTree>
  </p:cSld>
  <p:clrMapOvr>
    <a:masterClrMapping/>
  </p:clrMapOvr>
  <p:transition>
    <p:fade/>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rtlCol="0">
            <a:normAutofit fontScale="90000"/>
          </a:bodyPr>
          <a:lstStyle/>
          <a:p>
            <a:pPr eaLnBrk="1" fontAlgn="auto" hangingPunct="1">
              <a:spcAft>
                <a:spcPts val="0"/>
              </a:spcAft>
              <a:defRPr/>
            </a:pPr>
            <a:r>
              <a:rPr lang="en-US" dirty="0"/>
              <a:t>Examples of Authorized Access Point for a Work (MARC)</a:t>
            </a:r>
          </a:p>
        </p:txBody>
      </p:sp>
      <p:sp>
        <p:nvSpPr>
          <p:cNvPr id="348162" name="Content Placeholder 2"/>
          <p:cNvSpPr>
            <a:spLocks noGrp="1"/>
          </p:cNvSpPr>
          <p:nvPr>
            <p:ph idx="1"/>
          </p:nvPr>
        </p:nvSpPr>
        <p:spPr>
          <a:xfrm>
            <a:off x="457200" y="1524000"/>
            <a:ext cx="8229600" cy="4525963"/>
          </a:xfrm>
        </p:spPr>
        <p:txBody>
          <a:bodyPr/>
          <a:lstStyle/>
          <a:p>
            <a:pPr marL="1828800" lvl="2" indent="-911225" eaLnBrk="1" hangingPunct="1">
              <a:buFont typeface="Arial" charset="0"/>
              <a:buNone/>
            </a:pPr>
            <a:r>
              <a:rPr lang="en-US" dirty="0"/>
              <a:t>100 1_ Carter, Jimmy, $d 1924- $t Living faith</a:t>
            </a:r>
          </a:p>
          <a:p>
            <a:pPr marL="1828800" lvl="2" indent="-911225" eaLnBrk="1" hangingPunct="1">
              <a:buNone/>
            </a:pPr>
            <a:r>
              <a:rPr lang="en-US" dirty="0"/>
              <a:t>100 1_	Smith, Joseph, $c Jr., $d 1805-1844. $t King Follett discourse</a:t>
            </a:r>
          </a:p>
          <a:p>
            <a:pPr marL="1828800" lvl="2" indent="-911225" eaLnBrk="1" hangingPunct="1">
              <a:buNone/>
            </a:pPr>
            <a:r>
              <a:rPr lang="es-ES" dirty="0"/>
              <a:t>100 1_ </a:t>
            </a:r>
            <a:r>
              <a:rPr lang="es-ES" dirty="0" err="1"/>
              <a:t>Ek</a:t>
            </a:r>
            <a:r>
              <a:rPr lang="es-ES" dirty="0"/>
              <a:t>, </a:t>
            </a:r>
            <a:r>
              <a:rPr lang="es-ES" dirty="0" err="1"/>
              <a:t>Mats</a:t>
            </a:r>
            <a:r>
              <a:rPr lang="es-ES" dirty="0"/>
              <a:t>. $t Giselle</a:t>
            </a:r>
          </a:p>
          <a:p>
            <a:pPr marL="1828800" lvl="2" indent="-911225" eaLnBrk="1" hangingPunct="1">
              <a:buNone/>
            </a:pPr>
            <a:r>
              <a:rPr lang="es-ES" dirty="0"/>
              <a:t>110 2_	Banco de Bilbao. $t Informe y memoria</a:t>
            </a:r>
          </a:p>
          <a:p>
            <a:pPr marL="1828800" lvl="2" indent="-911225" eaLnBrk="1" hangingPunct="1">
              <a:buNone/>
            </a:pPr>
            <a:r>
              <a:rPr lang="en-US" dirty="0"/>
              <a:t>130 _0	Beowulf</a:t>
            </a:r>
          </a:p>
          <a:p>
            <a:pPr marL="1828800" lvl="2" indent="-911225" eaLnBrk="1" hangingPunct="1">
              <a:buNone/>
            </a:pPr>
            <a:r>
              <a:rPr lang="en-US" dirty="0"/>
              <a:t>130 _0	Planet of the apes (Motion picture : 1968)</a:t>
            </a:r>
          </a:p>
          <a:p>
            <a:pPr marL="1828800" lvl="2" indent="-911225" eaLnBrk="1" hangingPunct="1">
              <a:buNone/>
            </a:pPr>
            <a:r>
              <a:rPr lang="en-US" dirty="0"/>
              <a:t>130 _0	</a:t>
            </a:r>
            <a:r>
              <a:rPr lang="en-US" dirty="0" err="1"/>
              <a:t>Encyclopaedia</a:t>
            </a:r>
            <a:r>
              <a:rPr lang="en-US" dirty="0"/>
              <a:t> Britannica</a:t>
            </a:r>
          </a:p>
          <a:p>
            <a:pPr marL="1828800" lvl="2" indent="-911225" eaLnBrk="1" hangingPunct="1">
              <a:buNone/>
            </a:pPr>
            <a:r>
              <a:rPr lang="en-US" dirty="0"/>
              <a:t>130 _0	Bible. $p Genesis</a:t>
            </a:r>
          </a:p>
          <a:p>
            <a:pPr marL="1828800" lvl="2" indent="-911225" eaLnBrk="1" hangingPunct="1">
              <a:buNone/>
            </a:pPr>
            <a:r>
              <a:rPr lang="en-US" dirty="0"/>
              <a:t>130 _0	Bible. $p New Testament</a:t>
            </a:r>
          </a:p>
          <a:p>
            <a:pPr marL="1828800" lvl="2" indent="-911225" eaLnBrk="1" hangingPunct="1">
              <a:buNone/>
            </a:pPr>
            <a:r>
              <a:rPr lang="en-US" dirty="0"/>
              <a:t>130 _0	</a:t>
            </a:r>
            <a:r>
              <a:rPr lang="en-US" dirty="0" err="1"/>
              <a:t>NuTCRACKER</a:t>
            </a:r>
            <a:r>
              <a:rPr lang="en-US" dirty="0"/>
              <a:t> (Computer file)</a:t>
            </a:r>
          </a:p>
          <a:p>
            <a:pPr marL="800100" lvl="2" indent="0" eaLnBrk="1" hangingPunct="1">
              <a:buFont typeface="Arial" charset="0"/>
              <a:buNone/>
            </a:pPr>
            <a:endParaRPr lang="en-US" sz="26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1A163666-9D50-4569-87DE-9E72B9939B63}" type="slidenum">
              <a:rPr lang="en-US"/>
              <a:pPr>
                <a:defRPr/>
              </a:pPr>
              <a:t>165</a:t>
            </a:fld>
            <a:endParaRPr lang="en-US"/>
          </a:p>
        </p:txBody>
      </p:sp>
    </p:spTree>
  </p:cSld>
  <p:clrMapOvr>
    <a:masterClrMapping/>
  </p:clrMapOvr>
  <p:transition>
    <p:fad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Variant Access Points for a Work </a:t>
            </a:r>
            <a:br>
              <a:rPr lang="en-US"/>
            </a:br>
            <a:r>
              <a:rPr lang="en-US"/>
              <a:t>(RDA 6.27.4)</a:t>
            </a:r>
          </a:p>
        </p:txBody>
      </p:sp>
      <p:sp>
        <p:nvSpPr>
          <p:cNvPr id="3" name="Content Placeholder 2"/>
          <p:cNvSpPr>
            <a:spLocks noGrp="1"/>
          </p:cNvSpPr>
          <p:nvPr>
            <p:ph idx="1"/>
          </p:nvPr>
        </p:nvSpPr>
        <p:spPr>
          <a:xfrm>
            <a:off x="457200" y="1524000"/>
            <a:ext cx="8229600" cy="4648200"/>
          </a:xfrm>
        </p:spPr>
        <p:txBody>
          <a:bodyPr rtlCol="0">
            <a:normAutofit fontScale="92500" lnSpcReduction="10000"/>
          </a:bodyPr>
          <a:lstStyle/>
          <a:p>
            <a:pPr marL="0" indent="0" eaLnBrk="1" fontAlgn="auto" hangingPunct="1">
              <a:spcAft>
                <a:spcPts val="0"/>
              </a:spcAft>
              <a:buFont typeface="Arial" pitchFamily="34" charset="0"/>
              <a:buNone/>
              <a:defRPr/>
            </a:pPr>
            <a:r>
              <a:rPr lang="en-US" dirty="0"/>
              <a:t>Variant access points are </a:t>
            </a:r>
            <a:r>
              <a:rPr lang="en-US" i="1" dirty="0"/>
              <a:t>not</a:t>
            </a:r>
            <a:r>
              <a:rPr lang="en-US" dirty="0"/>
              <a:t> core. Include them if in your judgment they would help the user find or identify the work.</a:t>
            </a:r>
          </a:p>
          <a:p>
            <a:pPr lvl="1" eaLnBrk="1" fontAlgn="auto" hangingPunct="1">
              <a:spcAft>
                <a:spcPts val="0"/>
              </a:spcAft>
              <a:buFont typeface="Arial" pitchFamily="34" charset="0"/>
              <a:buChar char="–"/>
              <a:defRPr/>
            </a:pPr>
            <a:r>
              <a:rPr lang="en-US" sz="2400" dirty="0"/>
              <a:t>Base on a variant title (RDA 6.2.3) or the preferred title (RDA 6.2.2)</a:t>
            </a:r>
          </a:p>
          <a:p>
            <a:pPr lvl="1" eaLnBrk="1" fontAlgn="auto" hangingPunct="1">
              <a:spcAft>
                <a:spcPts val="0"/>
              </a:spcAft>
              <a:buFont typeface="Arial" pitchFamily="34" charset="0"/>
              <a:buChar char="–"/>
              <a:defRPr/>
            </a:pPr>
            <a:r>
              <a:rPr lang="en-US" sz="2400" dirty="0"/>
              <a:t>Record in appropriate 4XX fields</a:t>
            </a:r>
          </a:p>
          <a:p>
            <a:pPr lvl="1" eaLnBrk="1" fontAlgn="auto" hangingPunct="1">
              <a:spcAft>
                <a:spcPts val="0"/>
              </a:spcAft>
              <a:buFont typeface="Arial" pitchFamily="34" charset="0"/>
              <a:buChar char="–"/>
              <a:defRPr/>
            </a:pPr>
            <a:r>
              <a:rPr lang="en-US" sz="2400" dirty="0"/>
              <a:t>Construct the variant access point by combining the authorized access point for the creator with the variant title or a qualified preferred title </a:t>
            </a:r>
            <a:r>
              <a:rPr lang="en-US" sz="2400" i="1" dirty="0"/>
              <a:t>or</a:t>
            </a:r>
            <a:r>
              <a:rPr lang="en-US" sz="2400" dirty="0"/>
              <a:t> by giving the variant or preferred title alone</a:t>
            </a:r>
          </a:p>
          <a:p>
            <a:pPr lvl="1" eaLnBrk="1" fontAlgn="auto" hangingPunct="1">
              <a:spcAft>
                <a:spcPts val="0"/>
              </a:spcAft>
              <a:buFont typeface="Arial" pitchFamily="34" charset="0"/>
              <a:buChar char="–"/>
              <a:defRPr/>
            </a:pPr>
            <a:r>
              <a:rPr lang="en-US" sz="2400" dirty="0"/>
              <a:t>Make further additions to the access point </a:t>
            </a:r>
            <a:r>
              <a:rPr lang="en-US" sz="2400" i="1" dirty="0"/>
              <a:t>if you consider them to be important for identification</a:t>
            </a:r>
            <a:r>
              <a:rPr lang="en-US" sz="2400" dirty="0"/>
              <a:t> in the same way such additions would have been added to a preferred title. These additions are </a:t>
            </a:r>
            <a:r>
              <a:rPr lang="en-US" sz="2400" i="1" dirty="0"/>
              <a:t>not</a:t>
            </a:r>
            <a:r>
              <a:rPr lang="en-US" sz="2400" dirty="0"/>
              <a:t> required.</a:t>
            </a:r>
            <a:endParaRPr lang="en-US" dirty="0"/>
          </a:p>
          <a:p>
            <a:pPr eaLnBrk="1" fontAlgn="auto" hangingPunct="1">
              <a:spcAft>
                <a:spcPts val="0"/>
              </a:spcAft>
              <a:buFont typeface="Arial" pitchFamily="34" charset="0"/>
              <a:buChar char="•"/>
              <a:defRPr/>
            </a:pPr>
            <a:endParaRPr lang="en-US" sz="36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69F6DC77-FFD8-4358-838A-DCD1697983FE}" type="slidenum">
              <a:rPr lang="en-US"/>
              <a:pPr>
                <a:defRPr/>
              </a:pPr>
              <a:t>166</a:t>
            </a:fld>
            <a:endParaRPr lang="en-US"/>
          </a:p>
        </p:txBody>
      </p:sp>
    </p:spTree>
  </p:cSld>
  <p:clrMapOvr>
    <a:masterClrMapping/>
  </p:clrMapOvr>
  <p:transition>
    <p:fad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rtlCol="0">
            <a:normAutofit fontScale="90000"/>
          </a:bodyPr>
          <a:lstStyle/>
          <a:p>
            <a:pPr eaLnBrk="1" fontAlgn="auto" hangingPunct="1">
              <a:spcAft>
                <a:spcPts val="0"/>
              </a:spcAft>
              <a:defRPr/>
            </a:pPr>
            <a:r>
              <a:rPr lang="en-US"/>
              <a:t>Variant Access Point for a Work (MARC)</a:t>
            </a:r>
          </a:p>
        </p:txBody>
      </p:sp>
      <p:sp>
        <p:nvSpPr>
          <p:cNvPr id="348162" name="Content Placeholder 2"/>
          <p:cNvSpPr>
            <a:spLocks noGrp="1"/>
          </p:cNvSpPr>
          <p:nvPr>
            <p:ph idx="1"/>
          </p:nvPr>
        </p:nvSpPr>
        <p:spPr>
          <a:xfrm>
            <a:off x="457200" y="1524000"/>
            <a:ext cx="8229600" cy="4525963"/>
          </a:xfrm>
        </p:spPr>
        <p:txBody>
          <a:bodyPr/>
          <a:lstStyle/>
          <a:p>
            <a:pPr marL="1828800" lvl="2" indent="-911225" eaLnBrk="1" hangingPunct="1">
              <a:buFont typeface="Arial" charset="0"/>
              <a:buNone/>
            </a:pPr>
            <a:r>
              <a:rPr lang="en-US" dirty="0"/>
              <a:t>400 1_	Carter, Jimmy, $d 1924- $t Personal beliefs of Jimmy Carter</a:t>
            </a:r>
          </a:p>
          <a:p>
            <a:pPr marL="1828800" lvl="2" indent="-911225" eaLnBrk="1" hangingPunct="1">
              <a:buNone/>
            </a:pPr>
            <a:r>
              <a:rPr lang="es-ES" dirty="0"/>
              <a:t>410 2_	Banco de Bilbao. $t </a:t>
            </a:r>
            <a:r>
              <a:rPr lang="es-ES" dirty="0" err="1"/>
              <a:t>Annual</a:t>
            </a:r>
            <a:r>
              <a:rPr lang="es-ES" dirty="0"/>
              <a:t> </a:t>
            </a:r>
            <a:r>
              <a:rPr lang="es-ES" dirty="0" err="1"/>
              <a:t>reports</a:t>
            </a:r>
            <a:r>
              <a:rPr lang="es-ES" dirty="0"/>
              <a:t> and </a:t>
            </a:r>
            <a:r>
              <a:rPr lang="es-ES" dirty="0" err="1"/>
              <a:t>accounts</a:t>
            </a:r>
            <a:endParaRPr lang="es-ES" dirty="0"/>
          </a:p>
          <a:p>
            <a:pPr marL="1828800" lvl="2" indent="-911225" eaLnBrk="1" hangingPunct="1">
              <a:buNone/>
            </a:pPr>
            <a:r>
              <a:rPr lang="es-ES" dirty="0"/>
              <a:t>430 _0 Giselle (</a:t>
            </a:r>
            <a:r>
              <a:rPr lang="es-ES" dirty="0" err="1"/>
              <a:t>Choreographic</a:t>
            </a:r>
            <a:r>
              <a:rPr lang="es-ES" dirty="0"/>
              <a:t> work : </a:t>
            </a:r>
            <a:r>
              <a:rPr lang="es-ES" dirty="0" err="1"/>
              <a:t>Ek</a:t>
            </a:r>
            <a:r>
              <a:rPr lang="es-ES" dirty="0"/>
              <a:t>)</a:t>
            </a:r>
          </a:p>
          <a:p>
            <a:pPr marL="1828800" lvl="2" indent="-911225" eaLnBrk="1" hangingPunct="1">
              <a:buNone/>
            </a:pPr>
            <a:r>
              <a:rPr lang="en-US" dirty="0"/>
              <a:t>430 _0	</a:t>
            </a:r>
            <a:r>
              <a:rPr lang="en-US" dirty="0" err="1"/>
              <a:t>Bjowulf</a:t>
            </a:r>
            <a:endParaRPr lang="en-US" dirty="0"/>
          </a:p>
          <a:p>
            <a:pPr marL="1828800" lvl="2" indent="-911225" eaLnBrk="1" hangingPunct="1">
              <a:buNone/>
            </a:pPr>
            <a:r>
              <a:rPr lang="en-US" dirty="0"/>
              <a:t>430 _0	Monkey planet (Motion picture)</a:t>
            </a:r>
          </a:p>
          <a:p>
            <a:pPr marL="1828800" lvl="2" indent="-911225" eaLnBrk="1" hangingPunct="1">
              <a:buNone/>
            </a:pPr>
            <a:r>
              <a:rPr lang="en-US" dirty="0"/>
              <a:t>430 _0	Encyclopedia Britannica</a:t>
            </a:r>
          </a:p>
          <a:p>
            <a:pPr marL="1828800" lvl="2" indent="-911225" eaLnBrk="1" hangingPunct="1">
              <a:buNone/>
            </a:pPr>
            <a:r>
              <a:rPr lang="en-US" dirty="0"/>
              <a:t>430 _0	Bible. $p </a:t>
            </a:r>
            <a:r>
              <a:rPr lang="he-IL" dirty="0"/>
              <a:t>בראשית</a:t>
            </a:r>
            <a:endParaRPr lang="en-US" dirty="0"/>
          </a:p>
          <a:p>
            <a:pPr marL="1828800" lvl="2" indent="-911225" eaLnBrk="1" hangingPunct="1">
              <a:buNone/>
            </a:pPr>
            <a:r>
              <a:rPr lang="en-US" dirty="0"/>
              <a:t>430 _0	Bible. $p </a:t>
            </a:r>
            <a:r>
              <a:rPr lang="el-GR" dirty="0"/>
              <a:t>Καινή Διαθήκη</a:t>
            </a:r>
            <a:endParaRPr lang="en-US" dirty="0"/>
          </a:p>
          <a:p>
            <a:pPr marL="800100" lvl="2" indent="0" eaLnBrk="1" hangingPunct="1">
              <a:buFont typeface="Arial" charset="0"/>
              <a:buNone/>
            </a:pPr>
            <a:endParaRPr lang="en-US" sz="2600" dirty="0"/>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1A163666-9D50-4569-87DE-9E72B9939B63}" type="slidenum">
              <a:rPr lang="en-US"/>
              <a:pPr>
                <a:defRPr/>
              </a:pPr>
              <a:t>167</a:t>
            </a:fld>
            <a:endParaRPr lang="en-US"/>
          </a:p>
        </p:txBody>
      </p:sp>
    </p:spTree>
    <p:extLst>
      <p:ext uri="{BB962C8B-B14F-4D97-AF65-F5344CB8AC3E}">
        <p14:creationId xmlns:p14="http://schemas.microsoft.com/office/powerpoint/2010/main" val="2917321056"/>
      </p:ext>
    </p:extLst>
  </p:cSld>
  <p:clrMapOvr>
    <a:masterClrMapping/>
  </p:clrMapOvr>
  <p:transition>
    <p:fad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p:txBody>
          <a:bodyPr/>
          <a:lstStyle/>
          <a:p>
            <a:pPr eaLnBrk="1" hangingPunct="1"/>
            <a:r>
              <a:rPr lang="en-US"/>
              <a:t>Exercises</a:t>
            </a:r>
          </a:p>
        </p:txBody>
      </p:sp>
      <p:sp>
        <p:nvSpPr>
          <p:cNvPr id="352258" name="Content Placeholder 2"/>
          <p:cNvSpPr>
            <a:spLocks noGrp="1"/>
          </p:cNvSpPr>
          <p:nvPr>
            <p:ph idx="1"/>
          </p:nvPr>
        </p:nvSpPr>
        <p:spPr/>
        <p:txBody>
          <a:bodyPr/>
          <a:lstStyle/>
          <a:p>
            <a:pPr eaLnBrk="1" hangingPunct="1"/>
            <a:r>
              <a:rPr lang="en-US"/>
              <a:t>Complete worksheet or OCLC workform descriptions of the works </a:t>
            </a:r>
            <a:r>
              <a:rPr lang="en-US" i="1"/>
              <a:t>Iliad</a:t>
            </a:r>
            <a:r>
              <a:rPr lang="en-US"/>
              <a:t> and </a:t>
            </a:r>
            <a:r>
              <a:rPr lang="en-US" i="1"/>
              <a:t>Piedra de sol</a:t>
            </a:r>
            <a:endParaRPr lang="en-US"/>
          </a:p>
          <a:p>
            <a:pPr eaLnBrk="1" hangingPunct="1"/>
            <a:r>
              <a:rPr lang="en-US"/>
              <a:t>Create authority records for works that workshop participants have brought</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9581E185-21CE-4C62-91A2-EE2E8F275F50}" type="slidenum">
              <a:rPr lang="en-US"/>
              <a:pPr>
                <a:defRPr/>
              </a:pPr>
              <a:t>168</a:t>
            </a:fld>
            <a:endParaRPr lang="en-US"/>
          </a:p>
        </p:txBody>
      </p:sp>
    </p:spTree>
  </p:cSld>
  <p:clrMapOvr>
    <a:masterClrMapping/>
  </p:clrMapOvr>
  <p:transition>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The authorized access point for an expression </a:t>
            </a:r>
            <a:r>
              <a:rPr lang="en-US" i="1" dirty="0"/>
              <a:t>always</a:t>
            </a:r>
            <a:r>
              <a:rPr lang="en-US" dirty="0"/>
              <a:t> begins with the authorized access point for the work. Record it in 1XX exactly as it was recorded in the description of the work.</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8703A923-97DF-4D8A-92EE-974BF14172BC}" type="slidenum">
              <a:rPr lang="en-US"/>
              <a:pPr>
                <a:defRPr/>
              </a:pPr>
              <a:t>169</a:t>
            </a:fld>
            <a:endParaRPr lang="en-US"/>
          </a:p>
        </p:txBody>
      </p:sp>
    </p:spTree>
  </p:cSld>
  <p:clrMapOvr>
    <a:masterClrMapping/>
  </p:clrMapOvr>
  <p:transition>
    <p:fade/>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56354" name="Content Placeholder 2"/>
          <p:cNvSpPr>
            <a:spLocks noGrp="1"/>
          </p:cNvSpPr>
          <p:nvPr>
            <p:ph idx="1"/>
          </p:nvPr>
        </p:nvSpPr>
        <p:spPr/>
        <p:txBody>
          <a:bodyPr/>
          <a:lstStyle/>
          <a:p>
            <a:pPr marL="0" indent="0" eaLnBrk="1" hangingPunct="1">
              <a:buFont typeface="Arial" charset="0"/>
              <a:buNone/>
            </a:pPr>
            <a:r>
              <a:rPr lang="en-US" dirty="0"/>
              <a:t>Exercise: Begin to create the authorized access point for the three expressions we’re working on by recording the authorized access point for each one’s work.</a:t>
            </a:r>
          </a:p>
          <a:p>
            <a:pPr marL="0" indent="0" eaLnBrk="1" hangingPunct="1">
              <a:buFont typeface="Arial" charset="0"/>
              <a:buNone/>
            </a:pPr>
            <a:endParaRPr lang="en-US" dirty="0"/>
          </a:p>
        </p:txBody>
      </p:sp>
      <p:pic>
        <p:nvPicPr>
          <p:cNvPr id="356355" name="Picture 2"/>
          <p:cNvPicPr>
            <a:picLocks noChangeAspect="1" noChangeArrowheads="1"/>
          </p:cNvPicPr>
          <p:nvPr/>
        </p:nvPicPr>
        <p:blipFill>
          <a:blip r:embed="rId3"/>
          <a:srcRect/>
          <a:stretch>
            <a:fillRect/>
          </a:stretch>
        </p:blipFill>
        <p:spPr bwMode="auto">
          <a:xfrm>
            <a:off x="849313" y="3657600"/>
            <a:ext cx="1600200" cy="2681288"/>
          </a:xfrm>
          <a:prstGeom prst="rect">
            <a:avLst/>
          </a:prstGeom>
          <a:noFill/>
          <a:ln w="9525">
            <a:solidFill>
              <a:schemeClr val="tx1"/>
            </a:solidFill>
            <a:miter lim="800000"/>
            <a:headEnd/>
            <a:tailEnd/>
          </a:ln>
        </p:spPr>
      </p:pic>
      <p:pic>
        <p:nvPicPr>
          <p:cNvPr id="356356" name="Picture 2"/>
          <p:cNvPicPr>
            <a:picLocks noChangeAspect="1" noChangeArrowheads="1"/>
          </p:cNvPicPr>
          <p:nvPr/>
        </p:nvPicPr>
        <p:blipFill>
          <a:blip r:embed="rId4"/>
          <a:srcRect l="13654" t="14696" r="31213" b="19795"/>
          <a:stretch>
            <a:fillRect/>
          </a:stretch>
        </p:blipFill>
        <p:spPr bwMode="auto">
          <a:xfrm>
            <a:off x="3595688" y="3657600"/>
            <a:ext cx="1673225" cy="2681288"/>
          </a:xfrm>
          <a:prstGeom prst="rect">
            <a:avLst/>
          </a:prstGeom>
          <a:noFill/>
          <a:ln w="9525">
            <a:solidFill>
              <a:schemeClr val="tx1"/>
            </a:solidFill>
            <a:miter lim="800000"/>
            <a:headEnd/>
            <a:tailEnd/>
          </a:ln>
        </p:spPr>
      </p:pic>
      <p:pic>
        <p:nvPicPr>
          <p:cNvPr id="356357" name="Picture 2" descr="Iliad"/>
          <p:cNvPicPr>
            <a:picLocks noChangeAspect="1" noChangeArrowheads="1"/>
          </p:cNvPicPr>
          <p:nvPr/>
        </p:nvPicPr>
        <p:blipFill>
          <a:blip r:embed="rId5"/>
          <a:srcRect/>
          <a:stretch>
            <a:fillRect/>
          </a:stretch>
        </p:blipFill>
        <p:spPr bwMode="auto">
          <a:xfrm>
            <a:off x="6477000" y="3797300"/>
            <a:ext cx="1792288" cy="2074863"/>
          </a:xfrm>
          <a:prstGeom prst="rect">
            <a:avLst/>
          </a:prstGeom>
          <a:noFill/>
          <a:ln w="9525">
            <a:solidFill>
              <a:schemeClr val="tx1"/>
            </a:solidFill>
            <a:miter lim="800000"/>
            <a:headEnd/>
            <a:tailEnd/>
          </a:ln>
        </p:spPr>
      </p:pic>
      <p:sp>
        <p:nvSpPr>
          <p:cNvPr id="9" name="Footer Placeholder 8"/>
          <p:cNvSpPr>
            <a:spLocks noGrp="1"/>
          </p:cNvSpPr>
          <p:nvPr>
            <p:ph type="ftr" sz="quarter" idx="11"/>
          </p:nvPr>
        </p:nvSpPr>
        <p:spPr/>
        <p:txBody>
          <a:bodyPr/>
          <a:lstStyle/>
          <a:p>
            <a:pPr>
              <a:defRPr/>
            </a:pPr>
            <a:r>
              <a:rPr lang="en-US"/>
              <a:t>Module 6. Works and Expressions</a:t>
            </a:r>
          </a:p>
        </p:txBody>
      </p:sp>
      <p:sp>
        <p:nvSpPr>
          <p:cNvPr id="10" name="Slide Number Placeholder 9"/>
          <p:cNvSpPr>
            <a:spLocks noGrp="1"/>
          </p:cNvSpPr>
          <p:nvPr>
            <p:ph type="sldNum" sz="quarter" idx="12"/>
          </p:nvPr>
        </p:nvSpPr>
        <p:spPr/>
        <p:txBody>
          <a:bodyPr/>
          <a:lstStyle/>
          <a:p>
            <a:pPr>
              <a:defRPr/>
            </a:pPr>
            <a:fld id="{BC42DEB6-9556-4F94-855B-66EC5691EA8E}" type="slidenum">
              <a:rPr lang="en-US"/>
              <a:pPr>
                <a:defRPr/>
              </a:pPr>
              <a:t>170</a:t>
            </a:fld>
            <a:endParaRPr lang="en-US"/>
          </a:p>
        </p:txBody>
      </p:sp>
    </p:spTree>
  </p:cSld>
  <p:clrMapOvr>
    <a:masterClrMapping/>
  </p:clrMapOvr>
  <p:transition>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58402" name="Content Placeholder 2"/>
          <p:cNvSpPr>
            <a:spLocks noGrp="1"/>
          </p:cNvSpPr>
          <p:nvPr>
            <p:ph idx="1"/>
          </p:nvPr>
        </p:nvSpPr>
        <p:spPr/>
        <p:txBody>
          <a:bodyPr/>
          <a:lstStyle/>
          <a:p>
            <a:pPr eaLnBrk="1" hangingPunct="1"/>
            <a:r>
              <a:rPr lang="en-US" sz="2400" dirty="0"/>
              <a:t>RDA 6.27.3 says to add at least one other element</a:t>
            </a:r>
          </a:p>
          <a:p>
            <a:pPr eaLnBrk="1" hangingPunct="1"/>
            <a:r>
              <a:rPr lang="en-US" sz="2400" dirty="0"/>
              <a:t>Other elements beyond the first may be added as needed to distinguish the expression from others. These may already have been recorded in the record as elements</a:t>
            </a:r>
          </a:p>
          <a:p>
            <a:pPr lvl="1" eaLnBrk="1" hangingPunct="1"/>
            <a:r>
              <a:rPr lang="en-US" sz="2000" dirty="0"/>
              <a:t>Content type (RDA 6.9)</a:t>
            </a:r>
          </a:p>
          <a:p>
            <a:pPr lvl="1" eaLnBrk="1" hangingPunct="1"/>
            <a:r>
              <a:rPr lang="en-US" sz="2000" dirty="0"/>
              <a:t>Date of expression (RDA 6.10)</a:t>
            </a:r>
          </a:p>
          <a:p>
            <a:pPr lvl="1" eaLnBrk="1" hangingPunct="1"/>
            <a:r>
              <a:rPr lang="en-US" sz="2000" dirty="0"/>
              <a:t>Language of expression (RDA 6.11)</a:t>
            </a:r>
          </a:p>
          <a:p>
            <a:pPr lvl="1" eaLnBrk="1" hangingPunct="1"/>
            <a:r>
              <a:rPr lang="en-US" sz="2000" dirty="0"/>
              <a:t>Other distinguishing characteristic of expression (RDA 6.12)</a:t>
            </a:r>
          </a:p>
          <a:p>
            <a:pPr eaLnBrk="1" hangingPunct="1"/>
            <a:r>
              <a:rPr lang="en-US" sz="2400" dirty="0"/>
              <a:t>Cataloger’s judgment about which element(s) to add. What best distinguishes between the expressions?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D6DA86B-5548-4A77-87F8-12A1B73F518E}" type="slidenum">
              <a:rPr lang="en-US"/>
              <a:pPr>
                <a:defRPr/>
              </a:pPr>
              <a:t>171</a:t>
            </a:fld>
            <a:endParaRPr lang="en-US"/>
          </a:p>
        </p:txBody>
      </p:sp>
    </p:spTree>
  </p:cSld>
  <p:clrMapOvr>
    <a:masterClrMapping/>
  </p:clrMapOvr>
  <p:transition>
    <p:fade/>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400" dirty="0"/>
              <a:t>Translations</a:t>
            </a:r>
          </a:p>
          <a:p>
            <a:pPr lvl="1" eaLnBrk="1" fontAlgn="auto" hangingPunct="1">
              <a:spcAft>
                <a:spcPts val="0"/>
              </a:spcAft>
              <a:buFont typeface="Arial" pitchFamily="34" charset="0"/>
              <a:buChar char="–"/>
              <a:defRPr/>
            </a:pPr>
            <a:r>
              <a:rPr lang="en-US" sz="2000" dirty="0"/>
              <a:t>Always begin by adding the language in subfield $l</a:t>
            </a:r>
          </a:p>
          <a:p>
            <a:pPr lvl="1" eaLnBrk="1" fontAlgn="auto" hangingPunct="1">
              <a:spcAft>
                <a:spcPts val="0"/>
              </a:spcAft>
              <a:buFont typeface="Arial" pitchFamily="34" charset="0"/>
              <a:buChar char="–"/>
              <a:defRPr/>
            </a:pPr>
            <a:r>
              <a:rPr lang="en-US" sz="2000" dirty="0"/>
              <a:t>Reminder: LC practice stops there, even though there may be more than one expression in the language</a:t>
            </a:r>
          </a:p>
          <a:p>
            <a:pPr lvl="1" eaLnBrk="1" fontAlgn="auto" hangingPunct="1">
              <a:spcAft>
                <a:spcPts val="0"/>
              </a:spcAft>
              <a:buFont typeface="Arial" pitchFamily="34" charset="0"/>
              <a:buChar char="–"/>
              <a:defRPr/>
            </a:pPr>
            <a:r>
              <a:rPr lang="en-US" sz="2000" dirty="0"/>
              <a:t>There are two English-language expressions of </a:t>
            </a:r>
            <a:r>
              <a:rPr lang="en-US" sz="2000" i="1" dirty="0" err="1"/>
              <a:t>Piedra</a:t>
            </a:r>
            <a:r>
              <a:rPr lang="en-US" sz="2000" i="1" dirty="0"/>
              <a:t> de sol</a:t>
            </a:r>
            <a:endParaRPr lang="en-US" sz="2000" dirty="0"/>
          </a:p>
          <a:p>
            <a:pPr lvl="1" eaLnBrk="1" fontAlgn="auto" hangingPunct="1">
              <a:spcAft>
                <a:spcPts val="0"/>
              </a:spcAft>
              <a:buFont typeface="Arial" pitchFamily="34" charset="0"/>
              <a:buChar char="–"/>
              <a:defRPr/>
            </a:pPr>
            <a:r>
              <a:rPr lang="en-US" sz="2000" dirty="0"/>
              <a:t>There are scores of English-language expressions of </a:t>
            </a:r>
            <a:r>
              <a:rPr lang="en-US" sz="2000" i="1" dirty="0"/>
              <a:t>The Iliad</a:t>
            </a:r>
            <a:endParaRPr lang="en-US" sz="2000" dirty="0"/>
          </a:p>
          <a:p>
            <a:pPr lvl="1" eaLnBrk="1" fontAlgn="auto" hangingPunct="1">
              <a:spcAft>
                <a:spcPts val="0"/>
              </a:spcAft>
              <a:buFont typeface="Arial" pitchFamily="34" charset="0"/>
              <a:buChar char="–"/>
              <a:defRPr/>
            </a:pPr>
            <a:r>
              <a:rPr lang="en-US" sz="2000" dirty="0"/>
              <a:t>If your library chooses to differentiate between these expressions, add another element following the language element. </a:t>
            </a:r>
          </a:p>
          <a:p>
            <a:pPr lvl="2" eaLnBrk="1" fontAlgn="auto" hangingPunct="1">
              <a:spcAft>
                <a:spcPts val="0"/>
              </a:spcAft>
              <a:buFont typeface="Arial" pitchFamily="34" charset="0"/>
              <a:buChar char="•"/>
              <a:defRPr/>
            </a:pPr>
            <a:r>
              <a:rPr lang="en-US" sz="1600" dirty="0"/>
              <a:t>Content type – precede by period and subfield $h </a:t>
            </a:r>
          </a:p>
          <a:p>
            <a:pPr lvl="2" eaLnBrk="1" fontAlgn="auto" hangingPunct="1">
              <a:spcAft>
                <a:spcPts val="0"/>
              </a:spcAft>
              <a:buFont typeface="Arial" pitchFamily="34" charset="0"/>
              <a:buChar char="•"/>
              <a:defRPr/>
            </a:pPr>
            <a:r>
              <a:rPr lang="en-US" sz="1600" dirty="0"/>
              <a:t>Date of expression – precede by period and subfield $f</a:t>
            </a:r>
          </a:p>
          <a:p>
            <a:pPr lvl="2" eaLnBrk="1" fontAlgn="auto" hangingPunct="1">
              <a:spcAft>
                <a:spcPts val="0"/>
              </a:spcAft>
              <a:buFont typeface="Arial" pitchFamily="34" charset="0"/>
              <a:buChar char="•"/>
              <a:defRPr/>
            </a:pPr>
            <a:r>
              <a:rPr lang="en-US" sz="1600" dirty="0"/>
              <a:t>Other distinguishing characteristic of expression – enclose in parentheses and precede by subfield $s (except for expressions of religious works)</a:t>
            </a:r>
          </a:p>
          <a:p>
            <a:pPr lvl="2" eaLnBrk="1" fontAlgn="auto" hangingPunct="1">
              <a:spcAft>
                <a:spcPts val="0"/>
              </a:spcAft>
              <a:buFont typeface="Arial" pitchFamily="34" charset="0"/>
              <a:buChar char="•"/>
              <a:defRPr/>
            </a:pPr>
            <a:r>
              <a:rPr lang="en-US" sz="1600" dirty="0"/>
              <a:t>Other possible combinations and orders</a:t>
            </a:r>
          </a:p>
          <a:p>
            <a:pPr lvl="2" eaLnBrk="1" fontAlgn="auto" hangingPunct="1">
              <a:spcAft>
                <a:spcPts val="0"/>
              </a:spcAft>
              <a:buFont typeface="Arial" pitchFamily="34" charset="0"/>
              <a:buChar char="•"/>
              <a:defRPr/>
            </a:pPr>
            <a:endParaRPr lang="en-US" sz="16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2BA5B3DD-8138-4A63-9BFC-0A095DF241A4}" type="slidenum">
              <a:rPr lang="en-US"/>
              <a:pPr>
                <a:defRPr/>
              </a:pPr>
              <a:t>172</a:t>
            </a:fld>
            <a:endParaRPr lang="en-US"/>
          </a:p>
        </p:txBody>
      </p:sp>
    </p:spTree>
  </p:cSld>
  <p:clrMapOvr>
    <a:masterClrMapping/>
  </p:clrMapOvr>
  <p:transition>
    <p:fade/>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a:lstStyle/>
          <a:p>
            <a:pPr eaLnBrk="1" hangingPunct="1"/>
            <a:r>
              <a:rPr lang="en-US" sz="2800" dirty="0"/>
              <a:t>For this exercise, assume our library does distinguish between expressions in the same language</a:t>
            </a:r>
          </a:p>
          <a:p>
            <a:pPr eaLnBrk="1" hangingPunct="1"/>
            <a:r>
              <a:rPr lang="en-US" sz="2800" dirty="0"/>
              <a:t>Let’s start by adding language to the access points for each expression to see if that’s enough to distinguish them from other expressions of the work.</a:t>
            </a:r>
          </a:p>
          <a:p>
            <a:pPr eaLnBrk="1" hangingPunct="1"/>
            <a:r>
              <a:rPr lang="en-US" sz="2800" dirty="0"/>
              <a:t>Is it? If not, we can add something more.</a:t>
            </a:r>
          </a:p>
          <a:p>
            <a:pPr marL="457200" lvl="1" indent="0" eaLnBrk="1" hangingPunct="1">
              <a:buFont typeface="Arial" charset="0"/>
              <a:buNone/>
            </a:pPr>
            <a:r>
              <a:rPr lang="en-US" sz="2000" dirty="0"/>
              <a:t>Possible answers:</a:t>
            </a:r>
          </a:p>
          <a:p>
            <a:pPr marL="857250" lvl="2" indent="0" eaLnBrk="1" hangingPunct="1">
              <a:buFont typeface="Arial" charset="0"/>
              <a:buNone/>
            </a:pPr>
            <a:endParaRPr lang="en-US" sz="1600" dirty="0"/>
          </a:p>
          <a:p>
            <a:pPr marL="857250" lvl="2" indent="0" eaLnBrk="1" hangingPunct="1">
              <a:buFont typeface="Arial" charset="0"/>
              <a:buNone/>
            </a:pPr>
            <a:r>
              <a:rPr lang="en-US" sz="1600" dirty="0"/>
              <a:t>100 1_  Paz, Octavio, $d 1914-1998. $t </a:t>
            </a:r>
            <a:r>
              <a:rPr lang="en-US" sz="1600" dirty="0" err="1"/>
              <a:t>Piedra</a:t>
            </a:r>
            <a:r>
              <a:rPr lang="en-US" sz="1600" dirty="0"/>
              <a:t> de sol</a:t>
            </a:r>
            <a:r>
              <a:rPr lang="en-US" sz="1600" dirty="0">
                <a:solidFill>
                  <a:srgbClr val="FF0000"/>
                </a:solidFill>
              </a:rPr>
              <a:t>. $l English $s (Rukeyser)</a:t>
            </a:r>
          </a:p>
          <a:p>
            <a:pPr marL="857250" lvl="2" indent="0" eaLnBrk="1" hangingPunct="1">
              <a:buFont typeface="Arial" charset="0"/>
              <a:buNone/>
            </a:pPr>
            <a:r>
              <a:rPr lang="en-US" sz="1600" dirty="0"/>
              <a:t>100 0_  Homer. $t Iliad</a:t>
            </a:r>
            <a:r>
              <a:rPr lang="en-US" sz="1600" dirty="0">
                <a:solidFill>
                  <a:srgbClr val="FF0000"/>
                </a:solidFill>
              </a:rPr>
              <a:t>. $l English $s (Mitchell)</a:t>
            </a:r>
          </a:p>
          <a:p>
            <a:pPr marL="857250" lvl="2" indent="0" eaLnBrk="1" hangingPunct="1">
              <a:buFont typeface="Arial" charset="0"/>
              <a:buNone/>
            </a:pPr>
            <a:r>
              <a:rPr lang="en-US" sz="1600" dirty="0"/>
              <a:t>100 0_  Homer. $t Iliad</a:t>
            </a:r>
            <a:r>
              <a:rPr lang="en-US" sz="1600" dirty="0">
                <a:solidFill>
                  <a:srgbClr val="FF0000"/>
                </a:solidFill>
              </a:rPr>
              <a:t>. $l English. $h Spoken word $s (Molina)</a:t>
            </a:r>
          </a:p>
          <a:p>
            <a:pPr marL="857250" lvl="2" indent="0" eaLnBrk="1" hangingPunct="1">
              <a:buFont typeface="Arial" charset="0"/>
              <a:buNone/>
            </a:pPr>
            <a:r>
              <a:rPr lang="en-US" sz="1600" dirty="0"/>
              <a:t>100 0_  Homer. $t Iliad</a:t>
            </a:r>
            <a:r>
              <a:rPr lang="en-US" sz="1600" dirty="0">
                <a:solidFill>
                  <a:srgbClr val="FF0000"/>
                </a:solidFill>
              </a:rPr>
              <a:t>. $l English $s (Mitchell). $h Spoken word $s (Molina)</a:t>
            </a:r>
          </a:p>
          <a:p>
            <a:pPr marL="857250" lvl="2" indent="0" eaLnBrk="1" hangingPunct="1">
              <a:buFont typeface="Arial" charset="0"/>
              <a:buNone/>
            </a:pPr>
            <a:endParaRPr lang="en-US" sz="1600" dirty="0"/>
          </a:p>
          <a:p>
            <a:pPr marL="857250" lvl="2" indent="0" eaLnBrk="1" hangingPunct="1">
              <a:buFont typeface="Arial" charset="0"/>
              <a:buNone/>
            </a:pPr>
            <a:endParaRPr lang="en-US" sz="16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2EC972C-A0A2-45E1-A36D-85633F2E4663}" type="slidenum">
              <a:rPr lang="en-US"/>
              <a:pPr>
                <a:defRPr/>
              </a:pPr>
              <a:t>173</a:t>
            </a:fld>
            <a:endParaRPr lang="en-US"/>
          </a:p>
        </p:txBody>
      </p:sp>
      <p:sp>
        <p:nvSpPr>
          <p:cNvPr id="4" name="TextBox 3">
            <a:extLst>
              <a:ext uri="{FF2B5EF4-FFF2-40B4-BE49-F238E27FC236}">
                <a16:creationId xmlns:a16="http://schemas.microsoft.com/office/drawing/2014/main" id="{4FD334E8-B150-4732-8B03-C80A222A0434}"/>
              </a:ext>
            </a:extLst>
          </p:cNvPr>
          <p:cNvSpPr txBox="1"/>
          <p:nvPr/>
        </p:nvSpPr>
        <p:spPr>
          <a:xfrm>
            <a:off x="4114800" y="2974368"/>
            <a:ext cx="914400" cy="914400"/>
          </a:xfrm>
          <a:prstGeom prst="rect">
            <a:avLst/>
          </a:prstGeom>
          <a:noFill/>
        </p:spPr>
        <p:txBody>
          <a:bodyPr wrap="square" rtlCol="0">
            <a:spAutoFit/>
          </a:bodyPr>
          <a:lstStyle/>
          <a:p>
            <a:endParaRPr lang="en-US" dirty="0"/>
          </a:p>
        </p:txBody>
      </p:sp>
      <p:sp>
        <p:nvSpPr>
          <p:cNvPr id="5" name="TextBox 4">
            <a:extLst>
              <a:ext uri="{FF2B5EF4-FFF2-40B4-BE49-F238E27FC236}">
                <a16:creationId xmlns:a16="http://schemas.microsoft.com/office/drawing/2014/main" id="{975D5FEA-DBF7-42C6-883E-FAAC0F83F12A}"/>
              </a:ext>
            </a:extLst>
          </p:cNvPr>
          <p:cNvSpPr txBox="1"/>
          <p:nvPr/>
        </p:nvSpPr>
        <p:spPr>
          <a:xfrm>
            <a:off x="4114800" y="2974368"/>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9A256940-38C6-4D6F-8745-EAE7DD1C5772}"/>
              </a:ext>
            </a:extLst>
          </p:cNvPr>
          <p:cNvSpPr txBox="1"/>
          <p:nvPr/>
        </p:nvSpPr>
        <p:spPr>
          <a:xfrm>
            <a:off x="990600" y="5916168"/>
            <a:ext cx="533400" cy="338554"/>
          </a:xfrm>
          <a:prstGeom prst="rect">
            <a:avLst/>
          </a:prstGeom>
          <a:noFill/>
        </p:spPr>
        <p:txBody>
          <a:bodyPr wrap="square" rtlCol="0">
            <a:spAutoFit/>
          </a:bodyPr>
          <a:lstStyle/>
          <a:p>
            <a:r>
              <a:rPr lang="en-US" sz="1600" i="1" dirty="0">
                <a:latin typeface="+mj-lt"/>
              </a:rPr>
              <a:t>or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sz="2800" dirty="0"/>
              <a:t>Original language editions</a:t>
            </a:r>
          </a:p>
          <a:p>
            <a:pPr lvl="1" eaLnBrk="1" fontAlgn="auto" hangingPunct="1">
              <a:spcAft>
                <a:spcPts val="0"/>
              </a:spcAft>
              <a:buFont typeface="Arial" pitchFamily="34" charset="0"/>
              <a:buChar char="–"/>
              <a:defRPr/>
            </a:pPr>
            <a:r>
              <a:rPr lang="en-US" sz="2400" dirty="0"/>
              <a:t>Reminder: LC practice is to use the authorized access point for the work to represent any expression in the work’s original language</a:t>
            </a:r>
          </a:p>
          <a:p>
            <a:pPr lvl="1" eaLnBrk="1" fontAlgn="auto" hangingPunct="1">
              <a:spcAft>
                <a:spcPts val="0"/>
              </a:spcAft>
              <a:buFont typeface="Arial" pitchFamily="34" charset="0"/>
              <a:buChar char="–"/>
              <a:defRPr/>
            </a:pPr>
            <a:r>
              <a:rPr lang="en-US" sz="2400" dirty="0"/>
              <a:t>PCC catalogers may follow this practice, but in some cases may find it necessary to distinguish between expressions in the original language</a:t>
            </a:r>
          </a:p>
          <a:p>
            <a:pPr lvl="1" eaLnBrk="1" fontAlgn="auto" hangingPunct="1">
              <a:spcAft>
                <a:spcPts val="0"/>
              </a:spcAft>
              <a:buFont typeface="Arial" pitchFamily="34" charset="0"/>
              <a:buChar char="–"/>
              <a:defRPr/>
            </a:pPr>
            <a:r>
              <a:rPr lang="en-US" sz="2400" dirty="0"/>
              <a:t>RDA 6.27.3 says to begin with the authorized access point for the work and then add one or more elements</a:t>
            </a:r>
          </a:p>
          <a:p>
            <a:pPr marL="914400" lvl="2" indent="0" eaLnBrk="1" fontAlgn="auto" hangingPunct="1">
              <a:spcAft>
                <a:spcPts val="0"/>
              </a:spcAft>
              <a:buFont typeface="Arial" pitchFamily="34" charset="0"/>
              <a:buNone/>
              <a:defRPr/>
            </a:pPr>
            <a:r>
              <a:rPr lang="en-US" sz="1800" dirty="0"/>
              <a:t>Content type (RDA 6.9)</a:t>
            </a:r>
          </a:p>
          <a:p>
            <a:pPr marL="914400" lvl="2" indent="0" eaLnBrk="1" fontAlgn="auto" hangingPunct="1">
              <a:spcAft>
                <a:spcPts val="0"/>
              </a:spcAft>
              <a:buFont typeface="Arial" pitchFamily="34" charset="0"/>
              <a:buNone/>
              <a:defRPr/>
            </a:pPr>
            <a:r>
              <a:rPr lang="en-US" sz="1800" dirty="0"/>
              <a:t>Date of expression (RDA 6.10)</a:t>
            </a:r>
          </a:p>
          <a:p>
            <a:pPr marL="914400" lvl="2" indent="0" eaLnBrk="1" fontAlgn="auto" hangingPunct="1">
              <a:spcAft>
                <a:spcPts val="0"/>
              </a:spcAft>
              <a:buFont typeface="Arial" pitchFamily="34" charset="0"/>
              <a:buNone/>
              <a:defRPr/>
            </a:pPr>
            <a:r>
              <a:rPr lang="en-US" sz="1800" dirty="0"/>
              <a:t>Language of expression (RDA 6.11)</a:t>
            </a:r>
          </a:p>
          <a:p>
            <a:pPr marL="914400" lvl="2" indent="0" eaLnBrk="1" fontAlgn="auto" hangingPunct="1">
              <a:spcAft>
                <a:spcPts val="0"/>
              </a:spcAft>
              <a:buFont typeface="Arial" pitchFamily="34" charset="0"/>
              <a:buNone/>
              <a:defRPr/>
            </a:pPr>
            <a:r>
              <a:rPr lang="en-US" sz="1800" dirty="0"/>
              <a:t>Other distinguishing characteristic of expression (RDA 6.12)</a:t>
            </a:r>
          </a:p>
          <a:p>
            <a:pPr lvl="1" eaLnBrk="1" fontAlgn="auto" hangingPunct="1">
              <a:spcAft>
                <a:spcPts val="0"/>
              </a:spcAft>
              <a:buFont typeface="Arial" pitchFamily="34" charset="0"/>
              <a:buChar char="–"/>
              <a:defRPr/>
            </a:pPr>
            <a:r>
              <a:rPr lang="en-US" sz="2400" dirty="0"/>
              <a:t>Best practices have not yet developed (stay tuned!)</a:t>
            </a:r>
          </a:p>
          <a:p>
            <a:pPr marL="914400" lvl="2" indent="0" eaLnBrk="1" fontAlgn="auto" hangingPunct="1">
              <a:spcAft>
                <a:spcPts val="0"/>
              </a:spcAft>
              <a:buFont typeface="Arial" pitchFamily="34" charset="0"/>
              <a:buNone/>
              <a:defRPr/>
            </a:pPr>
            <a:endParaRPr lang="en-US" sz="1800" dirty="0"/>
          </a:p>
          <a:p>
            <a:pPr lvl="2" eaLnBrk="1" fontAlgn="auto" hangingPunct="1">
              <a:spcAft>
                <a:spcPts val="0"/>
              </a:spcAft>
              <a:buFont typeface="Arial" pitchFamily="34" charset="0"/>
              <a:buChar char="•"/>
              <a:defRPr/>
            </a:pPr>
            <a:endParaRPr lang="en-US" sz="16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1E64370-0819-417A-A887-36A27DA6691F}" type="slidenum">
              <a:rPr lang="en-US"/>
              <a:pPr>
                <a:defRPr/>
              </a:pPr>
              <a:t>174</a:t>
            </a:fld>
            <a:endParaRPr lang="en-US"/>
          </a:p>
        </p:txBody>
      </p:sp>
    </p:spTree>
  </p:cSld>
  <p:clrMapOvr>
    <a:masterClrMapping/>
  </p:clrMapOvr>
  <p:transition>
    <p:fade/>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In some fields it is important to distinguish between editions in the original language. Premodern literatures are such fields.</a:t>
            </a:r>
          </a:p>
          <a:p>
            <a:pPr lvl="1" eaLnBrk="1" fontAlgn="auto" hangingPunct="1">
              <a:spcAft>
                <a:spcPts val="0"/>
              </a:spcAft>
              <a:buFont typeface="Arial" pitchFamily="34" charset="0"/>
              <a:buChar char="–"/>
              <a:defRPr/>
            </a:pPr>
            <a:r>
              <a:rPr lang="en-US" dirty="0"/>
              <a:t>Some possibilities:</a:t>
            </a:r>
          </a:p>
          <a:p>
            <a:pPr lvl="2" eaLnBrk="1" fontAlgn="auto" hangingPunct="1">
              <a:spcAft>
                <a:spcPts val="0"/>
              </a:spcAft>
              <a:buFont typeface="Arial" pitchFamily="34" charset="0"/>
              <a:buChar char="•"/>
              <a:defRPr/>
            </a:pPr>
            <a:r>
              <a:rPr lang="en-US" dirty="0"/>
              <a:t>Begin with language, add further elements as needed</a:t>
            </a:r>
          </a:p>
          <a:p>
            <a:pPr marL="2155825" lvl="3" indent="-784225" eaLnBrk="1" fontAlgn="auto" hangingPunct="1">
              <a:spcAft>
                <a:spcPts val="0"/>
              </a:spcAft>
              <a:buFont typeface="Arial" pitchFamily="34" charset="0"/>
              <a:buNone/>
              <a:tabLst>
                <a:tab pos="2155825" algn="l"/>
              </a:tabLst>
              <a:defRPr/>
            </a:pPr>
            <a:r>
              <a:rPr lang="en-US" dirty="0"/>
              <a:t>100 0_	Homer. $t Iliad. $l Greek $s (Murray)</a:t>
            </a:r>
          </a:p>
          <a:p>
            <a:pPr marL="2155825" lvl="3" indent="-784225" eaLnBrk="1" fontAlgn="auto" hangingPunct="1">
              <a:spcAft>
                <a:spcPts val="0"/>
              </a:spcAft>
              <a:buFont typeface="Arial" pitchFamily="34" charset="0"/>
              <a:buNone/>
              <a:tabLst>
                <a:tab pos="2155825" algn="l"/>
              </a:tabLst>
              <a:defRPr/>
            </a:pPr>
            <a:r>
              <a:rPr lang="en-US" dirty="0"/>
              <a:t>500 1_	$w r $</a:t>
            </a:r>
            <a:r>
              <a:rPr lang="en-US" dirty="0" err="1"/>
              <a:t>i</a:t>
            </a:r>
            <a:r>
              <a:rPr lang="en-US" dirty="0"/>
              <a:t> Editor: $a Murray, A. T. $q (Augustus Taber), $d 1866-1940</a:t>
            </a:r>
          </a:p>
          <a:p>
            <a:pPr lvl="2" eaLnBrk="1" fontAlgn="auto" hangingPunct="1">
              <a:spcAft>
                <a:spcPts val="0"/>
              </a:spcAft>
              <a:buFont typeface="Arial" pitchFamily="34" charset="0"/>
              <a:buChar char="•"/>
              <a:defRPr/>
            </a:pPr>
            <a:r>
              <a:rPr lang="en-US" dirty="0"/>
              <a:t>Begin with some other element</a:t>
            </a:r>
          </a:p>
          <a:p>
            <a:pPr marL="2155825" lvl="3" indent="-784225" eaLnBrk="1" fontAlgn="auto" hangingPunct="1">
              <a:spcAft>
                <a:spcPts val="0"/>
              </a:spcAft>
              <a:buFont typeface="Arial" pitchFamily="34" charset="0"/>
              <a:buNone/>
              <a:tabLst>
                <a:tab pos="2155825" algn="l"/>
              </a:tabLst>
              <a:defRPr/>
            </a:pPr>
            <a:r>
              <a:rPr lang="en-US" dirty="0"/>
              <a:t>100 1_	Langland, William, $d 1330?-1400? $t Piers Plowman $s (Z-text)</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98D6F306-85A8-4D4E-A4F6-EF82147A11F7}" type="slidenum">
              <a:rPr lang="en-US"/>
              <a:pPr>
                <a:defRPr/>
              </a:pPr>
              <a:t>175</a:t>
            </a:fld>
            <a:endParaRPr lang="en-US"/>
          </a:p>
        </p:txBody>
      </p:sp>
    </p:spTree>
  </p:cSld>
  <p:clrMapOvr>
    <a:masterClrMapping/>
  </p:clrMapOvr>
  <p:transition>
    <p:fade/>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sz="3100" dirty="0"/>
              <a:t>This can happen in modern language editions as well. James Joyce’s </a:t>
            </a:r>
            <a:r>
              <a:rPr lang="en-US" sz="3100" i="1" dirty="0"/>
              <a:t>Ulysses </a:t>
            </a:r>
            <a:r>
              <a:rPr lang="en-US" sz="3100" dirty="0"/>
              <a:t>appeared in many versions, and it may be important to your library to bring this out</a:t>
            </a:r>
          </a:p>
          <a:p>
            <a:pPr lvl="1" eaLnBrk="1" fontAlgn="auto" hangingPunct="1">
              <a:spcAft>
                <a:spcPts val="0"/>
              </a:spcAft>
              <a:buFont typeface="Arial" pitchFamily="34" charset="0"/>
              <a:buChar char="–"/>
              <a:defRPr/>
            </a:pPr>
            <a:r>
              <a:rPr lang="en-US" sz="2600" dirty="0"/>
              <a:t>Some possibilities:</a:t>
            </a:r>
          </a:p>
          <a:p>
            <a:pPr lvl="2" eaLnBrk="1" fontAlgn="auto" hangingPunct="1">
              <a:spcAft>
                <a:spcPts val="600"/>
              </a:spcAft>
              <a:buFont typeface="Arial" pitchFamily="34" charset="0"/>
              <a:buChar char="•"/>
              <a:defRPr/>
            </a:pPr>
            <a:r>
              <a:rPr lang="en-US" dirty="0"/>
              <a:t>Begin with language, add further elements as needed</a:t>
            </a:r>
          </a:p>
          <a:p>
            <a:pPr marL="2286000" lvl="3" indent="-914400" eaLnBrk="1" fontAlgn="auto" hangingPunct="1">
              <a:spcAft>
                <a:spcPts val="0"/>
              </a:spcAft>
              <a:buFont typeface="Arial" pitchFamily="34" charset="0"/>
              <a:buNone/>
              <a:defRPr/>
            </a:pPr>
            <a:r>
              <a:rPr lang="en-US" dirty="0"/>
              <a:t>100 1_  Joyce, James, $d 1882-1941. $t Ulysses. $l English $s (Critical and synoptic edition)</a:t>
            </a:r>
          </a:p>
          <a:p>
            <a:pPr marL="2286000" lvl="3" indent="-914400" eaLnBrk="1" fontAlgn="auto" hangingPunct="1">
              <a:spcAft>
                <a:spcPts val="0"/>
              </a:spcAft>
              <a:buFont typeface="Arial" pitchFamily="34" charset="0"/>
              <a:buNone/>
              <a:defRPr/>
            </a:pPr>
            <a:r>
              <a:rPr lang="en-US" dirty="0"/>
              <a:t>500 1_  $w r $</a:t>
            </a:r>
            <a:r>
              <a:rPr lang="en-US" dirty="0" err="1"/>
              <a:t>i</a:t>
            </a:r>
            <a:r>
              <a:rPr lang="en-US" dirty="0"/>
              <a:t> Editor: $a </a:t>
            </a:r>
            <a:r>
              <a:rPr lang="en-US" dirty="0" err="1"/>
              <a:t>Gabler</a:t>
            </a:r>
            <a:r>
              <a:rPr lang="en-US" dirty="0"/>
              <a:t>, Hans Walter, $d 1938-</a:t>
            </a:r>
          </a:p>
          <a:p>
            <a:pPr marL="2286000" lvl="3" indent="-914400" eaLnBrk="1" fontAlgn="auto" hangingPunct="1">
              <a:spcAft>
                <a:spcPts val="0"/>
              </a:spcAft>
              <a:buFont typeface="Arial" pitchFamily="34" charset="0"/>
              <a:buNone/>
              <a:defRPr/>
            </a:pPr>
            <a:r>
              <a:rPr lang="en-US" dirty="0"/>
              <a:t>500 1_  $w r $</a:t>
            </a:r>
            <a:r>
              <a:rPr lang="en-US" dirty="0" err="1"/>
              <a:t>i</a:t>
            </a:r>
            <a:r>
              <a:rPr lang="en-US" dirty="0"/>
              <a:t> Editor: $a Steppe, </a:t>
            </a:r>
            <a:r>
              <a:rPr lang="en-US" dirty="0" err="1"/>
              <a:t>Wolfhard</a:t>
            </a:r>
            <a:endParaRPr lang="en-US" dirty="0"/>
          </a:p>
          <a:p>
            <a:pPr marL="2286000" lvl="3" indent="-914400" eaLnBrk="1" fontAlgn="auto" hangingPunct="1">
              <a:spcAft>
                <a:spcPts val="0"/>
              </a:spcAft>
              <a:buFont typeface="Arial" pitchFamily="34" charset="0"/>
              <a:buNone/>
              <a:defRPr/>
            </a:pPr>
            <a:r>
              <a:rPr lang="en-US" dirty="0"/>
              <a:t>500 1_  $w r $</a:t>
            </a:r>
            <a:r>
              <a:rPr lang="en-US" dirty="0" err="1"/>
              <a:t>i</a:t>
            </a:r>
            <a:r>
              <a:rPr lang="en-US" dirty="0"/>
              <a:t> Editor: $a Melchior, Claus</a:t>
            </a:r>
          </a:p>
          <a:p>
            <a:pPr marL="1371600" lvl="3" indent="0" eaLnBrk="1" fontAlgn="auto" hangingPunct="1">
              <a:spcAft>
                <a:spcPts val="0"/>
              </a:spcAft>
              <a:buFont typeface="Arial" pitchFamily="34" charset="0"/>
              <a:buNone/>
              <a:defRPr/>
            </a:pPr>
            <a:endParaRPr lang="en-US" dirty="0"/>
          </a:p>
          <a:p>
            <a:pPr lvl="2" eaLnBrk="1" fontAlgn="auto" hangingPunct="1">
              <a:spcAft>
                <a:spcPts val="600"/>
              </a:spcAft>
              <a:buFont typeface="Arial" pitchFamily="34" charset="0"/>
              <a:buChar char="•"/>
              <a:defRPr/>
            </a:pPr>
            <a:r>
              <a:rPr lang="en-US" dirty="0"/>
              <a:t>Begin with some other element</a:t>
            </a:r>
          </a:p>
          <a:p>
            <a:pPr marL="2286000" lvl="3" indent="-914400" eaLnBrk="1" fontAlgn="auto" hangingPunct="1">
              <a:spcAft>
                <a:spcPts val="0"/>
              </a:spcAft>
              <a:buFont typeface="Arial" pitchFamily="34" charset="0"/>
              <a:buNone/>
              <a:defRPr/>
            </a:pPr>
            <a:r>
              <a:rPr lang="en-US" dirty="0"/>
              <a:t>100 1_  Joyce, James, $d 1882-1941. $t Ulysses $s (Critical and synoptic edition)</a:t>
            </a:r>
          </a:p>
          <a:p>
            <a:pPr marL="2286000" lvl="3" indent="-914400" eaLnBrk="1" fontAlgn="auto" hangingPunct="1">
              <a:spcAft>
                <a:spcPts val="0"/>
              </a:spcAft>
              <a:buFont typeface="Arial" pitchFamily="34" charset="0"/>
              <a:buNone/>
              <a:defRPr/>
            </a:pPr>
            <a:r>
              <a:rPr lang="en-US" dirty="0"/>
              <a:t>500 1_  $w r $</a:t>
            </a:r>
            <a:r>
              <a:rPr lang="en-US" dirty="0" err="1"/>
              <a:t>i</a:t>
            </a:r>
            <a:r>
              <a:rPr lang="en-US" dirty="0"/>
              <a:t> Editor: $a </a:t>
            </a:r>
            <a:r>
              <a:rPr lang="en-US" dirty="0" err="1"/>
              <a:t>Gabler</a:t>
            </a:r>
            <a:r>
              <a:rPr lang="en-US" dirty="0"/>
              <a:t>, Hans Walter, $d 1938-</a:t>
            </a:r>
          </a:p>
          <a:p>
            <a:pPr marL="2286000" lvl="3" indent="-914400" eaLnBrk="1" fontAlgn="auto" hangingPunct="1">
              <a:spcAft>
                <a:spcPts val="0"/>
              </a:spcAft>
              <a:buFont typeface="Arial" pitchFamily="34" charset="0"/>
              <a:buNone/>
              <a:defRPr/>
            </a:pPr>
            <a:r>
              <a:rPr lang="en-US" dirty="0"/>
              <a:t>500 1_  $w r $</a:t>
            </a:r>
            <a:r>
              <a:rPr lang="en-US" dirty="0" err="1"/>
              <a:t>i</a:t>
            </a:r>
            <a:r>
              <a:rPr lang="en-US" dirty="0"/>
              <a:t> Editor: $a Steppe, </a:t>
            </a:r>
            <a:r>
              <a:rPr lang="en-US" dirty="0" err="1"/>
              <a:t>Wolfhard</a:t>
            </a:r>
            <a:endParaRPr lang="en-US" dirty="0"/>
          </a:p>
          <a:p>
            <a:pPr marL="2286000" lvl="3" indent="-914400" eaLnBrk="1" fontAlgn="auto" hangingPunct="1">
              <a:spcAft>
                <a:spcPts val="0"/>
              </a:spcAft>
              <a:buFont typeface="Arial" pitchFamily="34" charset="0"/>
              <a:buNone/>
              <a:defRPr/>
            </a:pPr>
            <a:r>
              <a:rPr lang="en-US" dirty="0"/>
              <a:t>500 1_  $w r $</a:t>
            </a:r>
            <a:r>
              <a:rPr lang="en-US" dirty="0" err="1"/>
              <a:t>i</a:t>
            </a:r>
            <a:r>
              <a:rPr lang="en-US" dirty="0"/>
              <a:t> Editor: $a Melchior, Claus</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226C3C7-2450-4782-AD10-5B6F204336CB}" type="slidenum">
              <a:rPr lang="en-US"/>
              <a:pPr>
                <a:defRPr/>
              </a:pPr>
              <a:t>176</a:t>
            </a:fld>
            <a:endParaRPr lang="en-US"/>
          </a:p>
        </p:txBody>
      </p:sp>
    </p:spTree>
  </p:cSld>
  <p:clrMapOvr>
    <a:masterClrMapping/>
  </p:clrMapOvr>
  <p:transition>
    <p:fade/>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Bilingual and Polyglot resources</a:t>
            </a:r>
          </a:p>
          <a:p>
            <a:pPr lvl="1" eaLnBrk="1" fontAlgn="auto" hangingPunct="1">
              <a:spcAft>
                <a:spcPts val="0"/>
              </a:spcAft>
              <a:buFont typeface="Arial" pitchFamily="34" charset="0"/>
              <a:buChar char="–"/>
              <a:defRPr/>
            </a:pPr>
            <a:r>
              <a:rPr lang="en-US" dirty="0"/>
              <a:t>Never combine expressions in a single description/access point</a:t>
            </a:r>
          </a:p>
          <a:p>
            <a:pPr marL="914400" lvl="2" indent="0" eaLnBrk="1" fontAlgn="auto" hangingPunct="1">
              <a:spcAft>
                <a:spcPts val="0"/>
              </a:spcAft>
              <a:buFont typeface="Arial" pitchFamily="34" charset="0"/>
              <a:buNone/>
              <a:defRPr/>
            </a:pPr>
            <a:r>
              <a:rPr lang="en-US" strike="sngStrike" dirty="0">
                <a:solidFill>
                  <a:srgbClr val="0070C0"/>
                </a:solidFill>
              </a:rPr>
              <a:t>100 0_  Homer. $t Iliad. $l English &amp; Greek</a:t>
            </a:r>
            <a:endParaRPr lang="en-US" strike="sngStrike"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C7836C2B-7C69-4B82-A846-D2A4DC62771B}" type="slidenum">
              <a:rPr lang="en-US"/>
              <a:pPr>
                <a:defRPr/>
              </a:pPr>
              <a:t>177</a:t>
            </a:fld>
            <a:endParaRPr lang="en-US"/>
          </a:p>
        </p:txBody>
      </p:sp>
    </p:spTree>
  </p:cSld>
  <p:clrMapOvr>
    <a:masterClrMapping/>
  </p:clrMapOvr>
  <p:transition>
    <p:fade/>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for an Expression (RDA 6.27.3)</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Bilingual and Polyglot resources</a:t>
            </a:r>
          </a:p>
          <a:p>
            <a:pPr lvl="1" eaLnBrk="1" fontAlgn="auto" hangingPunct="1">
              <a:spcAft>
                <a:spcPts val="0"/>
              </a:spcAft>
              <a:buFont typeface="Arial" pitchFamily="34" charset="0"/>
              <a:buChar char="–"/>
              <a:defRPr/>
            </a:pPr>
            <a:r>
              <a:rPr lang="en-US" dirty="0"/>
              <a:t>LC practice: record authorized access point for the work and authorized access point for the language of the translation</a:t>
            </a:r>
          </a:p>
          <a:p>
            <a:pPr marL="857250" lvl="2" indent="0" eaLnBrk="1" fontAlgn="auto" hangingPunct="1">
              <a:spcAft>
                <a:spcPts val="0"/>
              </a:spcAft>
              <a:buFont typeface="Arial" pitchFamily="34" charset="0"/>
              <a:buNone/>
              <a:defRPr/>
            </a:pPr>
            <a:r>
              <a:rPr lang="en-US" dirty="0">
                <a:solidFill>
                  <a:srgbClr val="0070C0"/>
                </a:solidFill>
              </a:rPr>
              <a:t>100 0_  Homer. $t Iliad</a:t>
            </a:r>
          </a:p>
          <a:p>
            <a:pPr marL="857250" lvl="2" indent="0" eaLnBrk="1" fontAlgn="auto" hangingPunct="1">
              <a:spcAft>
                <a:spcPts val="0"/>
              </a:spcAft>
              <a:buFont typeface="Arial" pitchFamily="34" charset="0"/>
              <a:buNone/>
              <a:defRPr/>
            </a:pPr>
            <a:r>
              <a:rPr lang="en-US" dirty="0">
                <a:solidFill>
                  <a:srgbClr val="0070C0"/>
                </a:solidFill>
              </a:rPr>
              <a:t>100 0_  Homer. $t Iliad. $l English</a:t>
            </a:r>
          </a:p>
          <a:p>
            <a:pPr lvl="1" eaLnBrk="1" fontAlgn="auto" hangingPunct="1">
              <a:spcAft>
                <a:spcPts val="0"/>
              </a:spcAft>
              <a:buFont typeface="Arial" pitchFamily="34" charset="0"/>
              <a:buChar char="–"/>
              <a:defRPr/>
            </a:pPr>
            <a:r>
              <a:rPr lang="en-US" dirty="0"/>
              <a:t>PCC catalogers may follow LC practice or may distinguish between expressions within the same compilation</a:t>
            </a:r>
          </a:p>
          <a:p>
            <a:pPr marL="857250" lvl="2" indent="0" eaLnBrk="1" fontAlgn="auto" hangingPunct="1">
              <a:spcAft>
                <a:spcPts val="0"/>
              </a:spcAft>
              <a:buFont typeface="Arial" pitchFamily="34" charset="0"/>
              <a:buNone/>
              <a:defRPr/>
            </a:pPr>
            <a:r>
              <a:rPr lang="en-US" dirty="0">
                <a:solidFill>
                  <a:srgbClr val="0070C0"/>
                </a:solidFill>
              </a:rPr>
              <a:t>100 0_  Homer. $t Iliad. $l Greek $s (Murray)</a:t>
            </a:r>
          </a:p>
          <a:p>
            <a:pPr marL="857250" lvl="2" indent="0" eaLnBrk="1" fontAlgn="auto" hangingPunct="1">
              <a:spcAft>
                <a:spcPts val="0"/>
              </a:spcAft>
              <a:buFont typeface="Arial" pitchFamily="34" charset="0"/>
              <a:buNone/>
              <a:defRPr/>
            </a:pPr>
            <a:r>
              <a:rPr lang="en-US" dirty="0">
                <a:solidFill>
                  <a:srgbClr val="0070C0"/>
                </a:solidFill>
              </a:rPr>
              <a:t>100 0_  Homer. $t Iliad. $l English $s (Murray)</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88D31B7-FE1A-48F3-984C-9CD204749B74}" type="slidenum">
              <a:rPr lang="en-US"/>
              <a:pPr>
                <a:defRPr/>
              </a:pPr>
              <a:t>178</a:t>
            </a:fld>
            <a:endParaRPr lang="en-US"/>
          </a:p>
        </p:txBody>
      </p:sp>
    </p:spTree>
  </p:cSld>
  <p:clrMapOvr>
    <a:masterClrMapping/>
  </p:clrMapOvr>
  <p:transition>
    <p:fade/>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“Works”</a:t>
            </a:r>
          </a:p>
          <a:p>
            <a:pPr lvl="1" eaLnBrk="1" fontAlgn="auto" hangingPunct="1">
              <a:spcAft>
                <a:spcPts val="0"/>
              </a:spcAft>
              <a:buFont typeface="Arial" pitchFamily="34" charset="0"/>
              <a:buChar char="–"/>
              <a:defRPr/>
            </a:pPr>
            <a:r>
              <a:rPr lang="en-US" dirty="0"/>
              <a:t>Conventional collective title for a compilation that purports to be the complete works of an agent</a:t>
            </a:r>
          </a:p>
          <a:p>
            <a:pPr lvl="1" eaLnBrk="1" fontAlgn="auto" hangingPunct="1">
              <a:spcAft>
                <a:spcPts val="0"/>
              </a:spcAft>
              <a:buFont typeface="Arial" pitchFamily="34" charset="0"/>
              <a:buChar char="–"/>
              <a:defRPr/>
            </a:pPr>
            <a:r>
              <a:rPr lang="en-US" dirty="0"/>
              <a:t>Different compilations purporting to be a creator’s complete works are treated as </a:t>
            </a:r>
            <a:r>
              <a:rPr lang="en-US" i="1" dirty="0"/>
              <a:t>the same </a:t>
            </a:r>
            <a:r>
              <a:rPr lang="en-US" dirty="0"/>
              <a:t>aggregate work</a:t>
            </a:r>
          </a:p>
          <a:p>
            <a:pPr lvl="1" eaLnBrk="1" fontAlgn="auto" hangingPunct="1">
              <a:spcAft>
                <a:spcPts val="0"/>
              </a:spcAft>
              <a:buFont typeface="Arial" pitchFamily="34" charset="0"/>
              <a:buChar char="–"/>
              <a:defRPr/>
            </a:pPr>
            <a:r>
              <a:rPr lang="en-US" dirty="0"/>
              <a:t>If a creator’s works have been compiled more than once, the access point may need an addition to distinguish between different compilations, but this will be done at the expression level (6.27.3)</a:t>
            </a:r>
          </a:p>
          <a:p>
            <a:pPr lvl="1" eaLnBrk="1" fontAlgn="auto" hangingPunct="1">
              <a:spcAft>
                <a:spcPts val="0"/>
              </a:spcAft>
              <a:buFont typeface="Arial" pitchFamily="34" charset="0"/>
              <a:buChar char="–"/>
              <a:defRPr/>
            </a:pPr>
            <a:endParaRPr lang="en-US"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67800FB-0459-4444-9F18-A243D3AF66D3}" type="slidenum">
              <a:rPr lang="en-US"/>
              <a:pPr>
                <a:defRPr/>
              </a:pPr>
              <a:t>179</a:t>
            </a:fld>
            <a:endParaRPr lang="en-US"/>
          </a:p>
        </p:txBody>
      </p:sp>
    </p:spTree>
    <p:extLst>
      <p:ext uri="{BB962C8B-B14F-4D97-AF65-F5344CB8AC3E}">
        <p14:creationId xmlns:p14="http://schemas.microsoft.com/office/powerpoint/2010/main" val="693129708"/>
      </p:ext>
    </p:extLst>
  </p:cSld>
  <p:clrMapOvr>
    <a:masterClrMapping/>
  </p:clrMapOvr>
  <p:transition>
    <p:fade/>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a:t>“Works”</a:t>
            </a:r>
          </a:p>
          <a:p>
            <a:pPr lvl="1" eaLnBrk="1" fontAlgn="auto" hangingPunct="1">
              <a:spcAft>
                <a:spcPts val="0"/>
              </a:spcAft>
              <a:buFont typeface="Arial" pitchFamily="34" charset="0"/>
              <a:buChar char="–"/>
              <a:defRPr/>
            </a:pPr>
            <a:r>
              <a:rPr lang="en-US"/>
              <a:t>The pre-RDA NACO practice was always to add the date of publication to the conventional collective title “Works”</a:t>
            </a:r>
          </a:p>
          <a:p>
            <a:pPr lvl="1" eaLnBrk="1" fontAlgn="auto" hangingPunct="1">
              <a:spcAft>
                <a:spcPts val="0"/>
              </a:spcAft>
              <a:buFont typeface="Arial" pitchFamily="34" charset="0"/>
              <a:buChar char="–"/>
              <a:defRPr/>
            </a:pPr>
            <a:r>
              <a:rPr lang="en-US"/>
              <a:t>This is not required under RDA</a:t>
            </a:r>
          </a:p>
          <a:p>
            <a:pPr lvl="1" eaLnBrk="1" fontAlgn="auto" hangingPunct="1">
              <a:spcAft>
                <a:spcPts val="0"/>
              </a:spcAft>
              <a:buFont typeface="Arial" pitchFamily="34" charset="0"/>
              <a:buChar char="–"/>
              <a:defRPr/>
            </a:pPr>
            <a:r>
              <a:rPr lang="en-US"/>
              <a:t>The addition is only necessary if a creator’s works have appeared more than once </a:t>
            </a:r>
            <a:r>
              <a:rPr lang="en-US" i="1"/>
              <a:t>in different expressions</a:t>
            </a:r>
            <a:r>
              <a:rPr lang="en-US"/>
              <a:t> and the library feels it necessary to distinguish between them</a:t>
            </a:r>
          </a:p>
          <a:p>
            <a:pPr lvl="1" eaLnBrk="1" fontAlgn="auto" hangingPunct="1">
              <a:spcAft>
                <a:spcPts val="0"/>
              </a:spcAft>
              <a:buFont typeface="Arial" pitchFamily="34" charset="0"/>
              <a:buChar char="–"/>
              <a:defRPr/>
            </a:pPr>
            <a:r>
              <a:rPr lang="en-US"/>
              <a:t>The addition should be what makes most sense to distinguish, not necessarily the date of the expression.</a:t>
            </a:r>
          </a:p>
          <a:p>
            <a:pPr lvl="1" eaLnBrk="1" fontAlgn="auto" hangingPunct="1">
              <a:spcAft>
                <a:spcPts val="0"/>
              </a:spcAft>
              <a:buFont typeface="Arial" pitchFamily="34" charset="0"/>
              <a:buChar char="–"/>
              <a:defRPr/>
            </a:pPr>
            <a:endParaRPr lang="en-US"/>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02DE4DA0-D189-4CA0-BED8-5CECF1396A07}" type="slidenum">
              <a:rPr lang="en-US"/>
              <a:pPr>
                <a:defRPr/>
              </a:pPr>
              <a:t>180</a:t>
            </a:fld>
            <a:endParaRPr lang="en-US"/>
          </a:p>
        </p:txBody>
      </p:sp>
    </p:spTree>
    <p:extLst>
      <p:ext uri="{BB962C8B-B14F-4D97-AF65-F5344CB8AC3E}">
        <p14:creationId xmlns:p14="http://schemas.microsoft.com/office/powerpoint/2010/main" val="2692716114"/>
      </p:ext>
    </p:extLst>
  </p:cSld>
  <p:clrMapOvr>
    <a:masterClrMapping/>
  </p:clrMapOvr>
  <p:transition>
    <p:fade/>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27682" name="Content Placeholder 2"/>
          <p:cNvSpPr>
            <a:spLocks noGrp="1"/>
          </p:cNvSpPr>
          <p:nvPr>
            <p:ph idx="1"/>
          </p:nvPr>
        </p:nvSpPr>
        <p:spPr/>
        <p:txBody>
          <a:bodyPr/>
          <a:lstStyle/>
          <a:p>
            <a:pPr eaLnBrk="1" hangingPunct="1"/>
            <a:r>
              <a:rPr lang="en-US"/>
              <a:t>Three different expressions of the </a:t>
            </a:r>
            <a:r>
              <a:rPr lang="en-US" i="1"/>
              <a:t>same</a:t>
            </a:r>
            <a:r>
              <a:rPr lang="en-US"/>
              <a:t> aggregate work</a:t>
            </a:r>
          </a:p>
          <a:p>
            <a:pPr lvl="1" eaLnBrk="1" hangingPunct="1"/>
            <a:endParaRPr lang="en-US"/>
          </a:p>
        </p:txBody>
      </p:sp>
      <p:pic>
        <p:nvPicPr>
          <p:cNvPr id="327683" name="Picture 2"/>
          <p:cNvPicPr>
            <a:picLocks noChangeAspect="1" noChangeArrowheads="1"/>
          </p:cNvPicPr>
          <p:nvPr/>
        </p:nvPicPr>
        <p:blipFill>
          <a:blip r:embed="rId3"/>
          <a:srcRect/>
          <a:stretch>
            <a:fillRect/>
          </a:stretch>
        </p:blipFill>
        <p:spPr bwMode="auto">
          <a:xfrm>
            <a:off x="838200" y="2841324"/>
            <a:ext cx="2132013" cy="3173713"/>
          </a:xfrm>
          <a:prstGeom prst="rect">
            <a:avLst/>
          </a:prstGeom>
          <a:noFill/>
          <a:ln w="9525">
            <a:solidFill>
              <a:schemeClr val="tx1"/>
            </a:solidFill>
            <a:miter lim="800000"/>
            <a:headEnd/>
            <a:tailEnd/>
          </a:ln>
        </p:spPr>
      </p:pic>
      <p:pic>
        <p:nvPicPr>
          <p:cNvPr id="327684" name="Picture 3"/>
          <p:cNvPicPr>
            <a:picLocks noChangeAspect="1" noChangeArrowheads="1"/>
          </p:cNvPicPr>
          <p:nvPr/>
        </p:nvPicPr>
        <p:blipFill>
          <a:blip r:embed="rId4"/>
          <a:srcRect/>
          <a:stretch>
            <a:fillRect/>
          </a:stretch>
        </p:blipFill>
        <p:spPr bwMode="auto">
          <a:xfrm>
            <a:off x="3727048" y="2841324"/>
            <a:ext cx="2084790" cy="3173714"/>
          </a:xfrm>
          <a:prstGeom prst="rect">
            <a:avLst/>
          </a:prstGeom>
          <a:noFill/>
          <a:ln w="9525">
            <a:solidFill>
              <a:schemeClr val="tx1"/>
            </a:solidFill>
            <a:miter lim="800000"/>
            <a:headEnd/>
            <a:tailEnd/>
          </a:ln>
        </p:spPr>
      </p:pic>
      <p:pic>
        <p:nvPicPr>
          <p:cNvPr id="327685" name="Picture 4"/>
          <p:cNvPicPr>
            <a:picLocks noChangeAspect="1" noChangeArrowheads="1"/>
          </p:cNvPicPr>
          <p:nvPr/>
        </p:nvPicPr>
        <p:blipFill>
          <a:blip r:embed="rId5"/>
          <a:srcRect/>
          <a:stretch>
            <a:fillRect/>
          </a:stretch>
        </p:blipFill>
        <p:spPr bwMode="auto">
          <a:xfrm>
            <a:off x="6553200" y="2841323"/>
            <a:ext cx="1900061" cy="3173713"/>
          </a:xfrm>
          <a:prstGeom prst="rect">
            <a:avLst/>
          </a:prstGeom>
          <a:noFill/>
          <a:ln w="9525">
            <a:solidFill>
              <a:schemeClr val="tx1"/>
            </a:solidFill>
            <a:miter lim="800000"/>
            <a:headEnd/>
            <a:tailEnd/>
          </a:ln>
        </p:spPr>
      </p:pic>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759147B4-D345-4A9F-AC71-FFBE2F3D8EAD}" type="slidenum">
              <a:rPr lang="en-US"/>
              <a:pPr>
                <a:defRPr/>
              </a:pPr>
              <a:t>181</a:t>
            </a:fld>
            <a:endParaRPr lang="en-US"/>
          </a:p>
        </p:txBody>
      </p:sp>
    </p:spTree>
    <p:extLst>
      <p:ext uri="{BB962C8B-B14F-4D97-AF65-F5344CB8AC3E}">
        <p14:creationId xmlns:p14="http://schemas.microsoft.com/office/powerpoint/2010/main" val="3641278845"/>
      </p:ext>
    </p:extLst>
  </p:cSld>
  <p:clrMapOvr>
    <a:masterClrMapping/>
  </p:clrMapOvr>
  <p:transition>
    <p:fade/>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29730" name="Content Placeholder 2"/>
          <p:cNvSpPr>
            <a:spLocks noGrp="1"/>
          </p:cNvSpPr>
          <p:nvPr>
            <p:ph idx="1"/>
          </p:nvPr>
        </p:nvSpPr>
        <p:spPr/>
        <p:txBody>
          <a:bodyPr/>
          <a:lstStyle/>
          <a:p>
            <a:pPr eaLnBrk="1" hangingPunct="1"/>
            <a:r>
              <a:rPr lang="en-US" dirty="0"/>
              <a:t>The authorized access point for the work is: </a:t>
            </a:r>
          </a:p>
          <a:p>
            <a:pPr marL="1828800" indent="-914400" eaLnBrk="1" hangingPunct="1">
              <a:buNone/>
            </a:pPr>
            <a:r>
              <a:rPr lang="en-US" sz="2400" dirty="0">
                <a:solidFill>
                  <a:srgbClr val="0070C0"/>
                </a:solidFill>
              </a:rPr>
              <a:t>100 1_  Paine, Thomas, $d 1737-1809. $t Works</a:t>
            </a:r>
          </a:p>
          <a:p>
            <a:pPr eaLnBrk="1" hangingPunct="1"/>
            <a:r>
              <a:rPr lang="en-US" dirty="0"/>
              <a:t>How can the expressions be differentiated (6.27.3)?</a:t>
            </a:r>
          </a:p>
          <a:p>
            <a:pPr lvl="1" eaLnBrk="1" hangingPunct="1"/>
            <a:r>
              <a:rPr lang="en-US" dirty="0"/>
              <a:t>Content type?</a:t>
            </a:r>
          </a:p>
          <a:p>
            <a:pPr lvl="1" eaLnBrk="1" hangingPunct="1"/>
            <a:r>
              <a:rPr lang="en-US" dirty="0"/>
              <a:t>Date of expression?</a:t>
            </a:r>
          </a:p>
          <a:p>
            <a:pPr lvl="1" eaLnBrk="1" hangingPunct="1"/>
            <a:r>
              <a:rPr lang="en-US" dirty="0"/>
              <a:t>Language of the expression?</a:t>
            </a:r>
          </a:p>
          <a:p>
            <a:pPr lvl="1" eaLnBrk="1" hangingPunct="1"/>
            <a:r>
              <a:rPr lang="en-US" dirty="0"/>
              <a:t>Other characteristic?</a:t>
            </a:r>
          </a:p>
          <a:p>
            <a:pPr lvl="1" eaLnBrk="1" hangingPunct="1"/>
            <a:endParaRPr lang="en-US" dirty="0"/>
          </a:p>
        </p:txBody>
      </p:sp>
      <p:pic>
        <p:nvPicPr>
          <p:cNvPr id="329731" name="Picture 2"/>
          <p:cNvPicPr>
            <a:picLocks noChangeAspect="1" noChangeArrowheads="1"/>
          </p:cNvPicPr>
          <p:nvPr/>
        </p:nvPicPr>
        <p:blipFill>
          <a:blip r:embed="rId3"/>
          <a:srcRect/>
          <a:stretch>
            <a:fillRect/>
          </a:stretch>
        </p:blipFill>
        <p:spPr bwMode="auto">
          <a:xfrm>
            <a:off x="7412038" y="4432017"/>
            <a:ext cx="1122362" cy="1671638"/>
          </a:xfrm>
          <a:prstGeom prst="rect">
            <a:avLst/>
          </a:prstGeom>
          <a:noFill/>
          <a:ln w="9525">
            <a:solidFill>
              <a:schemeClr val="tx1"/>
            </a:solidFill>
            <a:miter lim="800000"/>
            <a:headEnd/>
            <a:tailEnd/>
          </a:ln>
        </p:spPr>
      </p:pic>
      <p:pic>
        <p:nvPicPr>
          <p:cNvPr id="329732" name="Picture 3"/>
          <p:cNvPicPr>
            <a:picLocks noChangeAspect="1" noChangeArrowheads="1"/>
          </p:cNvPicPr>
          <p:nvPr/>
        </p:nvPicPr>
        <p:blipFill>
          <a:blip r:embed="rId4"/>
          <a:srcRect/>
          <a:stretch>
            <a:fillRect/>
          </a:stretch>
        </p:blipFill>
        <p:spPr bwMode="auto">
          <a:xfrm>
            <a:off x="6575084" y="3895838"/>
            <a:ext cx="1098550" cy="1671638"/>
          </a:xfrm>
          <a:prstGeom prst="rect">
            <a:avLst/>
          </a:prstGeom>
          <a:noFill/>
          <a:ln w="9525">
            <a:solidFill>
              <a:schemeClr val="tx1"/>
            </a:solidFill>
            <a:miter lim="800000"/>
            <a:headEnd/>
            <a:tailEnd/>
          </a:ln>
        </p:spPr>
      </p:pic>
      <p:pic>
        <p:nvPicPr>
          <p:cNvPr id="329733" name="Picture 4"/>
          <p:cNvPicPr>
            <a:picLocks noChangeAspect="1" noChangeArrowheads="1"/>
          </p:cNvPicPr>
          <p:nvPr/>
        </p:nvPicPr>
        <p:blipFill>
          <a:blip r:embed="rId5"/>
          <a:srcRect/>
          <a:stretch>
            <a:fillRect/>
          </a:stretch>
        </p:blipFill>
        <p:spPr bwMode="auto">
          <a:xfrm>
            <a:off x="5629785" y="3281362"/>
            <a:ext cx="1000125" cy="1671638"/>
          </a:xfrm>
          <a:prstGeom prst="rect">
            <a:avLst/>
          </a:prstGeom>
          <a:noFill/>
          <a:ln w="9525">
            <a:solidFill>
              <a:schemeClr val="tx1"/>
            </a:solidFill>
            <a:miter lim="800000"/>
            <a:headEnd/>
            <a:tailEnd/>
          </a:ln>
        </p:spPr>
      </p:pic>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8AC0F3F-629A-4987-9DFA-008E8BD72788}" type="slidenum">
              <a:rPr lang="en-US"/>
              <a:pPr>
                <a:defRPr/>
              </a:pPr>
              <a:t>182</a:t>
            </a:fld>
            <a:endParaRPr lang="en-US"/>
          </a:p>
        </p:txBody>
      </p:sp>
    </p:spTree>
    <p:extLst>
      <p:ext uri="{BB962C8B-B14F-4D97-AF65-F5344CB8AC3E}">
        <p14:creationId xmlns:p14="http://schemas.microsoft.com/office/powerpoint/2010/main" val="2315962851"/>
      </p:ext>
    </p:extLst>
  </p:cSld>
  <p:clrMapOvr>
    <a:masterClrMapping/>
  </p:clrMapOvr>
  <p:transition>
    <p:fade/>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a:xfrm>
            <a:off x="304800" y="1624012"/>
            <a:ext cx="6064250" cy="4525963"/>
          </a:xfrm>
        </p:spPr>
        <p:txBody>
          <a:bodyPr rtlCol="0">
            <a:normAutofit fontScale="25000" lnSpcReduction="20000"/>
          </a:bodyPr>
          <a:lstStyle/>
          <a:p>
            <a:pPr marL="0" indent="0" eaLnBrk="1" fontAlgn="auto" hangingPunct="1">
              <a:spcAft>
                <a:spcPts val="0"/>
              </a:spcAft>
              <a:buFont typeface="Arial" pitchFamily="34" charset="0"/>
              <a:buNone/>
              <a:defRPr/>
            </a:pPr>
            <a:r>
              <a:rPr lang="en-US" sz="5600" dirty="0"/>
              <a:t>Possible RDA authorized access points</a:t>
            </a:r>
          </a:p>
          <a:p>
            <a:pPr eaLnBrk="1" fontAlgn="auto" hangingPunct="1">
              <a:spcAft>
                <a:spcPts val="0"/>
              </a:spcAft>
              <a:buFont typeface="Arial" pitchFamily="34" charset="0"/>
              <a:buChar char="•"/>
              <a:defRPr/>
            </a:pPr>
            <a:endParaRPr lang="en-US" sz="5600" dirty="0"/>
          </a:p>
          <a:p>
            <a:pPr marL="914400" lvl="1" indent="-457200" eaLnBrk="1" fontAlgn="auto" hangingPunct="1">
              <a:spcAft>
                <a:spcPts val="0"/>
              </a:spcAft>
              <a:buNone/>
              <a:defRPr/>
            </a:pPr>
            <a:r>
              <a:rPr lang="en-US" sz="5600" dirty="0">
                <a:solidFill>
                  <a:srgbClr val="0070C0"/>
                </a:solidFill>
              </a:rPr>
              <a:t>100 1_  Paine, Thomas, $d 1737-1809. $t Works. $l English $s</a:t>
            </a:r>
          </a:p>
          <a:p>
            <a:pPr marL="914400" lvl="1" indent="-457200" eaLnBrk="1" fontAlgn="auto" hangingPunct="1">
              <a:spcAft>
                <a:spcPts val="0"/>
              </a:spcAft>
              <a:buNone/>
              <a:defRPr/>
            </a:pPr>
            <a:r>
              <a:rPr lang="en-US" sz="5600" dirty="0">
                <a:solidFill>
                  <a:srgbClr val="0070C0"/>
                </a:solidFill>
              </a:rPr>
              <a:t>	  (Blanchard)</a:t>
            </a:r>
          </a:p>
          <a:p>
            <a:pPr marL="914400" lvl="1" indent="-457200" eaLnBrk="1" fontAlgn="auto" hangingPunct="1">
              <a:spcAft>
                <a:spcPts val="0"/>
              </a:spcAft>
              <a:buFont typeface="Arial" pitchFamily="34" charset="0"/>
              <a:buNone/>
              <a:defRPr/>
            </a:pPr>
            <a:r>
              <a:rPr lang="en-US" sz="5600" dirty="0">
                <a:solidFill>
                  <a:srgbClr val="0070C0"/>
                </a:solidFill>
              </a:rPr>
              <a:t>100 1_  Paine, Thomas, $d 1737-1809. $t Works $s (Blanchard)</a:t>
            </a:r>
          </a:p>
          <a:p>
            <a:pPr marL="914400" lvl="1" indent="-457200" eaLnBrk="1" fontAlgn="auto" hangingPunct="1">
              <a:spcAft>
                <a:spcPts val="0"/>
              </a:spcAft>
              <a:buFont typeface="Arial" pitchFamily="34" charset="0"/>
              <a:buNone/>
              <a:defRPr/>
            </a:pPr>
            <a:endParaRPr lang="en-US" sz="5600" dirty="0">
              <a:solidFill>
                <a:srgbClr val="0070C0"/>
              </a:solidFill>
            </a:endParaRPr>
          </a:p>
          <a:p>
            <a:pPr marL="914400" lvl="1" indent="-457200" eaLnBrk="1" fontAlgn="auto" hangingPunct="1">
              <a:spcAft>
                <a:spcPts val="0"/>
              </a:spcAft>
              <a:buFont typeface="Arial" pitchFamily="34" charset="0"/>
              <a:buNone/>
              <a:defRPr/>
            </a:pPr>
            <a:r>
              <a:rPr lang="en-US" sz="5600" dirty="0">
                <a:solidFill>
                  <a:srgbClr val="0070C0"/>
                </a:solidFill>
              </a:rPr>
              <a:t>100 1_  Paine, Thomas, $d 1737-1809. $t Works $s (Belford, Clarke &amp;</a:t>
            </a:r>
          </a:p>
          <a:p>
            <a:pPr marL="914400" lvl="1" indent="-457200" eaLnBrk="1" fontAlgn="auto" hangingPunct="1">
              <a:spcAft>
                <a:spcPts val="0"/>
              </a:spcAft>
              <a:buFont typeface="Arial" pitchFamily="34" charset="0"/>
              <a:buNone/>
              <a:defRPr/>
            </a:pPr>
            <a:r>
              <a:rPr lang="en-US" sz="5600" dirty="0">
                <a:solidFill>
                  <a:srgbClr val="0070C0"/>
                </a:solidFill>
              </a:rPr>
              <a:t>	   Co.)</a:t>
            </a:r>
          </a:p>
          <a:p>
            <a:pPr marL="914400" lvl="1" indent="-457200" eaLnBrk="1" fontAlgn="auto" hangingPunct="1">
              <a:spcAft>
                <a:spcPts val="0"/>
              </a:spcAft>
              <a:buNone/>
              <a:defRPr/>
            </a:pPr>
            <a:r>
              <a:rPr lang="en-US" sz="5600" dirty="0">
                <a:solidFill>
                  <a:srgbClr val="0070C0"/>
                </a:solidFill>
              </a:rPr>
              <a:t>100 1_  Paine, Thomas, $d 1737-1809. $t Works. $l English $s (Belford,</a:t>
            </a:r>
          </a:p>
          <a:p>
            <a:pPr marL="914400" lvl="1" indent="-457200" eaLnBrk="1" fontAlgn="auto" hangingPunct="1">
              <a:spcAft>
                <a:spcPts val="0"/>
              </a:spcAft>
              <a:buNone/>
              <a:defRPr/>
            </a:pPr>
            <a:r>
              <a:rPr lang="en-US" sz="5600" dirty="0">
                <a:solidFill>
                  <a:srgbClr val="0070C0"/>
                </a:solidFill>
              </a:rPr>
              <a:t>	   Clarke &amp; Co.)</a:t>
            </a:r>
          </a:p>
          <a:p>
            <a:pPr marL="914400" lvl="1" indent="-457200" eaLnBrk="1" fontAlgn="auto" hangingPunct="1">
              <a:spcAft>
                <a:spcPts val="0"/>
              </a:spcAft>
              <a:buFont typeface="Arial" pitchFamily="34" charset="0"/>
              <a:buNone/>
              <a:defRPr/>
            </a:pPr>
            <a:endParaRPr lang="en-US" sz="5600" dirty="0">
              <a:solidFill>
                <a:srgbClr val="0070C0"/>
              </a:solidFill>
            </a:endParaRPr>
          </a:p>
          <a:p>
            <a:pPr marL="914400" lvl="1" indent="-457200" eaLnBrk="1" fontAlgn="auto" hangingPunct="1">
              <a:spcAft>
                <a:spcPts val="0"/>
              </a:spcAft>
              <a:buNone/>
              <a:defRPr/>
            </a:pPr>
            <a:r>
              <a:rPr lang="en-US" sz="5600" dirty="0">
                <a:solidFill>
                  <a:srgbClr val="0070C0"/>
                </a:solidFill>
              </a:rPr>
              <a:t>100 1_  Paine, Thomas, $d 1737-1809. $t Works. $l English. $f 1880</a:t>
            </a:r>
          </a:p>
          <a:p>
            <a:pPr marL="914400" lvl="1" indent="-457200" eaLnBrk="1" fontAlgn="auto" hangingPunct="1">
              <a:spcAft>
                <a:spcPts val="0"/>
              </a:spcAft>
              <a:buFont typeface="Arial" pitchFamily="34" charset="0"/>
              <a:buNone/>
              <a:defRPr/>
            </a:pPr>
            <a:r>
              <a:rPr lang="en-US" sz="5600" dirty="0">
                <a:solidFill>
                  <a:srgbClr val="0070C0"/>
                </a:solidFill>
              </a:rPr>
              <a:t>100 1_  Paine, Thomas, $d 1737-1809. $t Works. $f 1880</a:t>
            </a:r>
          </a:p>
          <a:p>
            <a:pPr marL="914400" lvl="1" indent="-457200" eaLnBrk="1" fontAlgn="auto" hangingPunct="1">
              <a:spcAft>
                <a:spcPts val="0"/>
              </a:spcAft>
              <a:buFont typeface="Arial" pitchFamily="34" charset="0"/>
              <a:buNone/>
              <a:defRPr/>
            </a:pPr>
            <a:endParaRPr lang="en-US" sz="5600" dirty="0">
              <a:solidFill>
                <a:srgbClr val="0070C0"/>
              </a:solidFill>
            </a:endParaRPr>
          </a:p>
          <a:p>
            <a:pPr marL="914400" lvl="1" indent="-457200" eaLnBrk="1" fontAlgn="auto" hangingPunct="1">
              <a:spcAft>
                <a:spcPts val="0"/>
              </a:spcAft>
              <a:buFont typeface="Arial" pitchFamily="34" charset="0"/>
              <a:buNone/>
              <a:defRPr/>
            </a:pPr>
            <a:r>
              <a:rPr lang="en-US" sz="5600" dirty="0">
                <a:solidFill>
                  <a:srgbClr val="0070C0"/>
                </a:solidFill>
              </a:rPr>
              <a:t>100 1_  Paine, Thomas, $d 1737-1809. $t Works $s (Complete works of</a:t>
            </a:r>
          </a:p>
          <a:p>
            <a:pPr marL="914400" lvl="1" indent="-457200" eaLnBrk="1" fontAlgn="auto" hangingPunct="1">
              <a:spcAft>
                <a:spcPts val="0"/>
              </a:spcAft>
              <a:buFont typeface="Arial" pitchFamily="34" charset="0"/>
              <a:buNone/>
              <a:defRPr/>
            </a:pPr>
            <a:r>
              <a:rPr lang="en-US" sz="5600" dirty="0">
                <a:solidFill>
                  <a:srgbClr val="0070C0"/>
                </a:solidFill>
              </a:rPr>
              <a:t>	   Thomas Paine containing all the political and theological writings)</a:t>
            </a:r>
          </a:p>
          <a:p>
            <a:pPr marL="914400" lvl="1" indent="-457200" eaLnBrk="1" fontAlgn="auto" hangingPunct="1">
              <a:spcAft>
                <a:spcPts val="0"/>
              </a:spcAft>
              <a:buNone/>
              <a:defRPr/>
            </a:pPr>
            <a:r>
              <a:rPr lang="en-US" sz="5600" dirty="0">
                <a:solidFill>
                  <a:srgbClr val="0070C0"/>
                </a:solidFill>
              </a:rPr>
              <a:t>100 1_  Paine, Thomas, $d 1737-1809. $t Works. $l English $s (Complete</a:t>
            </a:r>
          </a:p>
          <a:p>
            <a:pPr marL="914400" lvl="1" indent="-457200" eaLnBrk="1" fontAlgn="auto" hangingPunct="1">
              <a:spcAft>
                <a:spcPts val="0"/>
              </a:spcAft>
              <a:buNone/>
              <a:defRPr/>
            </a:pPr>
            <a:r>
              <a:rPr lang="en-US" sz="5600" dirty="0">
                <a:solidFill>
                  <a:srgbClr val="0070C0"/>
                </a:solidFill>
              </a:rPr>
              <a:t>	   works of Thomas Paine containing all the political and</a:t>
            </a:r>
          </a:p>
          <a:p>
            <a:pPr marL="914400" lvl="1" indent="-457200" eaLnBrk="1" fontAlgn="auto" hangingPunct="1">
              <a:spcAft>
                <a:spcPts val="0"/>
              </a:spcAft>
              <a:buNone/>
              <a:defRPr/>
            </a:pPr>
            <a:r>
              <a:rPr lang="en-US" sz="5600" dirty="0">
                <a:solidFill>
                  <a:srgbClr val="0070C0"/>
                </a:solidFill>
              </a:rPr>
              <a:t>	   theological writings)</a:t>
            </a:r>
          </a:p>
          <a:p>
            <a:pPr marL="914400" lvl="1" indent="-457200" eaLnBrk="1" fontAlgn="auto" hangingPunct="1">
              <a:spcAft>
                <a:spcPts val="0"/>
              </a:spcAft>
              <a:buFont typeface="Arial" pitchFamily="34" charset="0"/>
              <a:buNone/>
              <a:defRPr/>
            </a:pPr>
            <a:endParaRPr lang="en-US" sz="5600" dirty="0">
              <a:solidFill>
                <a:srgbClr val="0070C0"/>
              </a:solidFill>
            </a:endParaRPr>
          </a:p>
          <a:p>
            <a:pPr marL="914400" lvl="1" indent="-457200" eaLnBrk="1" fontAlgn="auto" hangingPunct="1">
              <a:spcAft>
                <a:spcPts val="0"/>
              </a:spcAft>
              <a:buNone/>
              <a:defRPr/>
            </a:pPr>
            <a:r>
              <a:rPr lang="en-US" sz="5600" dirty="0">
                <a:solidFill>
                  <a:srgbClr val="0070C0"/>
                </a:solidFill>
              </a:rPr>
              <a:t>100 1_  Paine, Thomas, $d 1737-1809. $t Works. $l English $s (Chicago, Ill.)</a:t>
            </a:r>
          </a:p>
          <a:p>
            <a:pPr marL="914400" lvl="1" indent="-457200" eaLnBrk="1" fontAlgn="auto" hangingPunct="1">
              <a:spcAft>
                <a:spcPts val="0"/>
              </a:spcAft>
              <a:buFont typeface="Arial" pitchFamily="34" charset="0"/>
              <a:buNone/>
              <a:defRPr/>
            </a:pPr>
            <a:r>
              <a:rPr lang="en-US" sz="5600" dirty="0">
                <a:solidFill>
                  <a:srgbClr val="0070C0"/>
                </a:solidFill>
              </a:rPr>
              <a:t>100 1_  Paine, Thomas, $d 1737-1809. $t Works $s (Chicago, Ill.)</a:t>
            </a:r>
          </a:p>
          <a:p>
            <a:pPr marL="457200" lvl="1" indent="0" eaLnBrk="1" fontAlgn="auto" hangingPunct="1">
              <a:spcAft>
                <a:spcPts val="0"/>
              </a:spcAft>
              <a:buFont typeface="Arial" pitchFamily="34" charset="0"/>
              <a:buNone/>
              <a:defRPr/>
            </a:pPr>
            <a:endParaRPr lang="en-US" dirty="0">
              <a:solidFill>
                <a:srgbClr val="0070C0"/>
              </a:solidFill>
            </a:endParaRPr>
          </a:p>
          <a:p>
            <a:pPr lvl="1" eaLnBrk="1" fontAlgn="auto" hangingPunct="1">
              <a:spcAft>
                <a:spcPts val="0"/>
              </a:spcAft>
              <a:buFont typeface="Arial" pitchFamily="34" charset="0"/>
              <a:buChar char="–"/>
              <a:defRPr/>
            </a:pPr>
            <a:endParaRPr lang="en-US" dirty="0"/>
          </a:p>
        </p:txBody>
      </p:sp>
      <p:pic>
        <p:nvPicPr>
          <p:cNvPr id="331779" name="Picture 3"/>
          <p:cNvPicPr>
            <a:picLocks noChangeAspect="1" noChangeArrowheads="1"/>
          </p:cNvPicPr>
          <p:nvPr/>
        </p:nvPicPr>
        <p:blipFill>
          <a:blip r:embed="rId3"/>
          <a:srcRect/>
          <a:stretch>
            <a:fillRect/>
          </a:stretch>
        </p:blipFill>
        <p:spPr bwMode="auto">
          <a:xfrm>
            <a:off x="6369050" y="2057400"/>
            <a:ext cx="2600325" cy="3957638"/>
          </a:xfrm>
          <a:prstGeom prst="rect">
            <a:avLst/>
          </a:prstGeom>
          <a:noFill/>
          <a:ln w="9525">
            <a:solidFill>
              <a:schemeClr val="tx1"/>
            </a:solidFill>
            <a:miter lim="800000"/>
            <a:headEnd/>
            <a:tailEnd/>
          </a:ln>
        </p:spPr>
      </p:pic>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DF08D529-FD7A-4FD6-A109-929A1E552064}" type="slidenum">
              <a:rPr lang="en-US"/>
              <a:pPr>
                <a:defRPr/>
              </a:pPr>
              <a:t>183</a:t>
            </a:fld>
            <a:endParaRPr lang="en-US"/>
          </a:p>
        </p:txBody>
      </p:sp>
    </p:spTree>
    <p:extLst>
      <p:ext uri="{BB962C8B-B14F-4D97-AF65-F5344CB8AC3E}">
        <p14:creationId xmlns:p14="http://schemas.microsoft.com/office/powerpoint/2010/main" val="3756488071"/>
      </p:ext>
    </p:extLst>
  </p:cSld>
  <p:clrMapOvr>
    <a:masterClrMapping/>
  </p:clrMapOvr>
  <p:transition>
    <p:fade/>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a:xfrm>
            <a:off x="228600" y="1676400"/>
            <a:ext cx="5791200" cy="4953000"/>
          </a:xfrm>
        </p:spPr>
        <p:txBody>
          <a:bodyPr rtlCol="0">
            <a:normAutofit fontScale="32500" lnSpcReduction="20000"/>
          </a:bodyPr>
          <a:lstStyle/>
          <a:p>
            <a:pPr marL="0" indent="0" eaLnBrk="1" fontAlgn="auto" hangingPunct="1">
              <a:spcAft>
                <a:spcPts val="0"/>
              </a:spcAft>
              <a:buFont typeface="Arial" pitchFamily="34" charset="0"/>
              <a:buNone/>
              <a:defRPr/>
            </a:pPr>
            <a:r>
              <a:rPr lang="en-US" sz="4300" dirty="0"/>
              <a:t>Possible RDA authorized access points</a:t>
            </a:r>
          </a:p>
          <a:p>
            <a:pPr eaLnBrk="1" fontAlgn="auto" hangingPunct="1">
              <a:spcAft>
                <a:spcPts val="0"/>
              </a:spcAft>
              <a:buFont typeface="Arial" pitchFamily="34" charset="0"/>
              <a:buChar char="•"/>
              <a:defRPr/>
            </a:pPr>
            <a:endParaRPr lang="en-US" sz="3400" dirty="0"/>
          </a:p>
          <a:p>
            <a:pPr marL="1031875" lvl="1" indent="-574675" eaLnBrk="1" fontAlgn="auto" hangingPunct="1">
              <a:spcAft>
                <a:spcPts val="0"/>
              </a:spcAft>
              <a:buFont typeface="Arial" pitchFamily="34" charset="0"/>
              <a:buNone/>
              <a:defRPr/>
            </a:pPr>
            <a:r>
              <a:rPr lang="en-US" sz="4900" dirty="0">
                <a:solidFill>
                  <a:srgbClr val="0070C0"/>
                </a:solidFill>
              </a:rPr>
              <a:t>100 1_  Paine, Thomas, $d 1737-1809. $t Works. $l English $s</a:t>
            </a:r>
          </a:p>
          <a:p>
            <a:pPr marL="1031875" lvl="1" indent="-574675" eaLnBrk="1" fontAlgn="auto" hangingPunct="1">
              <a:spcAft>
                <a:spcPts val="0"/>
              </a:spcAft>
              <a:buFont typeface="Arial" pitchFamily="34" charset="0"/>
              <a:buNone/>
              <a:defRPr/>
            </a:pPr>
            <a:r>
              <a:rPr lang="en-US" sz="4900" dirty="0">
                <a:solidFill>
                  <a:srgbClr val="0070C0"/>
                </a:solidFill>
              </a:rPr>
              <a:t>	  (D.M. Bennett)</a:t>
            </a:r>
          </a:p>
          <a:p>
            <a:pPr marL="1031875" lvl="1" indent="-574675" eaLnBrk="1" fontAlgn="auto" hangingPunct="1">
              <a:spcAft>
                <a:spcPts val="0"/>
              </a:spcAft>
              <a:buNone/>
              <a:defRPr/>
            </a:pPr>
            <a:r>
              <a:rPr lang="en-US" sz="4900" dirty="0">
                <a:solidFill>
                  <a:srgbClr val="0070C0"/>
                </a:solidFill>
              </a:rPr>
              <a:t>100 1_  Paine, Thomas, $d 1737-1809. $t Works $s (D.M. </a:t>
            </a:r>
          </a:p>
          <a:p>
            <a:pPr marL="1031875" lvl="1" indent="-574675" eaLnBrk="1" fontAlgn="auto" hangingPunct="1">
              <a:spcAft>
                <a:spcPts val="0"/>
              </a:spcAft>
              <a:buNone/>
              <a:defRPr/>
            </a:pPr>
            <a:r>
              <a:rPr lang="en-US" sz="4900" dirty="0">
                <a:solidFill>
                  <a:srgbClr val="0070C0"/>
                </a:solidFill>
              </a:rPr>
              <a:t>	  Bennett)</a:t>
            </a:r>
          </a:p>
          <a:p>
            <a:pPr marL="1031875" lvl="1" indent="-574675" eaLnBrk="1" fontAlgn="auto" hangingPunct="1">
              <a:spcAft>
                <a:spcPts val="0"/>
              </a:spcAft>
              <a:buFont typeface="Arial" pitchFamily="34" charset="0"/>
              <a:buNone/>
              <a:defRPr/>
            </a:pPr>
            <a:endParaRPr lang="en-US" sz="4900" dirty="0">
              <a:solidFill>
                <a:srgbClr val="0070C0"/>
              </a:solidFill>
            </a:endParaRPr>
          </a:p>
          <a:p>
            <a:pPr marL="1031875" lvl="1" indent="-574675" eaLnBrk="1" fontAlgn="auto" hangingPunct="1">
              <a:spcAft>
                <a:spcPts val="0"/>
              </a:spcAft>
              <a:buFont typeface="Arial" pitchFamily="34" charset="0"/>
              <a:buNone/>
              <a:defRPr/>
            </a:pPr>
            <a:r>
              <a:rPr lang="en-US" sz="4900" dirty="0">
                <a:solidFill>
                  <a:srgbClr val="0070C0"/>
                </a:solidFill>
              </a:rPr>
              <a:t>100 1_  Paine, Thomas, $d 1737-1809. $t Works. $f 1878</a:t>
            </a:r>
          </a:p>
          <a:p>
            <a:pPr marL="1031875" lvl="1" indent="-574675" eaLnBrk="1" fontAlgn="auto" hangingPunct="1">
              <a:spcAft>
                <a:spcPts val="0"/>
              </a:spcAft>
              <a:buNone/>
              <a:defRPr/>
            </a:pPr>
            <a:r>
              <a:rPr lang="en-US" sz="4900" dirty="0">
                <a:solidFill>
                  <a:srgbClr val="0070C0"/>
                </a:solidFill>
              </a:rPr>
              <a:t>100 1_  Paine, Thomas, $d 1737-1809. $t Works. $l English. $f</a:t>
            </a:r>
          </a:p>
          <a:p>
            <a:pPr marL="1031875" lvl="1" indent="-574675" eaLnBrk="1" fontAlgn="auto" hangingPunct="1">
              <a:spcAft>
                <a:spcPts val="0"/>
              </a:spcAft>
              <a:buNone/>
              <a:defRPr/>
            </a:pPr>
            <a:r>
              <a:rPr lang="en-US" sz="4900" dirty="0">
                <a:solidFill>
                  <a:srgbClr val="0070C0"/>
                </a:solidFill>
              </a:rPr>
              <a:t>	 1878</a:t>
            </a:r>
          </a:p>
          <a:p>
            <a:pPr marL="1031875" lvl="1" indent="-574675" eaLnBrk="1" fontAlgn="auto" hangingPunct="1">
              <a:spcAft>
                <a:spcPts val="0"/>
              </a:spcAft>
              <a:buFont typeface="Arial" pitchFamily="34" charset="0"/>
              <a:buNone/>
              <a:defRPr/>
            </a:pPr>
            <a:endParaRPr lang="en-US" sz="4900" dirty="0">
              <a:solidFill>
                <a:srgbClr val="0070C0"/>
              </a:solidFill>
            </a:endParaRPr>
          </a:p>
          <a:p>
            <a:pPr marL="1031875" lvl="1" indent="-574675" eaLnBrk="1" fontAlgn="auto" hangingPunct="1">
              <a:spcAft>
                <a:spcPts val="0"/>
              </a:spcAft>
              <a:buFont typeface="Arial" pitchFamily="34" charset="0"/>
              <a:buNone/>
              <a:defRPr/>
            </a:pPr>
            <a:r>
              <a:rPr lang="en-US" sz="4900" dirty="0">
                <a:solidFill>
                  <a:srgbClr val="0070C0"/>
                </a:solidFill>
              </a:rPr>
              <a:t>100 1_  Paine, Thomas, $d 1737-1809. $t Works. $l English $s</a:t>
            </a:r>
          </a:p>
          <a:p>
            <a:pPr marL="1031875" lvl="1" indent="-574675" eaLnBrk="1" fontAlgn="auto" hangingPunct="1">
              <a:spcAft>
                <a:spcPts val="0"/>
              </a:spcAft>
              <a:buFont typeface="Arial" pitchFamily="34" charset="0"/>
              <a:buNone/>
              <a:defRPr/>
            </a:pPr>
            <a:r>
              <a:rPr lang="en-US" sz="4900" dirty="0">
                <a:solidFill>
                  <a:srgbClr val="0070C0"/>
                </a:solidFill>
              </a:rPr>
              <a:t>	  (New York, N.Y.)</a:t>
            </a:r>
          </a:p>
          <a:p>
            <a:pPr marL="1031875" lvl="1" indent="-574675" eaLnBrk="1" fontAlgn="auto" hangingPunct="1">
              <a:spcAft>
                <a:spcPts val="0"/>
              </a:spcAft>
              <a:buNone/>
              <a:defRPr/>
            </a:pPr>
            <a:r>
              <a:rPr lang="en-US" sz="4900" dirty="0">
                <a:solidFill>
                  <a:srgbClr val="0070C0"/>
                </a:solidFill>
              </a:rPr>
              <a:t>100 1_  Paine, Thomas, $d 1737-1809. $t Works $s (New York,</a:t>
            </a:r>
          </a:p>
          <a:p>
            <a:pPr marL="1031875" lvl="1" indent="-574675" eaLnBrk="1" fontAlgn="auto" hangingPunct="1">
              <a:spcAft>
                <a:spcPts val="0"/>
              </a:spcAft>
              <a:buNone/>
              <a:defRPr/>
            </a:pPr>
            <a:r>
              <a:rPr lang="en-US" sz="4900" dirty="0">
                <a:solidFill>
                  <a:srgbClr val="0070C0"/>
                </a:solidFill>
              </a:rPr>
              <a:t> 	  N.Y.)</a:t>
            </a:r>
          </a:p>
          <a:p>
            <a:pPr marL="1031875" lvl="1" indent="-574675" eaLnBrk="1" fontAlgn="auto" hangingPunct="1">
              <a:spcAft>
                <a:spcPts val="0"/>
              </a:spcAft>
              <a:buFont typeface="Arial" pitchFamily="34" charset="0"/>
              <a:buNone/>
              <a:defRPr/>
            </a:pPr>
            <a:endParaRPr lang="en-US" sz="4900" dirty="0">
              <a:solidFill>
                <a:srgbClr val="0070C0"/>
              </a:solidFill>
            </a:endParaRPr>
          </a:p>
          <a:p>
            <a:pPr marL="1031875" lvl="1" indent="-574675" eaLnBrk="1" fontAlgn="auto" hangingPunct="1">
              <a:spcAft>
                <a:spcPts val="0"/>
              </a:spcAft>
              <a:buFont typeface="Arial" pitchFamily="34" charset="0"/>
              <a:buNone/>
              <a:defRPr/>
            </a:pPr>
            <a:r>
              <a:rPr lang="en-US" sz="4900" dirty="0">
                <a:solidFill>
                  <a:srgbClr val="0070C0"/>
                </a:solidFill>
              </a:rPr>
              <a:t>100 1_  Paine, Thomas, $d 1737-1809. $t Works $s (The great</a:t>
            </a:r>
          </a:p>
          <a:p>
            <a:pPr marL="1031875" lvl="1" indent="-574675" eaLnBrk="1" fontAlgn="auto" hangingPunct="1">
              <a:spcAft>
                <a:spcPts val="0"/>
              </a:spcAft>
              <a:buFont typeface="Arial" pitchFamily="34" charset="0"/>
              <a:buNone/>
              <a:defRPr/>
            </a:pPr>
            <a:r>
              <a:rPr lang="en-US" sz="4900" dirty="0">
                <a:solidFill>
                  <a:srgbClr val="0070C0"/>
                </a:solidFill>
              </a:rPr>
              <a:t>	  works of Thomas Paine, complete)</a:t>
            </a:r>
          </a:p>
          <a:p>
            <a:pPr marL="1031875" lvl="1" indent="-574675" eaLnBrk="1" fontAlgn="auto" hangingPunct="1">
              <a:spcAft>
                <a:spcPts val="0"/>
              </a:spcAft>
              <a:buNone/>
              <a:defRPr/>
            </a:pPr>
            <a:r>
              <a:rPr lang="en-US" sz="4900" dirty="0">
                <a:solidFill>
                  <a:srgbClr val="0070C0"/>
                </a:solidFill>
              </a:rPr>
              <a:t>100 1_ $a Paine, Thomas, $d 1737-1809. $t Works. $l English</a:t>
            </a:r>
          </a:p>
          <a:p>
            <a:pPr marL="1031875" lvl="1" indent="-574675" eaLnBrk="1" fontAlgn="auto" hangingPunct="1">
              <a:spcAft>
                <a:spcPts val="0"/>
              </a:spcAft>
              <a:buNone/>
              <a:defRPr/>
            </a:pPr>
            <a:r>
              <a:rPr lang="en-US" sz="4900" dirty="0">
                <a:solidFill>
                  <a:srgbClr val="0070C0"/>
                </a:solidFill>
              </a:rPr>
              <a:t>	 $s (The great works of Thomas Paine, complete)</a:t>
            </a:r>
          </a:p>
          <a:p>
            <a:pPr marL="457200" lvl="1" indent="0" eaLnBrk="1" fontAlgn="auto" hangingPunct="1">
              <a:spcAft>
                <a:spcPts val="0"/>
              </a:spcAft>
              <a:buFont typeface="Arial" pitchFamily="34" charset="0"/>
              <a:buNone/>
              <a:defRPr/>
            </a:pPr>
            <a:endParaRPr lang="en-US" sz="2000" dirty="0">
              <a:solidFill>
                <a:srgbClr val="0070C0"/>
              </a:solidFill>
            </a:endParaRPr>
          </a:p>
          <a:p>
            <a:pPr marL="457200" lvl="1" indent="0" eaLnBrk="1" fontAlgn="auto" hangingPunct="1">
              <a:spcAft>
                <a:spcPts val="0"/>
              </a:spcAft>
              <a:buFont typeface="Arial" pitchFamily="34" charset="0"/>
              <a:buNone/>
              <a:defRPr/>
            </a:pPr>
            <a:endParaRPr lang="en-US" sz="2000" dirty="0">
              <a:solidFill>
                <a:srgbClr val="0070C0"/>
              </a:solidFill>
            </a:endParaRPr>
          </a:p>
        </p:txBody>
      </p:sp>
      <p:pic>
        <p:nvPicPr>
          <p:cNvPr id="333827" name="Picture 2"/>
          <p:cNvPicPr>
            <a:picLocks noChangeAspect="1" noChangeArrowheads="1"/>
          </p:cNvPicPr>
          <p:nvPr/>
        </p:nvPicPr>
        <p:blipFill>
          <a:blip r:embed="rId3"/>
          <a:srcRect/>
          <a:stretch>
            <a:fillRect/>
          </a:stretch>
        </p:blipFill>
        <p:spPr bwMode="auto">
          <a:xfrm>
            <a:off x="6116638" y="1735138"/>
            <a:ext cx="2874962" cy="4279900"/>
          </a:xfrm>
          <a:prstGeom prst="rect">
            <a:avLst/>
          </a:prstGeom>
          <a:noFill/>
          <a:ln w="9525">
            <a:solidFill>
              <a:schemeClr val="tx1"/>
            </a:solidFill>
            <a:miter lim="800000"/>
            <a:headEnd/>
            <a:tailEnd/>
          </a:ln>
        </p:spPr>
      </p:pic>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BE03BBB8-2118-4B77-819B-49415C2A1DA4}" type="slidenum">
              <a:rPr lang="en-US"/>
              <a:pPr>
                <a:defRPr/>
              </a:pPr>
              <a:t>184</a:t>
            </a:fld>
            <a:endParaRPr lang="en-US"/>
          </a:p>
        </p:txBody>
      </p:sp>
    </p:spTree>
    <p:extLst>
      <p:ext uri="{BB962C8B-B14F-4D97-AF65-F5344CB8AC3E}">
        <p14:creationId xmlns:p14="http://schemas.microsoft.com/office/powerpoint/2010/main" val="3123296865"/>
      </p:ext>
    </p:extLst>
  </p:cSld>
  <p:clrMapOvr>
    <a:masterClrMapping/>
  </p:clrMapOvr>
  <p:transition>
    <p:fade/>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a:xfrm>
            <a:off x="152400" y="1524000"/>
            <a:ext cx="6172200" cy="4572000"/>
          </a:xfrm>
        </p:spPr>
        <p:txBody>
          <a:bodyPr rtlCol="0">
            <a:normAutofit fontScale="62500" lnSpcReduction="20000"/>
          </a:bodyPr>
          <a:lstStyle/>
          <a:p>
            <a:pPr marL="0" indent="0" eaLnBrk="1" fontAlgn="auto" hangingPunct="1">
              <a:spcAft>
                <a:spcPts val="0"/>
              </a:spcAft>
              <a:buFont typeface="Arial" pitchFamily="34" charset="0"/>
              <a:buNone/>
              <a:defRPr/>
            </a:pPr>
            <a:r>
              <a:rPr lang="en-US" sz="2600" dirty="0"/>
              <a:t>Possible RDA authorized access points</a:t>
            </a:r>
          </a:p>
          <a:p>
            <a:pPr eaLnBrk="1" fontAlgn="auto" hangingPunct="1">
              <a:spcAft>
                <a:spcPts val="0"/>
              </a:spcAft>
              <a:buFont typeface="Arial" pitchFamily="34" charset="0"/>
              <a:buChar char="•"/>
              <a:defRPr/>
            </a:pPr>
            <a:endParaRPr lang="en-US" sz="2600" dirty="0"/>
          </a:p>
          <a:p>
            <a:pPr marL="1084263" lvl="1" indent="-627063" eaLnBrk="1" fontAlgn="auto" hangingPunct="1">
              <a:spcAft>
                <a:spcPts val="0"/>
              </a:spcAft>
              <a:buFont typeface="Arial" pitchFamily="34" charset="0"/>
              <a:buNone/>
              <a:defRPr/>
            </a:pPr>
            <a:r>
              <a:rPr lang="en-US" sz="2600" dirty="0">
                <a:solidFill>
                  <a:srgbClr val="0070C0"/>
                </a:solidFill>
              </a:rPr>
              <a:t>100 1_  Paine, Thomas, $d 1737-1809. $t Works $s (Carey)</a:t>
            </a:r>
          </a:p>
          <a:p>
            <a:pPr marL="1084263" lvl="1" indent="-627063" eaLnBrk="1" fontAlgn="auto" hangingPunct="1">
              <a:spcAft>
                <a:spcPts val="0"/>
              </a:spcAft>
              <a:buFont typeface="Arial" pitchFamily="34" charset="0"/>
              <a:buNone/>
              <a:defRPr/>
            </a:pPr>
            <a:r>
              <a:rPr lang="en-US" sz="2600" dirty="0">
                <a:solidFill>
                  <a:srgbClr val="0070C0"/>
                </a:solidFill>
              </a:rPr>
              <a:t>100 1_  Paine, Thomas, $d 1737-1809. $t Works. $l English $s</a:t>
            </a:r>
          </a:p>
          <a:p>
            <a:pPr marL="1084263" lvl="1" indent="-627063" eaLnBrk="1" fontAlgn="auto" hangingPunct="1">
              <a:spcAft>
                <a:spcPts val="0"/>
              </a:spcAft>
              <a:buFont typeface="Arial" pitchFamily="34" charset="0"/>
              <a:buNone/>
              <a:defRPr/>
            </a:pPr>
            <a:r>
              <a:rPr lang="en-US" sz="2600" dirty="0">
                <a:solidFill>
                  <a:srgbClr val="0070C0"/>
                </a:solidFill>
              </a:rPr>
              <a:t>	 (Carey)</a:t>
            </a:r>
          </a:p>
          <a:p>
            <a:pPr marL="1084263" lvl="1" indent="-627063" eaLnBrk="1" fontAlgn="auto" hangingPunct="1">
              <a:spcAft>
                <a:spcPts val="0"/>
              </a:spcAft>
              <a:buFont typeface="Arial" pitchFamily="34" charset="0"/>
              <a:buNone/>
              <a:defRPr/>
            </a:pPr>
            <a:endParaRPr lang="en-US" sz="2600" dirty="0">
              <a:solidFill>
                <a:srgbClr val="0070C0"/>
              </a:solidFill>
            </a:endParaRPr>
          </a:p>
          <a:p>
            <a:pPr marL="1084263" lvl="1" indent="-627063" eaLnBrk="1" fontAlgn="auto" hangingPunct="1">
              <a:spcAft>
                <a:spcPts val="0"/>
              </a:spcAft>
              <a:buFont typeface="Arial" pitchFamily="34" charset="0"/>
              <a:buNone/>
              <a:defRPr/>
            </a:pPr>
            <a:r>
              <a:rPr lang="en-US" sz="2600" dirty="0">
                <a:solidFill>
                  <a:srgbClr val="0070C0"/>
                </a:solidFill>
              </a:rPr>
              <a:t>100 1_  Paine, Thomas, $d 1737-1809. $t Works. $l English $s </a:t>
            </a:r>
          </a:p>
          <a:p>
            <a:pPr marL="1084263" lvl="1" indent="-627063" eaLnBrk="1" fontAlgn="auto" hangingPunct="1">
              <a:spcAft>
                <a:spcPts val="0"/>
              </a:spcAft>
              <a:buFont typeface="Arial" pitchFamily="34" charset="0"/>
              <a:buNone/>
              <a:defRPr/>
            </a:pPr>
            <a:r>
              <a:rPr lang="en-US" sz="2600" dirty="0">
                <a:solidFill>
                  <a:srgbClr val="0070C0"/>
                </a:solidFill>
              </a:rPr>
              <a:t>	 (Philadelphia, Pa.)</a:t>
            </a:r>
          </a:p>
          <a:p>
            <a:pPr marL="1084263" lvl="1" indent="-627063" eaLnBrk="1" fontAlgn="auto" hangingPunct="1">
              <a:spcAft>
                <a:spcPts val="0"/>
              </a:spcAft>
              <a:buNone/>
              <a:defRPr/>
            </a:pPr>
            <a:r>
              <a:rPr lang="en-US" sz="2600" dirty="0">
                <a:solidFill>
                  <a:srgbClr val="0070C0"/>
                </a:solidFill>
              </a:rPr>
              <a:t>100 1_  Paine, Thomas, $d 1737-1809. $t Works $s (Philadelphia,</a:t>
            </a:r>
          </a:p>
          <a:p>
            <a:pPr marL="1084263" lvl="1" indent="-627063" eaLnBrk="1" fontAlgn="auto" hangingPunct="1">
              <a:spcAft>
                <a:spcPts val="0"/>
              </a:spcAft>
              <a:buNone/>
              <a:defRPr/>
            </a:pPr>
            <a:r>
              <a:rPr lang="en-US" sz="2600" dirty="0">
                <a:solidFill>
                  <a:srgbClr val="0070C0"/>
                </a:solidFill>
              </a:rPr>
              <a:t>	 Pa.)</a:t>
            </a:r>
          </a:p>
          <a:p>
            <a:pPr marL="1084263" lvl="1" indent="-627063" eaLnBrk="1" fontAlgn="auto" hangingPunct="1">
              <a:spcAft>
                <a:spcPts val="0"/>
              </a:spcAft>
              <a:buFont typeface="Arial" pitchFamily="34" charset="0"/>
              <a:buNone/>
              <a:defRPr/>
            </a:pPr>
            <a:endParaRPr lang="en-US" sz="2600" dirty="0">
              <a:solidFill>
                <a:srgbClr val="0070C0"/>
              </a:solidFill>
            </a:endParaRPr>
          </a:p>
          <a:p>
            <a:pPr marL="1084263" lvl="1" indent="-627063" eaLnBrk="1" fontAlgn="auto" hangingPunct="1">
              <a:spcAft>
                <a:spcPts val="0"/>
              </a:spcAft>
              <a:buFont typeface="Arial" pitchFamily="34" charset="0"/>
              <a:buNone/>
              <a:defRPr/>
            </a:pPr>
            <a:r>
              <a:rPr lang="en-US" sz="2600" dirty="0">
                <a:solidFill>
                  <a:srgbClr val="0070C0"/>
                </a:solidFill>
              </a:rPr>
              <a:t>100 1_  Paine, Thomas, $d 1737-1809. $t Works. $f 1797</a:t>
            </a:r>
          </a:p>
          <a:p>
            <a:pPr marL="1084263" lvl="1" indent="-627063" eaLnBrk="1" fontAlgn="auto" hangingPunct="1">
              <a:spcAft>
                <a:spcPts val="0"/>
              </a:spcAft>
              <a:buNone/>
              <a:defRPr/>
            </a:pPr>
            <a:r>
              <a:rPr lang="en-US" sz="2600" dirty="0">
                <a:solidFill>
                  <a:srgbClr val="0070C0"/>
                </a:solidFill>
              </a:rPr>
              <a:t>100 1_  Paine, Thomas, $d 1737-1809. $t Works. $l English. $f 1797</a:t>
            </a:r>
          </a:p>
          <a:p>
            <a:pPr marL="1084263" lvl="1" indent="-627063" eaLnBrk="1" fontAlgn="auto" hangingPunct="1">
              <a:spcAft>
                <a:spcPts val="0"/>
              </a:spcAft>
              <a:buFont typeface="Arial" pitchFamily="34" charset="0"/>
              <a:buNone/>
              <a:defRPr/>
            </a:pPr>
            <a:endParaRPr lang="en-US" sz="2600" dirty="0">
              <a:solidFill>
                <a:srgbClr val="0070C0"/>
              </a:solidFill>
            </a:endParaRPr>
          </a:p>
          <a:p>
            <a:pPr marL="1084263" lvl="1" indent="-627063" eaLnBrk="1" fontAlgn="auto" hangingPunct="1">
              <a:spcAft>
                <a:spcPts val="0"/>
              </a:spcAft>
              <a:buFont typeface="Arial" pitchFamily="34" charset="0"/>
              <a:buNone/>
              <a:defRPr/>
            </a:pPr>
            <a:r>
              <a:rPr lang="en-US" sz="2600" dirty="0">
                <a:solidFill>
                  <a:srgbClr val="0070C0"/>
                </a:solidFill>
              </a:rPr>
              <a:t>100 1_  Paine, Thomas, $d 1737-1809. $t Works. $l English $s (The</a:t>
            </a:r>
          </a:p>
          <a:p>
            <a:pPr marL="1084263" lvl="1" indent="-627063" eaLnBrk="1" fontAlgn="auto" hangingPunct="1">
              <a:spcAft>
                <a:spcPts val="0"/>
              </a:spcAft>
              <a:buFont typeface="Arial" pitchFamily="34" charset="0"/>
              <a:buNone/>
              <a:defRPr/>
            </a:pPr>
            <a:r>
              <a:rPr lang="en-US" sz="2600" dirty="0">
                <a:solidFill>
                  <a:srgbClr val="0070C0"/>
                </a:solidFill>
              </a:rPr>
              <a:t>	 works of Thomas Paine, Secretary for Foreign Affairs)</a:t>
            </a:r>
          </a:p>
          <a:p>
            <a:pPr marL="1084263" lvl="1" indent="-627063" eaLnBrk="1" fontAlgn="auto" hangingPunct="1">
              <a:spcAft>
                <a:spcPts val="0"/>
              </a:spcAft>
              <a:buNone/>
              <a:defRPr/>
            </a:pPr>
            <a:r>
              <a:rPr lang="en-US" sz="2600" dirty="0">
                <a:solidFill>
                  <a:srgbClr val="0070C0"/>
                </a:solidFill>
              </a:rPr>
              <a:t>100 1_  Paine, Thomas, $d 1737-1809. $t Works $s (The works of</a:t>
            </a:r>
          </a:p>
          <a:p>
            <a:pPr marL="1084263" lvl="1" indent="-627063" eaLnBrk="1" fontAlgn="auto" hangingPunct="1">
              <a:spcAft>
                <a:spcPts val="0"/>
              </a:spcAft>
              <a:buNone/>
              <a:defRPr/>
            </a:pPr>
            <a:r>
              <a:rPr lang="en-US" sz="2600" dirty="0">
                <a:solidFill>
                  <a:srgbClr val="0070C0"/>
                </a:solidFill>
              </a:rPr>
              <a:t> 	Thomas Paine, Secretary for Foreign Affairs)</a:t>
            </a:r>
          </a:p>
          <a:p>
            <a:pPr marL="457200" lvl="1" indent="0" eaLnBrk="1" fontAlgn="auto" hangingPunct="1">
              <a:spcAft>
                <a:spcPts val="0"/>
              </a:spcAft>
              <a:buFont typeface="Arial" pitchFamily="34" charset="0"/>
              <a:buNone/>
              <a:defRPr/>
            </a:pPr>
            <a:endParaRPr lang="en-US" sz="2400" dirty="0">
              <a:solidFill>
                <a:srgbClr val="0070C0"/>
              </a:solidFill>
            </a:endParaRPr>
          </a:p>
        </p:txBody>
      </p:sp>
      <p:pic>
        <p:nvPicPr>
          <p:cNvPr id="335875" name="Picture 4"/>
          <p:cNvPicPr>
            <a:picLocks noChangeAspect="1" noChangeArrowheads="1"/>
          </p:cNvPicPr>
          <p:nvPr/>
        </p:nvPicPr>
        <p:blipFill>
          <a:blip r:embed="rId3"/>
          <a:srcRect/>
          <a:stretch>
            <a:fillRect/>
          </a:stretch>
        </p:blipFill>
        <p:spPr bwMode="auto">
          <a:xfrm>
            <a:off x="6400800" y="1943100"/>
            <a:ext cx="2438400" cy="4071938"/>
          </a:xfrm>
          <a:prstGeom prst="rect">
            <a:avLst/>
          </a:prstGeom>
          <a:noFill/>
          <a:ln w="9525">
            <a:solidFill>
              <a:schemeClr val="tx1"/>
            </a:solidFill>
            <a:miter lim="800000"/>
            <a:headEnd/>
            <a:tailEnd/>
          </a:ln>
        </p:spPr>
      </p:pic>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C67879B-D68A-45E2-A072-2F9303EE7C1C}" type="slidenum">
              <a:rPr lang="en-US"/>
              <a:pPr>
                <a:defRPr/>
              </a:pPr>
              <a:t>185</a:t>
            </a:fld>
            <a:endParaRPr lang="en-US"/>
          </a:p>
        </p:txBody>
      </p:sp>
    </p:spTree>
    <p:extLst>
      <p:ext uri="{BB962C8B-B14F-4D97-AF65-F5344CB8AC3E}">
        <p14:creationId xmlns:p14="http://schemas.microsoft.com/office/powerpoint/2010/main" val="4078570371"/>
      </p:ext>
    </p:extLst>
  </p:cSld>
  <p:clrMapOvr>
    <a:masterClrMapping/>
  </p:clrMapOvr>
  <p:transition>
    <p:fad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a:xfrm>
            <a:off x="152400" y="1524000"/>
            <a:ext cx="8839200" cy="4495800"/>
          </a:xfrm>
        </p:spPr>
        <p:txBody>
          <a:bodyPr rtlCol="0">
            <a:normAutofit lnSpcReduction="10000"/>
          </a:bodyPr>
          <a:lstStyle/>
          <a:p>
            <a:pPr eaLnBrk="1" fontAlgn="auto" hangingPunct="1">
              <a:spcAft>
                <a:spcPts val="0"/>
              </a:spcAft>
              <a:buFont typeface="Arial" pitchFamily="34" charset="0"/>
              <a:buChar char="•"/>
              <a:defRPr/>
            </a:pPr>
            <a:endParaRPr lang="en-US" sz="2400" dirty="0"/>
          </a:p>
          <a:p>
            <a:pPr eaLnBrk="1" fontAlgn="auto" hangingPunct="1">
              <a:spcAft>
                <a:spcPts val="0"/>
              </a:spcAft>
              <a:buFont typeface="Arial" pitchFamily="34" charset="0"/>
              <a:buChar char="•"/>
              <a:defRPr/>
            </a:pPr>
            <a:r>
              <a:rPr lang="en-US" sz="2400" dirty="0"/>
              <a:t>Problem: Because NACO conventions were different previous to RDA, more than one AACR2 heading may be found for the same expression of an aggregate work. These should be consolidated for use in RDA.</a:t>
            </a:r>
          </a:p>
          <a:p>
            <a:pPr eaLnBrk="1" fontAlgn="auto" hangingPunct="1">
              <a:spcAft>
                <a:spcPts val="0"/>
              </a:spcAft>
              <a:buFont typeface="Arial" pitchFamily="34" charset="0"/>
              <a:buChar char="•"/>
              <a:defRPr/>
            </a:pPr>
            <a:endParaRPr lang="en-US" sz="2400" dirty="0"/>
          </a:p>
          <a:p>
            <a:pPr marL="857250" lvl="2" indent="0" eaLnBrk="1" fontAlgn="auto" hangingPunct="1">
              <a:spcAft>
                <a:spcPts val="0"/>
              </a:spcAft>
              <a:buFont typeface="Arial" pitchFamily="34" charset="0"/>
              <a:buNone/>
              <a:defRPr/>
            </a:pPr>
            <a:r>
              <a:rPr lang="en-US" sz="2000" dirty="0">
                <a:solidFill>
                  <a:srgbClr val="0070C0"/>
                </a:solidFill>
              </a:rPr>
              <a:t>100 1_ Shakespeare, William, $d 1564-1616. $t Works. $f 1974</a:t>
            </a:r>
          </a:p>
          <a:p>
            <a:pPr marL="857250" lvl="2" indent="0" eaLnBrk="1" fontAlgn="auto" hangingPunct="1">
              <a:spcAft>
                <a:spcPts val="0"/>
              </a:spcAft>
              <a:buFont typeface="Arial" pitchFamily="34" charset="0"/>
              <a:buNone/>
              <a:defRPr/>
            </a:pPr>
            <a:r>
              <a:rPr lang="en-US" sz="2000" dirty="0">
                <a:solidFill>
                  <a:srgbClr val="0070C0"/>
                </a:solidFill>
              </a:rPr>
              <a:t>100 1_ Shakespeare, William, $d 1564-1616. $t Works. $f 1997</a:t>
            </a:r>
          </a:p>
          <a:p>
            <a:pPr marL="857250" lvl="2" indent="0" eaLnBrk="1" fontAlgn="auto" hangingPunct="1">
              <a:spcAft>
                <a:spcPts val="0"/>
              </a:spcAft>
              <a:buFont typeface="Arial" pitchFamily="34" charset="0"/>
              <a:buNone/>
              <a:defRPr/>
            </a:pPr>
            <a:endParaRPr lang="en-US" sz="2000" dirty="0"/>
          </a:p>
          <a:p>
            <a:pPr marL="400050" eaLnBrk="1" fontAlgn="auto" hangingPunct="1">
              <a:spcAft>
                <a:spcPts val="0"/>
              </a:spcAft>
              <a:buFont typeface="Arial" pitchFamily="34" charset="0"/>
              <a:buChar char="•"/>
              <a:defRPr/>
            </a:pPr>
            <a:r>
              <a:rPr lang="en-US" sz="2400" dirty="0"/>
              <a:t>These were used for two different manifestations of the expression called </a:t>
            </a:r>
            <a:r>
              <a:rPr lang="en-US" sz="2400" i="1" dirty="0"/>
              <a:t>The Riverside Shakespeare</a:t>
            </a:r>
            <a:r>
              <a:rPr lang="en-US" sz="2400" dirty="0"/>
              <a:t>, published in different years. Only one authorized access point is appropriate in RDA.</a:t>
            </a:r>
          </a:p>
          <a:p>
            <a:pPr marL="457200" lvl="1" indent="0" eaLnBrk="1" fontAlgn="auto" hangingPunct="1">
              <a:spcAft>
                <a:spcPts val="0"/>
              </a:spcAft>
              <a:buFont typeface="Arial" pitchFamily="34" charset="0"/>
              <a:buNone/>
              <a:defRPr/>
            </a:pPr>
            <a:endParaRPr lang="en-US" sz="20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44D2EA1C-712D-4C9F-A268-FFF40ED08B3B}" type="slidenum">
              <a:rPr lang="en-US"/>
              <a:pPr>
                <a:defRPr/>
              </a:pPr>
              <a:t>186</a:t>
            </a:fld>
            <a:endParaRPr lang="en-US"/>
          </a:p>
        </p:txBody>
      </p:sp>
    </p:spTree>
    <p:extLst>
      <p:ext uri="{BB962C8B-B14F-4D97-AF65-F5344CB8AC3E}">
        <p14:creationId xmlns:p14="http://schemas.microsoft.com/office/powerpoint/2010/main" val="1284353590"/>
      </p:ext>
    </p:extLst>
  </p:cSld>
  <p:clrMapOvr>
    <a:masterClrMapping/>
  </p:clrMapOvr>
  <p:transition>
    <p:fad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a:xfrm>
            <a:off x="152400" y="1524000"/>
            <a:ext cx="8839200" cy="4495800"/>
          </a:xfrm>
        </p:spPr>
        <p:txBody>
          <a:bodyPr rtlCol="0">
            <a:normAutofit lnSpcReduction="10000"/>
          </a:bodyPr>
          <a:lstStyle/>
          <a:p>
            <a:pPr marL="400050" eaLnBrk="1" fontAlgn="auto" hangingPunct="1">
              <a:spcAft>
                <a:spcPts val="0"/>
              </a:spcAft>
              <a:buFont typeface="Arial" pitchFamily="34" charset="0"/>
              <a:buChar char="•"/>
              <a:defRPr/>
            </a:pPr>
            <a:r>
              <a:rPr lang="en-US" sz="2400" dirty="0"/>
              <a:t>Possible RDA authorized access points:</a:t>
            </a:r>
          </a:p>
          <a:p>
            <a:pPr marL="514350" lvl="1" indent="0" eaLnBrk="1" fontAlgn="auto" hangingPunct="1">
              <a:spcAft>
                <a:spcPts val="0"/>
              </a:spcAft>
              <a:buFont typeface="Arial" pitchFamily="34" charset="0"/>
              <a:buNone/>
              <a:defRPr/>
            </a:pPr>
            <a:endParaRPr lang="en-US" sz="2000" dirty="0"/>
          </a:p>
          <a:p>
            <a:pPr marL="514350" lvl="1" indent="0" eaLnBrk="1" fontAlgn="auto" hangingPunct="1">
              <a:spcAft>
                <a:spcPts val="0"/>
              </a:spcAft>
              <a:buFont typeface="Arial" pitchFamily="34" charset="0"/>
              <a:buNone/>
              <a:defRPr/>
            </a:pPr>
            <a:r>
              <a:rPr lang="en-US" sz="2000" dirty="0">
                <a:solidFill>
                  <a:srgbClr val="0070C0"/>
                </a:solidFill>
              </a:rPr>
              <a:t>100 1_ Shakespeare, William, $d 1564-1616. $t Works. $f 1974 </a:t>
            </a:r>
            <a:r>
              <a:rPr lang="en-US" sz="2000" i="1" dirty="0">
                <a:solidFill>
                  <a:srgbClr val="0070C0"/>
                </a:solidFill>
              </a:rPr>
              <a:t>or</a:t>
            </a:r>
          </a:p>
          <a:p>
            <a:pPr marL="514350" lvl="1" indent="0" eaLnBrk="1" fontAlgn="auto" hangingPunct="1">
              <a:spcAft>
                <a:spcPts val="0"/>
              </a:spcAft>
              <a:buFont typeface="Arial" pitchFamily="34" charset="0"/>
              <a:buNone/>
              <a:defRPr/>
            </a:pPr>
            <a:r>
              <a:rPr lang="en-US" sz="2000" dirty="0">
                <a:solidFill>
                  <a:srgbClr val="0070C0"/>
                </a:solidFill>
              </a:rPr>
              <a:t>100 1_ Shakespeare, William, $d 1564-1616. $t Works. $l English. $f 1974</a:t>
            </a:r>
          </a:p>
          <a:p>
            <a:pPr marL="914400" lvl="2" indent="0" eaLnBrk="1" fontAlgn="auto" hangingPunct="1">
              <a:spcAft>
                <a:spcPts val="0"/>
              </a:spcAft>
              <a:buFont typeface="Arial" pitchFamily="34" charset="0"/>
              <a:buNone/>
              <a:defRPr/>
            </a:pPr>
            <a:r>
              <a:rPr lang="en-US" sz="1600" dirty="0"/>
              <a:t>[differentiate by date the expression was first published]</a:t>
            </a:r>
          </a:p>
          <a:p>
            <a:pPr marL="1254125" lvl="1" indent="-739775" eaLnBrk="1" fontAlgn="auto" hangingPunct="1">
              <a:spcAft>
                <a:spcPts val="0"/>
              </a:spcAft>
              <a:buFont typeface="Arial" pitchFamily="34" charset="0"/>
              <a:buNone/>
              <a:defRPr/>
            </a:pPr>
            <a:r>
              <a:rPr lang="en-US" sz="2000" dirty="0">
                <a:solidFill>
                  <a:srgbClr val="0070C0"/>
                </a:solidFill>
              </a:rPr>
              <a:t>100 1_ Shakespeare, William, $d 1564-1616. $t Works. $l English $s (The Riverside Shakespeare) </a:t>
            </a:r>
            <a:r>
              <a:rPr lang="en-US" sz="2000" i="1" dirty="0">
                <a:solidFill>
                  <a:srgbClr val="0070C0"/>
                </a:solidFill>
              </a:rPr>
              <a:t>or</a:t>
            </a:r>
            <a:endParaRPr lang="en-US" sz="2000" dirty="0">
              <a:solidFill>
                <a:srgbClr val="0070C0"/>
              </a:solidFill>
            </a:endParaRPr>
          </a:p>
          <a:p>
            <a:pPr marL="1254125" lvl="1" indent="-739775" eaLnBrk="1" fontAlgn="auto" hangingPunct="1">
              <a:spcAft>
                <a:spcPts val="0"/>
              </a:spcAft>
              <a:buNone/>
              <a:defRPr/>
            </a:pPr>
            <a:r>
              <a:rPr lang="en-US" sz="2000" dirty="0">
                <a:solidFill>
                  <a:srgbClr val="0070C0"/>
                </a:solidFill>
              </a:rPr>
              <a:t>100 1_ Shakespeare, William, $d 1564-1616. $t Works $s (The Riverside Shakespeare)</a:t>
            </a:r>
          </a:p>
          <a:p>
            <a:pPr marL="914400" lvl="2" indent="0" eaLnBrk="1" fontAlgn="auto" hangingPunct="1">
              <a:spcAft>
                <a:spcPts val="0"/>
              </a:spcAft>
              <a:buFont typeface="Arial" pitchFamily="34" charset="0"/>
              <a:buNone/>
              <a:defRPr/>
            </a:pPr>
            <a:r>
              <a:rPr lang="en-US" sz="1600" dirty="0"/>
              <a:t>[differentiate by title by which the expression is known]</a:t>
            </a:r>
          </a:p>
          <a:p>
            <a:pPr marL="514350" lvl="1" indent="0" eaLnBrk="1" fontAlgn="auto" hangingPunct="1">
              <a:spcAft>
                <a:spcPts val="0"/>
              </a:spcAft>
              <a:buFont typeface="Arial" pitchFamily="34" charset="0"/>
              <a:buNone/>
              <a:defRPr/>
            </a:pPr>
            <a:r>
              <a:rPr lang="en-US" sz="2000" dirty="0">
                <a:solidFill>
                  <a:srgbClr val="0070C0"/>
                </a:solidFill>
              </a:rPr>
              <a:t>100 1_ Shakespeare, William, $d 1564-1616. $t Works $s (Evans) </a:t>
            </a:r>
            <a:r>
              <a:rPr lang="en-US" sz="2000" i="1" dirty="0">
                <a:solidFill>
                  <a:srgbClr val="0070C0"/>
                </a:solidFill>
              </a:rPr>
              <a:t>or</a:t>
            </a:r>
            <a:endParaRPr lang="en-US" sz="2000" dirty="0">
              <a:solidFill>
                <a:srgbClr val="0070C0"/>
              </a:solidFill>
            </a:endParaRPr>
          </a:p>
          <a:p>
            <a:pPr marL="514350" lvl="1" indent="0" eaLnBrk="1" fontAlgn="auto" hangingPunct="1">
              <a:spcAft>
                <a:spcPts val="0"/>
              </a:spcAft>
              <a:buNone/>
              <a:defRPr/>
            </a:pPr>
            <a:r>
              <a:rPr lang="en-US" sz="2000" dirty="0">
                <a:solidFill>
                  <a:srgbClr val="0070C0"/>
                </a:solidFill>
              </a:rPr>
              <a:t>100 1_ Shakespeare, William, $d 1564-1616. $t Works. $l English $s (Evans)</a:t>
            </a:r>
          </a:p>
          <a:p>
            <a:pPr marL="914400" lvl="2" indent="0" eaLnBrk="1" fontAlgn="auto" hangingPunct="1">
              <a:spcAft>
                <a:spcPts val="0"/>
              </a:spcAft>
              <a:buFont typeface="Arial" pitchFamily="34" charset="0"/>
              <a:buNone/>
              <a:defRPr/>
            </a:pPr>
            <a:r>
              <a:rPr lang="en-US" sz="1600" dirty="0"/>
              <a:t>[differentiate by the chief editor/compiler of the expression, G. Blakemore Evans]</a:t>
            </a:r>
          </a:p>
          <a:p>
            <a:pPr marL="457200" lvl="1" indent="0" eaLnBrk="1" fontAlgn="auto" hangingPunct="1">
              <a:spcAft>
                <a:spcPts val="0"/>
              </a:spcAft>
              <a:buFont typeface="Arial" pitchFamily="34" charset="0"/>
              <a:buNone/>
              <a:defRPr/>
            </a:pPr>
            <a:endParaRPr lang="en-US" sz="2000" dirty="0"/>
          </a:p>
          <a:p>
            <a:pPr marL="457200" lvl="1" indent="0" eaLnBrk="1" fontAlgn="auto" hangingPunct="1">
              <a:spcAft>
                <a:spcPts val="0"/>
              </a:spcAft>
              <a:buFont typeface="Arial" pitchFamily="34" charset="0"/>
              <a:buNone/>
              <a:defRPr/>
            </a:pPr>
            <a:endParaRPr lang="en-US" sz="2000" dirty="0"/>
          </a:p>
          <a:p>
            <a:pPr marL="457200" lvl="1" indent="0" eaLnBrk="1" fontAlgn="auto" hangingPunct="1">
              <a:spcAft>
                <a:spcPts val="0"/>
              </a:spcAft>
              <a:buFont typeface="Arial" pitchFamily="34" charset="0"/>
              <a:buNone/>
              <a:defRPr/>
            </a:pPr>
            <a:endParaRPr lang="en-US" sz="20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ABC031CC-A869-482C-8A0E-8FF3BBF6DEBF}" type="slidenum">
              <a:rPr lang="en-US"/>
              <a:pPr>
                <a:defRPr/>
              </a:pPr>
              <a:t>187</a:t>
            </a:fld>
            <a:endParaRPr lang="en-US"/>
          </a:p>
        </p:txBody>
      </p:sp>
    </p:spTree>
    <p:extLst>
      <p:ext uri="{BB962C8B-B14F-4D97-AF65-F5344CB8AC3E}">
        <p14:creationId xmlns:p14="http://schemas.microsoft.com/office/powerpoint/2010/main" val="350228743"/>
      </p:ext>
    </p:extLst>
  </p:cSld>
  <p:clrMapOvr>
    <a:masterClrMapping/>
  </p:clrMapOvr>
  <p:transition>
    <p:fad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3" name="Content Placeholder 2"/>
          <p:cNvSpPr>
            <a:spLocks noGrp="1"/>
          </p:cNvSpPr>
          <p:nvPr>
            <p:ph idx="1"/>
          </p:nvPr>
        </p:nvSpPr>
        <p:spPr>
          <a:xfrm>
            <a:off x="152400" y="1524000"/>
            <a:ext cx="8839200" cy="4495800"/>
          </a:xfrm>
        </p:spPr>
        <p:txBody>
          <a:bodyPr rtlCol="0">
            <a:normAutofit/>
          </a:bodyPr>
          <a:lstStyle/>
          <a:p>
            <a:pPr eaLnBrk="1" fontAlgn="auto" hangingPunct="1">
              <a:spcAft>
                <a:spcPts val="0"/>
              </a:spcAft>
              <a:buFont typeface="Arial" pitchFamily="34" charset="0"/>
              <a:buChar char="•"/>
              <a:defRPr/>
            </a:pPr>
            <a:endParaRPr lang="en-US" sz="2400" dirty="0"/>
          </a:p>
          <a:p>
            <a:pPr eaLnBrk="1" fontAlgn="auto" hangingPunct="1">
              <a:spcAft>
                <a:spcPts val="0"/>
              </a:spcAft>
              <a:buFont typeface="Arial" pitchFamily="34" charset="0"/>
              <a:buChar char="•"/>
              <a:defRPr/>
            </a:pPr>
            <a:r>
              <a:rPr lang="en-US" sz="2400" dirty="0"/>
              <a:t>Additional problem: Because NACO conventions were different previous to RDA, one AACR2 heading may be found that represents different aggregate works. These should be split for use in RDA.</a:t>
            </a:r>
          </a:p>
          <a:p>
            <a:pPr marL="857250" lvl="2" indent="0" eaLnBrk="1" fontAlgn="auto" hangingPunct="1">
              <a:spcAft>
                <a:spcPts val="0"/>
              </a:spcAft>
              <a:buFont typeface="Arial" pitchFamily="34" charset="0"/>
              <a:buNone/>
              <a:defRPr/>
            </a:pPr>
            <a:endParaRPr lang="en-US" sz="2000" dirty="0"/>
          </a:p>
          <a:p>
            <a:pPr marL="857250" lvl="2" indent="0" eaLnBrk="1" fontAlgn="auto" hangingPunct="1">
              <a:spcAft>
                <a:spcPts val="0"/>
              </a:spcAft>
              <a:buFont typeface="Arial" pitchFamily="34" charset="0"/>
              <a:buNone/>
              <a:defRPr/>
            </a:pPr>
            <a:r>
              <a:rPr lang="en-US" sz="2000" dirty="0">
                <a:solidFill>
                  <a:srgbClr val="0070C0"/>
                </a:solidFill>
              </a:rPr>
              <a:t>100 1_ Shakespeare, William, $d 1564-1616. $t Works. $f 1997</a:t>
            </a:r>
          </a:p>
          <a:p>
            <a:pPr marL="857250" lvl="2" indent="0" eaLnBrk="1" fontAlgn="auto" hangingPunct="1">
              <a:spcAft>
                <a:spcPts val="0"/>
              </a:spcAft>
              <a:buFont typeface="Arial" pitchFamily="34" charset="0"/>
              <a:buNone/>
              <a:defRPr/>
            </a:pPr>
            <a:endParaRPr lang="en-US" sz="2000" dirty="0"/>
          </a:p>
          <a:p>
            <a:pPr marL="400050" eaLnBrk="1" fontAlgn="auto" hangingPunct="1">
              <a:spcAft>
                <a:spcPts val="0"/>
              </a:spcAft>
              <a:buFont typeface="Arial" pitchFamily="34" charset="0"/>
              <a:buChar char="•"/>
              <a:defRPr/>
            </a:pPr>
            <a:r>
              <a:rPr lang="en-US" sz="2400" dirty="0"/>
              <a:t>In addition to </a:t>
            </a:r>
            <a:r>
              <a:rPr lang="en-US" sz="2400" i="1" dirty="0"/>
              <a:t>The Riverside Shakespeare,</a:t>
            </a:r>
            <a:r>
              <a:rPr lang="en-US" sz="2400" dirty="0"/>
              <a:t> this heading was used for at least three other compilations, all published in 1997. These need to be differentiated because they are separate expressions.</a:t>
            </a:r>
          </a:p>
          <a:p>
            <a:pPr marL="457200" lvl="1" indent="0" eaLnBrk="1" fontAlgn="auto" hangingPunct="1">
              <a:spcAft>
                <a:spcPts val="0"/>
              </a:spcAft>
              <a:buFont typeface="Arial" pitchFamily="34" charset="0"/>
              <a:buNone/>
              <a:defRPr/>
            </a:pPr>
            <a:endParaRPr lang="en-US" sz="20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9F80B3F-CA9F-4F27-8669-07F0CA4724D1}" type="slidenum">
              <a:rPr lang="en-US"/>
              <a:pPr>
                <a:defRPr/>
              </a:pPr>
              <a:t>188</a:t>
            </a:fld>
            <a:endParaRPr lang="en-US"/>
          </a:p>
        </p:txBody>
      </p:sp>
    </p:spTree>
    <p:extLst>
      <p:ext uri="{BB962C8B-B14F-4D97-AF65-F5344CB8AC3E}">
        <p14:creationId xmlns:p14="http://schemas.microsoft.com/office/powerpoint/2010/main" val="547205096"/>
      </p:ext>
    </p:extLst>
  </p:cSld>
  <p:clrMapOvr>
    <a:masterClrMapping/>
  </p:clrMapOvr>
  <p:transition>
    <p:fade/>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pic>
        <p:nvPicPr>
          <p:cNvPr id="344066" name="Picture 2"/>
          <p:cNvPicPr>
            <a:picLocks noChangeAspect="1" noChangeArrowheads="1"/>
          </p:cNvPicPr>
          <p:nvPr/>
        </p:nvPicPr>
        <p:blipFill>
          <a:blip r:embed="rId3"/>
          <a:srcRect t="42572" r="33333"/>
          <a:stretch>
            <a:fillRect/>
          </a:stretch>
        </p:blipFill>
        <p:spPr bwMode="auto">
          <a:xfrm>
            <a:off x="838200" y="1447800"/>
            <a:ext cx="7239000" cy="4883150"/>
          </a:xfrm>
          <a:prstGeom prst="rect">
            <a:avLst/>
          </a:prstGeom>
          <a:noFill/>
          <a:ln w="12700">
            <a:solidFill>
              <a:srgbClr val="000000"/>
            </a:solidFill>
            <a:miter lim="800000"/>
            <a:headEnd/>
            <a:tailEnd/>
          </a:ln>
        </p:spPr>
      </p:pic>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174890D0-1BEB-445B-B942-F6DF1252BFA1}" type="slidenum">
              <a:rPr lang="en-US"/>
              <a:pPr>
                <a:defRPr/>
              </a:pPr>
              <a:t>189</a:t>
            </a:fld>
            <a:endParaRPr lang="en-US"/>
          </a:p>
        </p:txBody>
      </p:sp>
    </p:spTree>
    <p:extLst>
      <p:ext uri="{BB962C8B-B14F-4D97-AF65-F5344CB8AC3E}">
        <p14:creationId xmlns:p14="http://schemas.microsoft.com/office/powerpoint/2010/main" val="2570540919"/>
      </p:ext>
    </p:extLst>
  </p:cSld>
  <p:clrMapOvr>
    <a:masterClrMapping/>
  </p:clrMapOvr>
  <p:transition>
    <p:fade/>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a:t>Additions to Authorized Access Points for Expressions: Conventional Collective Titles</a:t>
            </a:r>
            <a:endParaRPr lang="en-US"/>
          </a:p>
        </p:txBody>
      </p:sp>
      <p:sp>
        <p:nvSpPr>
          <p:cNvPr id="5" name="Content Placeholder 2"/>
          <p:cNvSpPr>
            <a:spLocks noGrp="1"/>
          </p:cNvSpPr>
          <p:nvPr>
            <p:ph idx="1"/>
          </p:nvPr>
        </p:nvSpPr>
        <p:spPr>
          <a:xfrm>
            <a:off x="152400" y="1524000"/>
            <a:ext cx="6324600" cy="4724400"/>
          </a:xfrm>
        </p:spPr>
        <p:txBody>
          <a:bodyPr rtlCol="0">
            <a:normAutofit fontScale="25000" lnSpcReduction="20000"/>
          </a:bodyPr>
          <a:lstStyle/>
          <a:p>
            <a:pPr marL="0" indent="0" eaLnBrk="1" fontAlgn="auto" hangingPunct="1">
              <a:spcAft>
                <a:spcPts val="0"/>
              </a:spcAft>
              <a:buFont typeface="Arial" pitchFamily="34" charset="0"/>
              <a:buNone/>
              <a:defRPr/>
            </a:pPr>
            <a:r>
              <a:rPr lang="en-US" sz="6400" dirty="0"/>
              <a:t>Possible RDA authorized access points for one of these:</a:t>
            </a:r>
          </a:p>
          <a:p>
            <a:pPr marL="0" indent="0" eaLnBrk="1" fontAlgn="auto" hangingPunct="1">
              <a:spcAft>
                <a:spcPts val="0"/>
              </a:spcAft>
              <a:buFont typeface="Arial" pitchFamily="34" charset="0"/>
              <a:buNone/>
              <a:defRPr/>
            </a:pPr>
            <a:endParaRPr lang="en-US" sz="6400" dirty="0"/>
          </a:p>
          <a:p>
            <a:pPr marL="1084263" lvl="1" indent="-569913" eaLnBrk="1" fontAlgn="auto" hangingPunct="1">
              <a:spcAft>
                <a:spcPts val="0"/>
              </a:spcAft>
              <a:buFont typeface="Arial" pitchFamily="34" charset="0"/>
              <a:buNone/>
              <a:defRPr/>
            </a:pPr>
            <a:r>
              <a:rPr lang="en-US" sz="6400" dirty="0">
                <a:solidFill>
                  <a:srgbClr val="0070C0"/>
                </a:solidFill>
              </a:rPr>
              <a:t>100 1_  Shakespeare, William, $d 1564-1616. $t Works $s (The</a:t>
            </a:r>
          </a:p>
          <a:p>
            <a:pPr marL="1084263" lvl="1" indent="-569913" eaLnBrk="1" fontAlgn="auto" hangingPunct="1">
              <a:spcAft>
                <a:spcPts val="0"/>
              </a:spcAft>
              <a:buFont typeface="Arial" pitchFamily="34" charset="0"/>
              <a:buNone/>
              <a:defRPr/>
            </a:pPr>
            <a:r>
              <a:rPr lang="en-US" sz="6400" dirty="0">
                <a:solidFill>
                  <a:srgbClr val="0070C0"/>
                </a:solidFill>
              </a:rPr>
              <a:t>	  Norton Shakespeare)    </a:t>
            </a:r>
            <a:r>
              <a:rPr lang="en-US" sz="6400" i="1" dirty="0">
                <a:solidFill>
                  <a:srgbClr val="0070C0"/>
                </a:solidFill>
              </a:rPr>
              <a:t>or</a:t>
            </a:r>
            <a:endParaRPr lang="en-US" sz="6400" dirty="0">
              <a:solidFill>
                <a:srgbClr val="0070C0"/>
              </a:solidFill>
            </a:endParaRPr>
          </a:p>
          <a:p>
            <a:pPr marL="1084263" lvl="1" indent="-569913" eaLnBrk="1" fontAlgn="auto" hangingPunct="1">
              <a:spcAft>
                <a:spcPts val="0"/>
              </a:spcAft>
              <a:buNone/>
              <a:defRPr/>
            </a:pPr>
            <a:r>
              <a:rPr lang="en-US" sz="6400" dirty="0">
                <a:solidFill>
                  <a:srgbClr val="0070C0"/>
                </a:solidFill>
              </a:rPr>
              <a:t>100 1_  Shakespeare, William, $d 1564-1616. $t Works. $l English $s</a:t>
            </a:r>
          </a:p>
          <a:p>
            <a:pPr marL="1084263" lvl="1" indent="-569913" eaLnBrk="1" fontAlgn="auto" hangingPunct="1">
              <a:spcAft>
                <a:spcPts val="0"/>
              </a:spcAft>
              <a:buNone/>
              <a:defRPr/>
            </a:pPr>
            <a:r>
              <a:rPr lang="en-US" sz="6400" dirty="0">
                <a:solidFill>
                  <a:srgbClr val="0070C0"/>
                </a:solidFill>
              </a:rPr>
              <a:t>	  (The Norton Shakespeare)</a:t>
            </a:r>
          </a:p>
          <a:p>
            <a:pPr marL="914400" lvl="2" indent="0" eaLnBrk="1" fontAlgn="auto" hangingPunct="1">
              <a:spcAft>
                <a:spcPts val="0"/>
              </a:spcAft>
              <a:buFont typeface="Arial" pitchFamily="34" charset="0"/>
              <a:buNone/>
              <a:defRPr/>
            </a:pPr>
            <a:r>
              <a:rPr lang="en-US" sz="6400" dirty="0"/>
              <a:t>[differentiate by title by which the expression is known]</a:t>
            </a:r>
          </a:p>
          <a:p>
            <a:pPr marL="914400" lvl="2" indent="0" eaLnBrk="1" fontAlgn="auto" hangingPunct="1">
              <a:spcAft>
                <a:spcPts val="0"/>
              </a:spcAft>
              <a:buFont typeface="Arial" pitchFamily="34" charset="0"/>
              <a:buNone/>
              <a:defRPr/>
            </a:pPr>
            <a:endParaRPr lang="en-US" sz="6400" dirty="0"/>
          </a:p>
          <a:p>
            <a:pPr marL="1084263" lvl="1" indent="-569913" eaLnBrk="1" fontAlgn="auto" hangingPunct="1">
              <a:spcAft>
                <a:spcPts val="0"/>
              </a:spcAft>
              <a:buFont typeface="Arial" pitchFamily="34" charset="0"/>
              <a:buNone/>
              <a:defRPr/>
            </a:pPr>
            <a:r>
              <a:rPr lang="en-US" sz="6400" dirty="0">
                <a:solidFill>
                  <a:srgbClr val="0070C0"/>
                </a:solidFill>
              </a:rPr>
              <a:t>100 1_  Shakespeare, William, $d 1564-1616. $t Works. $l English $s</a:t>
            </a:r>
          </a:p>
          <a:p>
            <a:pPr marL="1084263" lvl="1" indent="-569913" eaLnBrk="1" fontAlgn="auto" hangingPunct="1">
              <a:spcAft>
                <a:spcPts val="0"/>
              </a:spcAft>
              <a:buFont typeface="Arial" pitchFamily="34" charset="0"/>
              <a:buNone/>
              <a:defRPr/>
            </a:pPr>
            <a:r>
              <a:rPr lang="en-US" sz="6400" dirty="0">
                <a:solidFill>
                  <a:srgbClr val="0070C0"/>
                </a:solidFill>
              </a:rPr>
              <a:t>	  (Greenblatt)    </a:t>
            </a:r>
            <a:r>
              <a:rPr lang="en-US" sz="6400" i="1" dirty="0">
                <a:solidFill>
                  <a:srgbClr val="0070C0"/>
                </a:solidFill>
              </a:rPr>
              <a:t>or</a:t>
            </a:r>
            <a:endParaRPr lang="en-US" sz="6400" dirty="0">
              <a:solidFill>
                <a:srgbClr val="0070C0"/>
              </a:solidFill>
            </a:endParaRPr>
          </a:p>
          <a:p>
            <a:pPr marL="1084263" lvl="1" indent="-569913" eaLnBrk="1" fontAlgn="auto" hangingPunct="1">
              <a:spcAft>
                <a:spcPts val="0"/>
              </a:spcAft>
              <a:buNone/>
              <a:defRPr/>
            </a:pPr>
            <a:r>
              <a:rPr lang="en-US" sz="6400" dirty="0">
                <a:solidFill>
                  <a:srgbClr val="0070C0"/>
                </a:solidFill>
              </a:rPr>
              <a:t>100 1_  Shakespeare, William, $d 1564-1616. $t Works $s</a:t>
            </a:r>
          </a:p>
          <a:p>
            <a:pPr marL="1084263" lvl="1" indent="-569913" eaLnBrk="1" fontAlgn="auto" hangingPunct="1">
              <a:spcAft>
                <a:spcPts val="0"/>
              </a:spcAft>
              <a:buNone/>
              <a:defRPr/>
            </a:pPr>
            <a:r>
              <a:rPr lang="en-US" sz="6400" dirty="0">
                <a:solidFill>
                  <a:srgbClr val="0070C0"/>
                </a:solidFill>
              </a:rPr>
              <a:t> 	  (Greenblatt)</a:t>
            </a:r>
          </a:p>
          <a:p>
            <a:pPr marL="914400" lvl="2" indent="0" eaLnBrk="1" fontAlgn="auto" hangingPunct="1">
              <a:spcAft>
                <a:spcPts val="0"/>
              </a:spcAft>
              <a:buFont typeface="Arial" pitchFamily="34" charset="0"/>
              <a:buNone/>
              <a:defRPr/>
            </a:pPr>
            <a:r>
              <a:rPr lang="en-US" sz="6400" dirty="0"/>
              <a:t>[differentiate by the chief editor/compiler of the expression, Stephen Greenblatt]</a:t>
            </a:r>
          </a:p>
          <a:p>
            <a:pPr marL="914400" lvl="2" indent="0" eaLnBrk="1" fontAlgn="auto" hangingPunct="1">
              <a:spcAft>
                <a:spcPts val="0"/>
              </a:spcAft>
              <a:buFont typeface="Arial" pitchFamily="34" charset="0"/>
              <a:buNone/>
              <a:defRPr/>
            </a:pPr>
            <a:endParaRPr lang="en-US" sz="6400" dirty="0"/>
          </a:p>
          <a:p>
            <a:pPr marL="1084263" lvl="1" indent="-569913" eaLnBrk="1" fontAlgn="auto" hangingPunct="1">
              <a:spcAft>
                <a:spcPts val="0"/>
              </a:spcAft>
              <a:buFont typeface="Arial" pitchFamily="34" charset="0"/>
              <a:buNone/>
              <a:defRPr/>
            </a:pPr>
            <a:r>
              <a:rPr lang="en-US" sz="6400" dirty="0">
                <a:solidFill>
                  <a:srgbClr val="0070C0"/>
                </a:solidFill>
              </a:rPr>
              <a:t>100 1_  Shakespeare, William, $d 1564-1616. $t Works. $f 1997</a:t>
            </a:r>
            <a:r>
              <a:rPr lang="en-US" sz="6400" i="1" dirty="0">
                <a:solidFill>
                  <a:srgbClr val="0070C0"/>
                </a:solidFill>
              </a:rPr>
              <a:t>    or</a:t>
            </a:r>
            <a:endParaRPr lang="en-US" sz="6400" dirty="0">
              <a:solidFill>
                <a:srgbClr val="0070C0"/>
              </a:solidFill>
            </a:endParaRPr>
          </a:p>
          <a:p>
            <a:pPr marL="1084263" lvl="1" indent="-569913" eaLnBrk="1" fontAlgn="auto" hangingPunct="1">
              <a:spcAft>
                <a:spcPts val="0"/>
              </a:spcAft>
              <a:buNone/>
              <a:defRPr/>
            </a:pPr>
            <a:r>
              <a:rPr lang="en-US" sz="6400" dirty="0">
                <a:solidFill>
                  <a:srgbClr val="0070C0"/>
                </a:solidFill>
              </a:rPr>
              <a:t>100 1_  Shakespeare, William, $d 1564-1616. $t Works. $l English. $f</a:t>
            </a:r>
          </a:p>
          <a:p>
            <a:pPr marL="1084263" lvl="1" indent="-569913" eaLnBrk="1" fontAlgn="auto" hangingPunct="1">
              <a:spcAft>
                <a:spcPts val="0"/>
              </a:spcAft>
              <a:buNone/>
              <a:defRPr/>
            </a:pPr>
            <a:r>
              <a:rPr lang="en-US" sz="6400" dirty="0">
                <a:solidFill>
                  <a:srgbClr val="0070C0"/>
                </a:solidFill>
              </a:rPr>
              <a:t>	  1997</a:t>
            </a:r>
          </a:p>
          <a:p>
            <a:pPr marL="914400" lvl="2" indent="0" eaLnBrk="1" fontAlgn="auto" hangingPunct="1">
              <a:spcAft>
                <a:spcPts val="0"/>
              </a:spcAft>
              <a:buFont typeface="Arial" pitchFamily="34" charset="0"/>
              <a:buNone/>
              <a:defRPr/>
            </a:pPr>
            <a:r>
              <a:rPr lang="en-US" sz="6400" dirty="0"/>
              <a:t>[differentiate by date the expression was first published—unless this access point has already been used by one of the other expressions. This is probably the least useful since it does not differentiate from others published the same year]</a:t>
            </a:r>
          </a:p>
          <a:p>
            <a:pPr marL="0" indent="0" eaLnBrk="1" fontAlgn="auto" hangingPunct="1">
              <a:spcAft>
                <a:spcPts val="0"/>
              </a:spcAft>
              <a:buFont typeface="Arial" pitchFamily="34" charset="0"/>
              <a:buNone/>
              <a:defRPr/>
            </a:pPr>
            <a:endParaRPr lang="en-US" sz="2400" dirty="0"/>
          </a:p>
          <a:p>
            <a:pPr marL="0" indent="0" eaLnBrk="1" fontAlgn="auto" hangingPunct="1">
              <a:spcAft>
                <a:spcPts val="0"/>
              </a:spcAft>
              <a:buFont typeface="Arial" pitchFamily="34" charset="0"/>
              <a:buNone/>
              <a:defRPr/>
            </a:pPr>
            <a:endParaRPr lang="en-US" sz="2800" dirty="0"/>
          </a:p>
        </p:txBody>
      </p:sp>
      <p:pic>
        <p:nvPicPr>
          <p:cNvPr id="346115" name="Picture 2" descr="http://ecx.images-amazon.com/images/I/51rX-65ErCL._SY380_.jpg"/>
          <p:cNvPicPr>
            <a:picLocks noChangeAspect="1" noChangeArrowheads="1"/>
          </p:cNvPicPr>
          <p:nvPr/>
        </p:nvPicPr>
        <p:blipFill>
          <a:blip r:embed="rId3"/>
          <a:srcRect/>
          <a:stretch>
            <a:fillRect/>
          </a:stretch>
        </p:blipFill>
        <p:spPr bwMode="auto">
          <a:xfrm>
            <a:off x="6566263" y="1828800"/>
            <a:ext cx="2176927" cy="35052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defRPr/>
            </a:pPr>
            <a:fld id="{07626DB3-18A9-4AD6-B5C4-662D65E7063D}" type="slidenum">
              <a:rPr lang="en-US"/>
              <a:pPr>
                <a:defRPr/>
              </a:pPr>
              <a:t>190</a:t>
            </a:fld>
            <a:endParaRPr lang="en-US"/>
          </a:p>
        </p:txBody>
      </p:sp>
    </p:spTree>
    <p:extLst>
      <p:ext uri="{BB962C8B-B14F-4D97-AF65-F5344CB8AC3E}">
        <p14:creationId xmlns:p14="http://schemas.microsoft.com/office/powerpoint/2010/main" val="1249419210"/>
      </p:ext>
    </p:extLst>
  </p:cSld>
  <p:clrMapOvr>
    <a:masterClrMapping/>
  </p:clrMapOvr>
  <p:transition>
    <p:fade/>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a Variant Access Point for an Expression (RDA 6.27.4.5)</a:t>
            </a:r>
          </a:p>
        </p:txBody>
      </p:sp>
      <p:sp>
        <p:nvSpPr>
          <p:cNvPr id="374786" name="Content Placeholder 2"/>
          <p:cNvSpPr>
            <a:spLocks noGrp="1"/>
          </p:cNvSpPr>
          <p:nvPr>
            <p:ph idx="1"/>
          </p:nvPr>
        </p:nvSpPr>
        <p:spPr>
          <a:xfrm>
            <a:off x="470043" y="1524000"/>
            <a:ext cx="8229600" cy="4525963"/>
          </a:xfrm>
        </p:spPr>
        <p:txBody>
          <a:bodyPr/>
          <a:lstStyle/>
          <a:p>
            <a:pPr eaLnBrk="1" hangingPunct="1"/>
            <a:r>
              <a:rPr lang="en-US" sz="2400" dirty="0"/>
              <a:t>No variant access points are core. The decision rests with the cataloger: would it help a user find the expression?</a:t>
            </a:r>
          </a:p>
          <a:p>
            <a:pPr eaLnBrk="1" hangingPunct="1"/>
            <a:r>
              <a:rPr lang="en-US" sz="2400" dirty="0"/>
              <a:t>Recorded in 4XX</a:t>
            </a:r>
          </a:p>
          <a:p>
            <a:pPr eaLnBrk="1" hangingPunct="1"/>
            <a:r>
              <a:rPr lang="en-US" sz="2400" dirty="0"/>
              <a:t>Two kinds of variants</a:t>
            </a:r>
          </a:p>
          <a:p>
            <a:pPr lvl="1" eaLnBrk="1" hangingPunct="1"/>
            <a:r>
              <a:rPr lang="en-US" sz="2000" dirty="0"/>
              <a:t>Variants created by adding different expression attributes</a:t>
            </a:r>
          </a:p>
          <a:p>
            <a:pPr marL="914400" lvl="2" indent="0" eaLnBrk="1" hangingPunct="1">
              <a:buFont typeface="Arial" charset="0"/>
              <a:buNone/>
            </a:pPr>
            <a:r>
              <a:rPr lang="en-US" sz="1600" dirty="0"/>
              <a:t>130 _0   Blade runner (Motion picture : $s Final cut) </a:t>
            </a:r>
          </a:p>
          <a:p>
            <a:pPr marL="914400" lvl="2" indent="0" eaLnBrk="1" hangingPunct="1">
              <a:spcAft>
                <a:spcPts val="1200"/>
              </a:spcAft>
              <a:buFont typeface="Arial" charset="0"/>
              <a:buNone/>
            </a:pPr>
            <a:r>
              <a:rPr lang="en-US" sz="1600" dirty="0"/>
              <a:t>430 _0   Blade runner (Motion picture : $s 25th anniversary edition)</a:t>
            </a:r>
          </a:p>
          <a:p>
            <a:pPr marL="914400" lvl="2" indent="0" eaLnBrk="1" hangingPunct="1">
              <a:buNone/>
            </a:pPr>
            <a:r>
              <a:rPr lang="en-US" sz="1600" dirty="0"/>
              <a:t>100 1_  Shakespeare, William, 1564-1616. $t Hamlet. $k Selections (Soliloquies from Hamlet)</a:t>
            </a:r>
          </a:p>
          <a:p>
            <a:pPr marL="914400" lvl="2" indent="0" eaLnBrk="1" hangingPunct="1">
              <a:buNone/>
            </a:pPr>
            <a:r>
              <a:rPr lang="en-US" sz="1600" dirty="0"/>
              <a:t>400 1_ Shakespeare, William, 1564-1616. $t Hamlet. $k Selections (Gielgud)</a:t>
            </a:r>
          </a:p>
          <a:p>
            <a:pPr lvl="1" eaLnBrk="1" hangingPunct="1"/>
            <a:r>
              <a:rPr lang="en-US" sz="2000" dirty="0"/>
              <a:t>Variants based on a variant title for the work closely associated with a particular expression</a:t>
            </a:r>
          </a:p>
          <a:p>
            <a:pPr marL="914400" lvl="2" indent="0" eaLnBrk="1" hangingPunct="1">
              <a:buFont typeface="Arial" charset="0"/>
              <a:buNone/>
            </a:pPr>
            <a:r>
              <a:rPr lang="en-US" sz="1600" dirty="0"/>
              <a:t>100 1_   Dickens, Charles, $d 1812-1870. $t Old curiosity shop. $l Hebrew</a:t>
            </a:r>
          </a:p>
          <a:p>
            <a:pPr marL="914400" lvl="2" indent="0" eaLnBrk="1" hangingPunct="1">
              <a:buFont typeface="Arial" charset="0"/>
              <a:buNone/>
            </a:pPr>
            <a:r>
              <a:rPr lang="vi-VN" sz="1600" dirty="0">
                <a:latin typeface="Calibri" pitchFamily="34" charset="0"/>
              </a:rPr>
              <a:t>400</a:t>
            </a:r>
            <a:r>
              <a:rPr lang="en-US" sz="1600" dirty="0"/>
              <a:t> </a:t>
            </a:r>
            <a:r>
              <a:rPr lang="vi-VN" sz="1600" dirty="0">
                <a:latin typeface="Calibri" pitchFamily="34" charset="0"/>
              </a:rPr>
              <a:t>1</a:t>
            </a:r>
            <a:r>
              <a:rPr lang="en-US" sz="1600" dirty="0"/>
              <a:t>_   </a:t>
            </a:r>
            <a:r>
              <a:rPr lang="vi-VN" sz="1600" dirty="0">
                <a:latin typeface="Calibri" pitchFamily="34" charset="0"/>
              </a:rPr>
              <a:t>Dickens, Charles, </a:t>
            </a:r>
            <a:r>
              <a:rPr lang="en-US" sz="1600" dirty="0"/>
              <a:t>$</a:t>
            </a:r>
            <a:r>
              <a:rPr lang="vi-VN" sz="1600" dirty="0">
                <a:latin typeface="Calibri" pitchFamily="34" charset="0"/>
              </a:rPr>
              <a:t>d 1812-1870. </a:t>
            </a:r>
            <a:r>
              <a:rPr lang="en-US" sz="1600" dirty="0"/>
              <a:t>$</a:t>
            </a:r>
            <a:r>
              <a:rPr lang="vi-VN" sz="1600" dirty="0">
                <a:latin typeface="Calibri" pitchFamily="34" charset="0"/>
              </a:rPr>
              <a:t>t </a:t>
            </a:r>
            <a:r>
              <a:rPr lang="he-IL" sz="1600" dirty="0"/>
              <a:t>בית ממכר עתיקות</a:t>
            </a:r>
            <a:endParaRPr lang="en-US" sz="1600" dirty="0"/>
          </a:p>
          <a:p>
            <a:pPr marL="914400" lvl="2" indent="0" eaLnBrk="1" hangingPunct="1">
              <a:buFont typeface="Arial" charset="0"/>
              <a:buNone/>
            </a:pPr>
            <a:r>
              <a:rPr lang="vi-VN" sz="1600" dirty="0">
                <a:latin typeface="Calibri" pitchFamily="34" charset="0"/>
              </a:rPr>
              <a:t>400</a:t>
            </a:r>
            <a:r>
              <a:rPr lang="en-US" sz="1600" dirty="0"/>
              <a:t> </a:t>
            </a:r>
            <a:r>
              <a:rPr lang="vi-VN" sz="1600" dirty="0">
                <a:latin typeface="Calibri" pitchFamily="34" charset="0"/>
              </a:rPr>
              <a:t>1</a:t>
            </a:r>
            <a:r>
              <a:rPr lang="en-US" sz="1600" dirty="0"/>
              <a:t>_   </a:t>
            </a:r>
            <a:r>
              <a:rPr lang="vi-VN" sz="1600" dirty="0">
                <a:latin typeface="Calibri" pitchFamily="34" charset="0"/>
              </a:rPr>
              <a:t>Dickens, Charles, </a:t>
            </a:r>
            <a:r>
              <a:rPr lang="en-US" sz="1600" dirty="0"/>
              <a:t>$</a:t>
            </a:r>
            <a:r>
              <a:rPr lang="vi-VN" sz="1600" dirty="0">
                <a:latin typeface="Calibri" pitchFamily="34" charset="0"/>
              </a:rPr>
              <a:t>d 1812-1870. </a:t>
            </a:r>
            <a:r>
              <a:rPr lang="en-US" sz="1600" dirty="0"/>
              <a:t>$</a:t>
            </a:r>
            <a:r>
              <a:rPr lang="vi-VN" sz="1600" dirty="0">
                <a:latin typeface="Calibri" pitchFamily="34" charset="0"/>
              </a:rPr>
              <a:t>t Bet-mimkar-ʻatiḳot</a:t>
            </a:r>
          </a:p>
          <a:p>
            <a:pPr marL="914400" lvl="2" indent="0" eaLnBrk="1" hangingPunct="1">
              <a:buFont typeface="Arial" charset="0"/>
              <a:buNone/>
            </a:pPr>
            <a:endParaRPr lang="en-US" sz="1600" dirty="0"/>
          </a:p>
          <a:p>
            <a:pPr lvl="1" eaLnBrk="1" hangingPunct="1"/>
            <a:endParaRPr lang="en-US" sz="20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1E60B77F-900F-4DDF-A1F1-344D9A4F8DF9}" type="slidenum">
              <a:rPr lang="en-US"/>
              <a:pPr>
                <a:defRPr/>
              </a:pPr>
              <a:t>191</a:t>
            </a:fld>
            <a:endParaRPr lang="en-US"/>
          </a:p>
        </p:txBody>
      </p:sp>
    </p:spTree>
    <p:extLst>
      <p:ext uri="{BB962C8B-B14F-4D97-AF65-F5344CB8AC3E}">
        <p14:creationId xmlns:p14="http://schemas.microsoft.com/office/powerpoint/2010/main" val="1721738533"/>
      </p:ext>
    </p:extLst>
  </p:cSld>
  <p:clrMapOvr>
    <a:masterClrMapping/>
  </p:clrMapOvr>
  <p:transition>
    <p:fade/>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p:cNvSpPr>
            <a:spLocks noGrp="1"/>
          </p:cNvSpPr>
          <p:nvPr>
            <p:ph type="title"/>
          </p:nvPr>
        </p:nvSpPr>
        <p:spPr/>
        <p:txBody>
          <a:bodyPr/>
          <a:lstStyle/>
          <a:p>
            <a:pPr eaLnBrk="1" hangingPunct="1"/>
            <a:r>
              <a:rPr lang="en-US" sz="3200" dirty="0"/>
              <a:t>Constructing the Authorized Access Point for a Religious Expression (RDA 6.30.3.2) (Bible)</a:t>
            </a:r>
            <a:endParaRPr lang="en-US" dirty="0"/>
          </a:p>
        </p:txBody>
      </p:sp>
      <p:sp>
        <p:nvSpPr>
          <p:cNvPr id="376834" name="Content Placeholder 2"/>
          <p:cNvSpPr>
            <a:spLocks noGrp="1"/>
          </p:cNvSpPr>
          <p:nvPr>
            <p:ph idx="1"/>
          </p:nvPr>
        </p:nvSpPr>
        <p:spPr/>
        <p:txBody>
          <a:bodyPr/>
          <a:lstStyle/>
          <a:p>
            <a:pPr eaLnBrk="1" hangingPunct="1"/>
            <a:r>
              <a:rPr lang="en-US" dirty="0"/>
              <a:t>Begin with the authorized access point for the work (Bible) or part of the work</a:t>
            </a:r>
          </a:p>
          <a:p>
            <a:pPr eaLnBrk="1" hangingPunct="1"/>
            <a:r>
              <a:rPr lang="en-US" dirty="0"/>
              <a:t>PCC practice: Include as many of the following elements as are readily ascertainable</a:t>
            </a:r>
          </a:p>
          <a:p>
            <a:pPr lvl="1" eaLnBrk="1" hangingPunct="1"/>
            <a:r>
              <a:rPr lang="en-US" dirty="0"/>
              <a:t>Language of expression (subfield $l)</a:t>
            </a:r>
          </a:p>
          <a:p>
            <a:pPr lvl="1" eaLnBrk="1" hangingPunct="1"/>
            <a:r>
              <a:rPr lang="en-US" dirty="0"/>
              <a:t>Other distinguishing characteristic of expression of a religious work, e.g. version (subfield $s)</a:t>
            </a:r>
          </a:p>
          <a:p>
            <a:pPr lvl="1" eaLnBrk="1" hangingPunct="1"/>
            <a:r>
              <a:rPr lang="en-US" dirty="0"/>
              <a:t>Date of expression of a religious work (subfield $f)</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EC9C8B40-34F6-4D33-B795-B2394F9AE22A}" type="slidenum">
              <a:rPr lang="en-US"/>
              <a:pPr>
                <a:defRPr/>
              </a:pPr>
              <a:t>192</a:t>
            </a:fld>
            <a:endParaRPr lang="en-US"/>
          </a:p>
        </p:txBody>
      </p:sp>
    </p:spTree>
  </p:cSld>
  <p:clrMapOvr>
    <a:masterClrMapping/>
  </p:clrMapOvr>
  <p:transition>
    <p:fade/>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p:txBody>
          <a:bodyPr/>
          <a:lstStyle/>
          <a:p>
            <a:pPr eaLnBrk="1" hangingPunct="1"/>
            <a:r>
              <a:rPr lang="en-US" sz="3200" dirty="0"/>
              <a:t>Constructing the Authorized Access Point for a Religious Expression (RDA 6.30.3.2) (Bible)</a:t>
            </a:r>
            <a:endParaRPr lang="en-US" dirty="0"/>
          </a:p>
        </p:txBody>
      </p:sp>
      <p:sp>
        <p:nvSpPr>
          <p:cNvPr id="378882" name="Content Placeholder 2"/>
          <p:cNvSpPr>
            <a:spLocks noGrp="1"/>
          </p:cNvSpPr>
          <p:nvPr>
            <p:ph idx="1"/>
          </p:nvPr>
        </p:nvSpPr>
        <p:spPr/>
        <p:txBody>
          <a:bodyPr/>
          <a:lstStyle/>
          <a:p>
            <a:pPr eaLnBrk="1" hangingPunct="1"/>
            <a:r>
              <a:rPr lang="en-US" dirty="0"/>
              <a:t>Examples</a:t>
            </a:r>
          </a:p>
          <a:p>
            <a:pPr marL="1606550" lvl="1" indent="-1149350" eaLnBrk="1" hangingPunct="1">
              <a:buFont typeface="Arial" charset="0"/>
              <a:buNone/>
            </a:pPr>
            <a:r>
              <a:rPr lang="en-US" dirty="0"/>
              <a:t>130 _0  Bible. $p Amos. $l English. $s Andersen-Freedman. $f 1989</a:t>
            </a:r>
          </a:p>
          <a:p>
            <a:pPr marL="1606550" lvl="1" indent="-1149350" eaLnBrk="1" hangingPunct="1">
              <a:buFont typeface="Arial" charset="0"/>
              <a:buNone/>
            </a:pPr>
            <a:r>
              <a:rPr lang="en-US" dirty="0"/>
              <a:t>130 _0  Bible. $p Old Testament. $l English. $s NETS. $f 2007</a:t>
            </a:r>
          </a:p>
          <a:p>
            <a:pPr marL="1606550" lvl="1" indent="-1149350" eaLnBrk="1" hangingPunct="1">
              <a:buFont typeface="Arial" charset="0"/>
              <a:buNone/>
            </a:pPr>
            <a:r>
              <a:rPr lang="en-US" dirty="0"/>
              <a:t>130 _0  Bible. $p Acts. $l Arawak. $s Shultz. $f 1850</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FBBC46D4-B22C-422E-B515-F93757633CE9}" type="slidenum">
              <a:rPr lang="en-US"/>
              <a:pPr>
                <a:defRPr/>
              </a:pPr>
              <a:t>193</a:t>
            </a:fld>
            <a:endParaRPr lang="en-US"/>
          </a:p>
        </p:txBody>
      </p:sp>
    </p:spTree>
  </p:cSld>
  <p:clrMapOvr>
    <a:masterClrMapping/>
  </p:clrMapOvr>
  <p:transition>
    <p:fade/>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t>Related Works (RDA 25)</a:t>
            </a:r>
          </a:p>
        </p:txBody>
      </p:sp>
      <p:sp>
        <p:nvSpPr>
          <p:cNvPr id="380930" name="Content Placeholder 2"/>
          <p:cNvSpPr>
            <a:spLocks noGrp="1"/>
          </p:cNvSpPr>
          <p:nvPr>
            <p:ph idx="1"/>
          </p:nvPr>
        </p:nvSpPr>
        <p:spPr/>
        <p:txBody>
          <a:bodyPr/>
          <a:lstStyle/>
          <a:p>
            <a:pPr marL="0" indent="0" eaLnBrk="1" hangingPunct="1">
              <a:lnSpc>
                <a:spcPct val="90000"/>
              </a:lnSpc>
              <a:buFont typeface="Arial" charset="0"/>
              <a:buNone/>
            </a:pPr>
            <a:r>
              <a:rPr lang="en-US" sz="3000" dirty="0"/>
              <a:t>Related works are recorded in 5XX fields, and may include a relationship designator in subfield $i (from RDA Appendix J.2), with $w r.</a:t>
            </a:r>
          </a:p>
          <a:p>
            <a:pPr marL="800100" lvl="2" indent="0" eaLnBrk="1" hangingPunct="1">
              <a:lnSpc>
                <a:spcPct val="90000"/>
              </a:lnSpc>
              <a:buFont typeface="Arial" charset="0"/>
              <a:buNone/>
            </a:pPr>
            <a:endParaRPr lang="en-US" sz="2200" dirty="0"/>
          </a:p>
          <a:p>
            <a:pPr marL="1828800" lvl="2" indent="-914400" eaLnBrk="1" hangingPunct="1">
              <a:lnSpc>
                <a:spcPct val="90000"/>
              </a:lnSpc>
              <a:buFont typeface="Arial" charset="0"/>
              <a:buNone/>
            </a:pPr>
            <a:r>
              <a:rPr lang="en-US" sz="2200" dirty="0"/>
              <a:t>130 _0  Doctor </a:t>
            </a:r>
            <a:r>
              <a:rPr lang="en-US" sz="2200" dirty="0" err="1"/>
              <a:t>Zhivago</a:t>
            </a:r>
            <a:r>
              <a:rPr lang="en-US" sz="2200" dirty="0"/>
              <a:t> (Motion picture : 2002)</a:t>
            </a:r>
          </a:p>
          <a:p>
            <a:pPr marL="1828800" lvl="2" indent="-914400" eaLnBrk="1" hangingPunct="1">
              <a:lnSpc>
                <a:spcPct val="90000"/>
              </a:lnSpc>
              <a:buFont typeface="Arial" charset="0"/>
              <a:buNone/>
            </a:pPr>
            <a:r>
              <a:rPr lang="en-US" sz="2200" dirty="0"/>
              <a:t>500 1_  $w r $</a:t>
            </a:r>
            <a:r>
              <a:rPr lang="en-US" sz="2200" dirty="0" err="1"/>
              <a:t>i</a:t>
            </a:r>
            <a:r>
              <a:rPr lang="en-US" sz="2200" dirty="0"/>
              <a:t> Motion picture adaptation of (work): $a Pasternak, Boris </a:t>
            </a:r>
            <a:r>
              <a:rPr lang="en-US" sz="2200" dirty="0" err="1"/>
              <a:t>Leonidovich</a:t>
            </a:r>
            <a:r>
              <a:rPr lang="en-US" sz="2200" dirty="0"/>
              <a:t>, $d 1890-1960. $t </a:t>
            </a:r>
            <a:r>
              <a:rPr lang="en-US" sz="2200" dirty="0" err="1"/>
              <a:t>Doktor</a:t>
            </a:r>
            <a:r>
              <a:rPr lang="en-US" sz="2200" dirty="0"/>
              <a:t> </a:t>
            </a:r>
            <a:r>
              <a:rPr lang="en-US" sz="2200" dirty="0" err="1"/>
              <a:t>Zhivago</a:t>
            </a:r>
            <a:endParaRPr lang="en-US" sz="2200" dirty="0"/>
          </a:p>
          <a:p>
            <a:pPr marL="1828800" lvl="2" indent="-914400" eaLnBrk="1" hangingPunct="1">
              <a:lnSpc>
                <a:spcPct val="90000"/>
              </a:lnSpc>
              <a:buFont typeface="Arial" charset="0"/>
              <a:buNone/>
            </a:pPr>
            <a:endParaRPr lang="en-US" sz="2200" dirty="0"/>
          </a:p>
          <a:p>
            <a:pPr marL="1828800" lvl="2" indent="-914400" eaLnBrk="1" hangingPunct="1">
              <a:lnSpc>
                <a:spcPct val="90000"/>
              </a:lnSpc>
              <a:buFont typeface="Arial" charset="0"/>
              <a:buNone/>
            </a:pPr>
            <a:r>
              <a:rPr lang="en-US" sz="2200" dirty="0"/>
              <a:t>130 _0  3 men and a baby (Motion picture)</a:t>
            </a:r>
          </a:p>
          <a:p>
            <a:pPr marL="1828800" lvl="2" indent="-914400" eaLnBrk="1" hangingPunct="1">
              <a:lnSpc>
                <a:spcPct val="90000"/>
              </a:lnSpc>
              <a:buFont typeface="Arial" charset="0"/>
              <a:buNone/>
            </a:pPr>
            <a:r>
              <a:rPr lang="en-US" sz="2200" dirty="0"/>
              <a:t>530 _0  $w r $</a:t>
            </a:r>
            <a:r>
              <a:rPr lang="en-US" sz="2200" dirty="0" err="1"/>
              <a:t>i</a:t>
            </a:r>
            <a:r>
              <a:rPr lang="en-US" sz="2200" dirty="0"/>
              <a:t> Remake of (work): $a Trois hommes et un </a:t>
            </a:r>
            <a:r>
              <a:rPr lang="en-US" sz="2200" dirty="0" err="1"/>
              <a:t>couffin</a:t>
            </a:r>
            <a:r>
              <a:rPr lang="en-US" sz="2200" dirty="0"/>
              <a:t> (Motion picture)</a:t>
            </a:r>
          </a:p>
          <a:p>
            <a:pPr marL="800100" lvl="2" indent="0" eaLnBrk="1" hangingPunct="1">
              <a:lnSpc>
                <a:spcPct val="90000"/>
              </a:lnSpc>
              <a:buFont typeface="Arial" charset="0"/>
              <a:buNone/>
            </a:pPr>
            <a:endParaRPr lang="en-US" sz="2200" dirty="0"/>
          </a:p>
          <a:p>
            <a:pPr marL="800100" lvl="2" indent="0" eaLnBrk="1" hangingPunct="1">
              <a:lnSpc>
                <a:spcPct val="90000"/>
              </a:lnSpc>
              <a:buFont typeface="Arial" charset="0"/>
              <a:buNone/>
            </a:pPr>
            <a:endParaRPr lang="en-US" sz="22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4FA11323-46F7-4BC2-B049-F2E714CB9175}" type="slidenum">
              <a:rPr lang="en-US"/>
              <a:pPr>
                <a:defRPr/>
              </a:pPr>
              <a:t>194</a:t>
            </a:fld>
            <a:endParaRPr lang="en-US"/>
          </a:p>
        </p:txBody>
      </p:sp>
    </p:spTree>
  </p:cSld>
  <p:clrMapOvr>
    <a:masterClrMapping/>
  </p:clrMapOvr>
  <p:transition>
    <p:fade/>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p:txBody>
          <a:bodyPr/>
          <a:lstStyle/>
          <a:p>
            <a:pPr eaLnBrk="1" hangingPunct="1"/>
            <a:r>
              <a:rPr lang="en-US" dirty="0"/>
              <a:t>Related Expressions (RDA 26)</a:t>
            </a:r>
          </a:p>
        </p:txBody>
      </p:sp>
      <p:sp>
        <p:nvSpPr>
          <p:cNvPr id="382978" name="Content Placeholder 2"/>
          <p:cNvSpPr>
            <a:spLocks noGrp="1"/>
          </p:cNvSpPr>
          <p:nvPr>
            <p:ph idx="1"/>
          </p:nvPr>
        </p:nvSpPr>
        <p:spPr/>
        <p:txBody>
          <a:bodyPr/>
          <a:lstStyle/>
          <a:p>
            <a:pPr marL="0" indent="0" eaLnBrk="1" hangingPunct="1">
              <a:buFont typeface="Arial" charset="0"/>
              <a:buNone/>
            </a:pPr>
            <a:r>
              <a:rPr lang="en-US" dirty="0"/>
              <a:t>Related expressions are recorded in 5XX fields, and may include a relationship designator in subfield $</a:t>
            </a:r>
            <a:r>
              <a:rPr lang="en-US" dirty="0" err="1"/>
              <a:t>i</a:t>
            </a:r>
            <a:r>
              <a:rPr lang="en-US" dirty="0"/>
              <a:t> (from RDA Appendix J.3), with $w r.</a:t>
            </a:r>
          </a:p>
          <a:p>
            <a:pPr marL="800100" lvl="2" indent="0" eaLnBrk="1" hangingPunct="1">
              <a:buFont typeface="Arial" charset="0"/>
              <a:buNone/>
            </a:pPr>
            <a:endParaRPr lang="en-US" dirty="0"/>
          </a:p>
          <a:p>
            <a:pPr marL="1885950" lvl="2" indent="-971550" eaLnBrk="1" hangingPunct="1">
              <a:buFont typeface="Arial" charset="0"/>
              <a:buNone/>
              <a:tabLst>
                <a:tab pos="1885950" algn="l"/>
              </a:tabLst>
            </a:pPr>
            <a:r>
              <a:rPr lang="en-US" dirty="0"/>
              <a:t>100 1_	Jackson, Joe, $d 1955- $t Thief at the end of the world. $l Portuguese</a:t>
            </a:r>
          </a:p>
          <a:p>
            <a:pPr marL="1885950" lvl="2" indent="-971550" eaLnBrk="1" hangingPunct="1">
              <a:buFont typeface="Arial" charset="0"/>
              <a:buNone/>
              <a:tabLst>
                <a:tab pos="1885950" algn="l"/>
              </a:tabLst>
            </a:pPr>
            <a:r>
              <a:rPr lang="en-US" dirty="0"/>
              <a:t>500 1_	$w r $</a:t>
            </a:r>
            <a:r>
              <a:rPr lang="en-US" dirty="0" err="1"/>
              <a:t>i</a:t>
            </a:r>
            <a:r>
              <a:rPr lang="en-US" dirty="0"/>
              <a:t> Translation of: $a Jackson, Joe, $d 1955- $t Thief at the end of the world</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59CD2A0B-EDDA-478A-B0AF-199337A79639}" type="slidenum">
              <a:rPr lang="en-US"/>
              <a:pPr>
                <a:defRPr/>
              </a:pPr>
              <a:t>195</a:t>
            </a:fld>
            <a:endParaRPr lang="en-US"/>
          </a:p>
        </p:txBody>
      </p:sp>
    </p:spTree>
  </p:cSld>
  <p:clrMapOvr>
    <a:masterClrMapping/>
  </p:clrMapOvr>
  <p:transition>
    <p:fade/>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Agents Associated with a Work or an Expression (RDA 19-20)</a:t>
            </a:r>
          </a:p>
        </p:txBody>
      </p:sp>
      <p:sp>
        <p:nvSpPr>
          <p:cNvPr id="385026" name="Content Placeholder 2"/>
          <p:cNvSpPr>
            <a:spLocks noGrp="1"/>
          </p:cNvSpPr>
          <p:nvPr>
            <p:ph idx="1"/>
          </p:nvPr>
        </p:nvSpPr>
        <p:spPr/>
        <p:txBody>
          <a:bodyPr/>
          <a:lstStyle/>
          <a:p>
            <a:pPr marL="0" indent="0" eaLnBrk="1" hangingPunct="1">
              <a:buFont typeface="Arial" charset="0"/>
              <a:buNone/>
            </a:pPr>
            <a:r>
              <a:rPr lang="en-US" dirty="0"/>
              <a:t>Agents associated with a work or an expression are recorded in 500 or 510 fields, and may include a relationship designator in subfield $</a:t>
            </a:r>
            <a:r>
              <a:rPr lang="en-US" dirty="0" err="1"/>
              <a:t>i</a:t>
            </a:r>
            <a:r>
              <a:rPr lang="en-US" dirty="0"/>
              <a:t> (from RDA Appendix I), with $w r.</a:t>
            </a:r>
          </a:p>
          <a:p>
            <a:pPr marL="800100" lvl="2" indent="0" eaLnBrk="1" hangingPunct="1">
              <a:buFont typeface="Arial" charset="0"/>
              <a:buNone/>
            </a:pPr>
            <a:endParaRPr lang="en-US" sz="2000" dirty="0"/>
          </a:p>
          <a:p>
            <a:pPr marL="1828800" lvl="2" indent="-914400" eaLnBrk="1" hangingPunct="1">
              <a:buFont typeface="Arial" charset="0"/>
              <a:buNone/>
            </a:pPr>
            <a:r>
              <a:rPr lang="en-US" sz="2000" dirty="0"/>
              <a:t>100 1_  	Tolstoy, Leo, $c </a:t>
            </a:r>
            <a:r>
              <a:rPr lang="en-US" sz="2000" dirty="0" err="1"/>
              <a:t>graf</a:t>
            </a:r>
            <a:r>
              <a:rPr lang="en-US" sz="2000" dirty="0"/>
              <a:t>, $d 1828-1910. $t </a:t>
            </a:r>
            <a:r>
              <a:rPr lang="en-US" sz="2000" dirty="0" err="1"/>
              <a:t>Voĭna</a:t>
            </a:r>
            <a:r>
              <a:rPr lang="en-US" sz="2000" dirty="0"/>
              <a:t> </a:t>
            </a:r>
            <a:r>
              <a:rPr lang="en-US" sz="2000" dirty="0" err="1"/>
              <a:t>i</a:t>
            </a:r>
            <a:r>
              <a:rPr lang="en-US" sz="2000" dirty="0"/>
              <a:t> </a:t>
            </a:r>
            <a:r>
              <a:rPr lang="en-US" sz="2000" dirty="0" err="1"/>
              <a:t>mir</a:t>
            </a:r>
            <a:r>
              <a:rPr lang="en-US" sz="2000" dirty="0"/>
              <a:t>. $l English $s (</a:t>
            </a:r>
            <a:r>
              <a:rPr lang="en-US" sz="2000" dirty="0" err="1"/>
              <a:t>Pevear</a:t>
            </a:r>
            <a:r>
              <a:rPr lang="en-US" sz="2000" dirty="0"/>
              <a:t> and </a:t>
            </a:r>
            <a:r>
              <a:rPr lang="en-US" sz="2000" dirty="0" err="1"/>
              <a:t>Volokhonsky</a:t>
            </a:r>
            <a:r>
              <a:rPr lang="en-US" sz="2000" dirty="0"/>
              <a:t>)</a:t>
            </a:r>
          </a:p>
          <a:p>
            <a:pPr marL="1828800" lvl="2" indent="-914400" eaLnBrk="1" hangingPunct="1">
              <a:buFont typeface="Arial" charset="0"/>
              <a:buNone/>
            </a:pPr>
            <a:r>
              <a:rPr lang="en-US" sz="2000" dirty="0"/>
              <a:t>400 1_  	Tolstoy, Leo, $c </a:t>
            </a:r>
            <a:r>
              <a:rPr lang="en-US" sz="2000" dirty="0" err="1"/>
              <a:t>graf</a:t>
            </a:r>
            <a:r>
              <a:rPr lang="en-US" sz="2000" dirty="0"/>
              <a:t>, $d 1828-1910. $t War and peace </a:t>
            </a:r>
          </a:p>
          <a:p>
            <a:pPr marL="1828800" lvl="2" indent="-914400" eaLnBrk="1" hangingPunct="1">
              <a:buFont typeface="Arial" charset="0"/>
              <a:buNone/>
            </a:pPr>
            <a:r>
              <a:rPr lang="en-US" sz="2000" dirty="0"/>
              <a:t>500 1_  	$w r $</a:t>
            </a:r>
            <a:r>
              <a:rPr lang="en-US" sz="2000" dirty="0" err="1"/>
              <a:t>i</a:t>
            </a:r>
            <a:r>
              <a:rPr lang="en-US" sz="2000" dirty="0"/>
              <a:t> Translator: $a </a:t>
            </a:r>
            <a:r>
              <a:rPr lang="en-US" sz="2000" dirty="0" err="1"/>
              <a:t>Pevear</a:t>
            </a:r>
            <a:r>
              <a:rPr lang="en-US" sz="2000" dirty="0"/>
              <a:t>, Richard, $d 1943-</a:t>
            </a:r>
          </a:p>
          <a:p>
            <a:pPr marL="1828800" lvl="2" indent="-914400" eaLnBrk="1" hangingPunct="1">
              <a:buFont typeface="Arial" charset="0"/>
              <a:buNone/>
            </a:pPr>
            <a:r>
              <a:rPr lang="en-US" sz="2000" dirty="0"/>
              <a:t>500 1_  	$w r $</a:t>
            </a:r>
            <a:r>
              <a:rPr lang="en-US" sz="2000" dirty="0" err="1"/>
              <a:t>i</a:t>
            </a:r>
            <a:r>
              <a:rPr lang="en-US" sz="2000" dirty="0"/>
              <a:t> Translator: $a </a:t>
            </a:r>
            <a:r>
              <a:rPr lang="en-US" sz="2000" dirty="0" err="1"/>
              <a:t>Volokhonsky</a:t>
            </a:r>
            <a:r>
              <a:rPr lang="en-US" sz="2000" dirty="0"/>
              <a:t>, Larissa</a:t>
            </a:r>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9B024C92-2C4F-4F71-B4FC-FDA23C9E92DD}" type="slidenum">
              <a:rPr lang="en-US"/>
              <a:pPr>
                <a:defRPr/>
              </a:pPr>
              <a:t>196</a:t>
            </a:fld>
            <a:endParaRPr lang="en-US"/>
          </a:p>
        </p:txBody>
      </p:sp>
    </p:spTree>
  </p:cSld>
  <p:clrMapOvr>
    <a:masterClrMapping/>
  </p:clrMapOvr>
  <p:transition>
    <p:fade/>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a:t>Related Subjects (RDA 33-37)</a:t>
            </a:r>
          </a:p>
        </p:txBody>
      </p:sp>
      <p:sp>
        <p:nvSpPr>
          <p:cNvPr id="385026" name="Content Placeholder 2"/>
          <p:cNvSpPr>
            <a:spLocks noGrp="1"/>
          </p:cNvSpPr>
          <p:nvPr>
            <p:ph idx="1"/>
          </p:nvPr>
        </p:nvSpPr>
        <p:spPr>
          <a:xfrm>
            <a:off x="457200" y="1447800"/>
            <a:ext cx="8229600" cy="4756150"/>
          </a:xfrm>
        </p:spPr>
        <p:txBody>
          <a:bodyPr/>
          <a:lstStyle/>
          <a:p>
            <a:pPr marL="0" indent="0" eaLnBrk="1" hangingPunct="1">
              <a:buNone/>
            </a:pPr>
            <a:r>
              <a:rPr lang="en-US" dirty="0"/>
              <a:t>Subject relationships may be recorded in 5XX fields, but </a:t>
            </a:r>
            <a:r>
              <a:rPr lang="en-US" i="1" dirty="0"/>
              <a:t>only between works, or between a work and expression, and only if the related entity is in the LC/NACO Authority File</a:t>
            </a:r>
            <a:r>
              <a:rPr lang="en-US" dirty="0"/>
              <a:t>. </a:t>
            </a:r>
          </a:p>
          <a:p>
            <a:pPr marL="0" indent="0" eaLnBrk="1" hangingPunct="1">
              <a:buNone/>
            </a:pPr>
            <a:r>
              <a:rPr lang="en-US" dirty="0"/>
              <a:t>Include a relationship designator in subfield $</a:t>
            </a:r>
            <a:r>
              <a:rPr lang="en-US" dirty="0" err="1"/>
              <a:t>i</a:t>
            </a:r>
            <a:r>
              <a:rPr lang="en-US" dirty="0"/>
              <a:t> (see RDA Appendix M.2.2-M.2.2.3), with $w r.</a:t>
            </a:r>
          </a:p>
          <a:p>
            <a:pPr marL="800100" lvl="2" indent="0" eaLnBrk="1" hangingPunct="1">
              <a:buNone/>
            </a:pPr>
            <a:endParaRPr lang="en-US" sz="2000" dirty="0"/>
          </a:p>
          <a:p>
            <a:pPr marL="1828800" lvl="2" indent="-914400" eaLnBrk="1" hangingPunct="1">
              <a:buNone/>
            </a:pPr>
            <a:r>
              <a:rPr lang="en-US" sz="2000" dirty="0"/>
              <a:t>100 1_	</a:t>
            </a:r>
            <a:r>
              <a:rPr lang="en-US" sz="2000" dirty="0" err="1"/>
              <a:t>Jeske</a:t>
            </a:r>
            <a:r>
              <a:rPr lang="en-US" sz="2000" dirty="0"/>
              <a:t>, John C. $t Genesis</a:t>
            </a:r>
          </a:p>
          <a:p>
            <a:pPr marL="1828800" lvl="2" indent="-914400" eaLnBrk="1" hangingPunct="1">
              <a:buNone/>
            </a:pPr>
            <a:r>
              <a:rPr lang="en-US" sz="2000" dirty="0"/>
              <a:t>530 _0	$w r $</a:t>
            </a:r>
            <a:r>
              <a:rPr lang="en-US" sz="2000" dirty="0" err="1"/>
              <a:t>i</a:t>
            </a:r>
            <a:r>
              <a:rPr lang="en-US" sz="2000" dirty="0"/>
              <a:t> Commentary on (work): $a Bible. $p Genesis</a:t>
            </a:r>
          </a:p>
          <a:p>
            <a:pPr marL="800100" lvl="2" indent="0" eaLnBrk="1" hangingPunct="1">
              <a:buNone/>
            </a:pPr>
            <a:endParaRPr lang="en-US" sz="2000" dirty="0"/>
          </a:p>
          <a:p>
            <a:pPr marL="800100" lvl="2" indent="0" eaLnBrk="1" hangingPunct="1">
              <a:buFont typeface="Arial" charset="0"/>
              <a:buNone/>
            </a:pPr>
            <a:endParaRPr lang="en-US" sz="2000" dirty="0"/>
          </a:p>
        </p:txBody>
      </p:sp>
      <p:sp>
        <p:nvSpPr>
          <p:cNvPr id="6" name="Footer Placeholder 5"/>
          <p:cNvSpPr>
            <a:spLocks noGrp="1"/>
          </p:cNvSpPr>
          <p:nvPr>
            <p:ph type="ftr" sz="quarter" idx="11"/>
          </p:nvPr>
        </p:nvSpPr>
        <p:spPr/>
        <p:txBody>
          <a:bodyPr/>
          <a:lstStyle/>
          <a:p>
            <a:pPr>
              <a:defRPr/>
            </a:pPr>
            <a:r>
              <a:rPr lang="en-US"/>
              <a:t>Module 6. Works and Expressions</a:t>
            </a:r>
          </a:p>
        </p:txBody>
      </p:sp>
      <p:sp>
        <p:nvSpPr>
          <p:cNvPr id="7" name="Slide Number Placeholder 6"/>
          <p:cNvSpPr>
            <a:spLocks noGrp="1"/>
          </p:cNvSpPr>
          <p:nvPr>
            <p:ph type="sldNum" sz="quarter" idx="12"/>
          </p:nvPr>
        </p:nvSpPr>
        <p:spPr/>
        <p:txBody>
          <a:bodyPr/>
          <a:lstStyle/>
          <a:p>
            <a:pPr>
              <a:defRPr/>
            </a:pPr>
            <a:fld id="{9B024C92-2C4F-4F71-B4FC-FDA23C9E92DD}" type="slidenum">
              <a:rPr lang="en-US"/>
              <a:pPr>
                <a:defRPr/>
              </a:pPr>
              <a:t>197</a:t>
            </a:fld>
            <a:endParaRPr lang="en-US"/>
          </a:p>
        </p:txBody>
      </p:sp>
    </p:spTree>
    <p:extLst>
      <p:ext uri="{BB962C8B-B14F-4D97-AF65-F5344CB8AC3E}">
        <p14:creationId xmlns:p14="http://schemas.microsoft.com/office/powerpoint/2010/main" val="416799207"/>
      </p:ext>
    </p:extLst>
  </p:cSld>
  <p:clrMapOvr>
    <a:masterClrMapping/>
  </p:clrMapOvr>
  <p:transition>
    <p:fade/>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56BC8F5-A9E9-D80B-24E2-D2F8A80D72CB}"/>
              </a:ext>
            </a:extLst>
          </p:cNvPr>
          <p:cNvSpPr>
            <a:spLocks noGrp="1"/>
          </p:cNvSpPr>
          <p:nvPr>
            <p:ph type="ftr" sz="quarter" idx="11"/>
          </p:nvPr>
        </p:nvSpPr>
        <p:spPr/>
        <p:txBody>
          <a:bodyPr/>
          <a:lstStyle/>
          <a:p>
            <a:pPr>
              <a:defRPr/>
            </a:pPr>
            <a:r>
              <a:rPr lang="en-US"/>
              <a:t>Module 6. Works and Expressions</a:t>
            </a:r>
          </a:p>
        </p:txBody>
      </p:sp>
      <p:sp>
        <p:nvSpPr>
          <p:cNvPr id="5" name="Slide Number Placeholder 4">
            <a:extLst>
              <a:ext uri="{FF2B5EF4-FFF2-40B4-BE49-F238E27FC236}">
                <a16:creationId xmlns:a16="http://schemas.microsoft.com/office/drawing/2014/main" id="{0D565B8F-CE4A-ED34-8802-C89D4BF1E252}"/>
              </a:ext>
            </a:extLst>
          </p:cNvPr>
          <p:cNvSpPr>
            <a:spLocks noGrp="1"/>
          </p:cNvSpPr>
          <p:nvPr>
            <p:ph type="sldNum" sz="quarter" idx="12"/>
          </p:nvPr>
        </p:nvSpPr>
        <p:spPr/>
        <p:txBody>
          <a:bodyPr/>
          <a:lstStyle/>
          <a:p>
            <a:pPr>
              <a:defRPr/>
            </a:pPr>
            <a:fld id="{32D14ABB-2462-47EF-B88D-2EF0C92E33AE}" type="slidenum">
              <a:rPr lang="en-US" smtClean="0"/>
              <a:pPr>
                <a:defRPr/>
              </a:pPr>
              <a:t>198</a:t>
            </a:fld>
            <a:endParaRPr lang="en-US"/>
          </a:p>
        </p:txBody>
      </p:sp>
      <p:sp>
        <p:nvSpPr>
          <p:cNvPr id="19" name="Content Placeholder 18">
            <a:extLst>
              <a:ext uri="{FF2B5EF4-FFF2-40B4-BE49-F238E27FC236}">
                <a16:creationId xmlns:a16="http://schemas.microsoft.com/office/drawing/2014/main" id="{33476BB7-2733-7F2A-DB49-B05964BC4A27}"/>
              </a:ext>
            </a:extLst>
          </p:cNvPr>
          <p:cNvSpPr>
            <a:spLocks noGrp="1"/>
          </p:cNvSpPr>
          <p:nvPr>
            <p:ph idx="1"/>
          </p:nvPr>
        </p:nvSpPr>
        <p:spPr/>
        <p:txBody>
          <a:bodyPr/>
          <a:lstStyle/>
          <a:p>
            <a:endParaRPr lang="en-US"/>
          </a:p>
        </p:txBody>
      </p:sp>
      <p:pic>
        <p:nvPicPr>
          <p:cNvPr id="21" name="Picture 20">
            <a:extLst>
              <a:ext uri="{FF2B5EF4-FFF2-40B4-BE49-F238E27FC236}">
                <a16:creationId xmlns:a16="http://schemas.microsoft.com/office/drawing/2014/main" id="{9F5592AE-4500-235F-2EAA-24E47EFE2FBC}"/>
              </a:ext>
            </a:extLst>
          </p:cNvPr>
          <p:cNvPicPr>
            <a:picLocks noChangeAspect="1"/>
          </p:cNvPicPr>
          <p:nvPr/>
        </p:nvPicPr>
        <p:blipFill>
          <a:blip r:embed="rId3"/>
          <a:stretch>
            <a:fillRect/>
          </a:stretch>
        </p:blipFill>
        <p:spPr>
          <a:xfrm>
            <a:off x="0" y="453217"/>
            <a:ext cx="9144000" cy="5951565"/>
          </a:xfrm>
          <a:prstGeom prst="rect">
            <a:avLst/>
          </a:prstGeom>
        </p:spPr>
      </p:pic>
      <p:sp>
        <p:nvSpPr>
          <p:cNvPr id="24" name="Title 1">
            <a:extLst>
              <a:ext uri="{FF2B5EF4-FFF2-40B4-BE49-F238E27FC236}">
                <a16:creationId xmlns:a16="http://schemas.microsoft.com/office/drawing/2014/main" id="{04DE025F-3FF7-B5EE-295E-3E781F6949F4}"/>
              </a:ext>
            </a:extLst>
          </p:cNvPr>
          <p:cNvSpPr>
            <a:spLocks noGrp="1"/>
          </p:cNvSpPr>
          <p:nvPr>
            <p:ph type="title"/>
          </p:nvPr>
        </p:nvSpPr>
        <p:spPr>
          <a:xfrm>
            <a:off x="1943099" y="136524"/>
            <a:ext cx="5257801" cy="563562"/>
          </a:xfrm>
          <a:solidFill>
            <a:schemeClr val="bg1"/>
          </a:solidFill>
        </p:spPr>
        <p:txBody>
          <a:bodyPr/>
          <a:lstStyle/>
          <a:p>
            <a:r>
              <a:rPr lang="en-US" dirty="0"/>
              <a:t>URIs in 3XX and 5XX</a:t>
            </a:r>
          </a:p>
        </p:txBody>
      </p:sp>
      <p:sp>
        <p:nvSpPr>
          <p:cNvPr id="25" name="Rectangle 24">
            <a:extLst>
              <a:ext uri="{FF2B5EF4-FFF2-40B4-BE49-F238E27FC236}">
                <a16:creationId xmlns:a16="http://schemas.microsoft.com/office/drawing/2014/main" id="{0E556224-5C6B-7832-A5AC-54166B308391}"/>
              </a:ext>
            </a:extLst>
          </p:cNvPr>
          <p:cNvSpPr/>
          <p:nvPr/>
        </p:nvSpPr>
        <p:spPr>
          <a:xfrm>
            <a:off x="0" y="1981200"/>
            <a:ext cx="9144000" cy="256032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1C45FE-B860-D9BF-5065-99C13A2A13A7}"/>
              </a:ext>
            </a:extLst>
          </p:cNvPr>
          <p:cNvSpPr/>
          <p:nvPr/>
        </p:nvSpPr>
        <p:spPr>
          <a:xfrm>
            <a:off x="0" y="5029200"/>
            <a:ext cx="9144000" cy="141732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25077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Content Placeholder 2"/>
          <p:cNvSpPr>
            <a:spLocks noGrp="1"/>
          </p:cNvSpPr>
          <p:nvPr>
            <p:ph idx="1"/>
          </p:nvPr>
        </p:nvSpPr>
        <p:spPr>
          <a:xfrm>
            <a:off x="457200" y="1752600"/>
            <a:ext cx="8382000" cy="2362200"/>
          </a:xfrm>
          <a:ln>
            <a:solidFill>
              <a:schemeClr val="tx1"/>
            </a:solidFill>
          </a:ln>
        </p:spPr>
        <p:txBody>
          <a:bodyPr/>
          <a:lstStyle/>
          <a:p>
            <a:pPr eaLnBrk="1" hangingPunct="1">
              <a:buNone/>
            </a:pPr>
            <a:r>
              <a:rPr lang="en-US" sz="1800" dirty="0"/>
              <a:t>040	[MARC library code] $b </a:t>
            </a:r>
            <a:r>
              <a:rPr lang="en-US" sz="1800" dirty="0" err="1"/>
              <a:t>eng</a:t>
            </a:r>
            <a:r>
              <a:rPr lang="en-US" sz="1800" dirty="0"/>
              <a:t> $e </a:t>
            </a:r>
            <a:r>
              <a:rPr lang="en-US" sz="1800" dirty="0" err="1"/>
              <a:t>rda</a:t>
            </a:r>
            <a:r>
              <a:rPr lang="en-US" sz="1800" dirty="0"/>
              <a:t> $c [MARC library code] </a:t>
            </a:r>
          </a:p>
          <a:p>
            <a:pPr eaLnBrk="1" hangingPunct="1">
              <a:buFont typeface="Arial" charset="0"/>
              <a:buNone/>
            </a:pPr>
            <a:r>
              <a:rPr lang="en-US" sz="1800" dirty="0"/>
              <a:t>046	$k </a:t>
            </a:r>
            <a:r>
              <a:rPr lang="es-ES" sz="1800" dirty="0"/>
              <a:t>1957 $2 </a:t>
            </a:r>
            <a:r>
              <a:rPr lang="es-ES" sz="1800" dirty="0" err="1"/>
              <a:t>edtf</a:t>
            </a:r>
            <a:endParaRPr lang="en-US" sz="1800" dirty="0"/>
          </a:p>
          <a:p>
            <a:pPr eaLnBrk="1" hangingPunct="1">
              <a:buFont typeface="Arial" charset="0"/>
              <a:buNone/>
            </a:pPr>
            <a:r>
              <a:rPr lang="en-US" sz="1800" dirty="0"/>
              <a:t>100 1_  	Paz, Octavio, $d 1914-1998. $t </a:t>
            </a:r>
            <a:r>
              <a:rPr lang="en-US" sz="1800" dirty="0" err="1">
                <a:solidFill>
                  <a:srgbClr val="FF0000"/>
                </a:solidFill>
              </a:rPr>
              <a:t>Piedra</a:t>
            </a:r>
            <a:r>
              <a:rPr lang="en-US" sz="1800" dirty="0">
                <a:solidFill>
                  <a:srgbClr val="FF0000"/>
                </a:solidFill>
              </a:rPr>
              <a:t> de sol</a:t>
            </a:r>
          </a:p>
          <a:p>
            <a:pPr eaLnBrk="1" hangingPunct="1">
              <a:buNone/>
            </a:pPr>
            <a:r>
              <a:rPr lang="es-ES" sz="1800" dirty="0"/>
              <a:t>370 	$g </a:t>
            </a:r>
            <a:r>
              <a:rPr lang="es-ES" sz="1800" dirty="0" err="1"/>
              <a:t>Mexico</a:t>
            </a:r>
            <a:r>
              <a:rPr lang="es-ES" sz="1800" dirty="0"/>
              <a:t> $2 </a:t>
            </a:r>
            <a:r>
              <a:rPr lang="es-ES" sz="1800" dirty="0" err="1"/>
              <a:t>naf</a:t>
            </a:r>
            <a:endParaRPr lang="en-US" sz="1800" dirty="0"/>
          </a:p>
          <a:p>
            <a:pPr marL="0" indent="0" eaLnBrk="1" hangingPunct="1">
              <a:buNone/>
            </a:pPr>
            <a:r>
              <a:rPr lang="en-US" sz="1800" dirty="0"/>
              <a:t>380	Poetry $2 </a:t>
            </a:r>
            <a:r>
              <a:rPr lang="en-US" sz="1800" dirty="0" err="1"/>
              <a:t>lcgft</a:t>
            </a:r>
            <a:r>
              <a:rPr lang="en-US" sz="1800" dirty="0"/>
              <a:t> </a:t>
            </a:r>
          </a:p>
          <a:p>
            <a:pPr marL="0" indent="0" eaLnBrk="1" hangingPunct="1">
              <a:buNone/>
            </a:pPr>
            <a:r>
              <a:rPr lang="en-US" sz="1800" dirty="0"/>
              <a:t>386	Mexicans $a Men $2 </a:t>
            </a:r>
            <a:r>
              <a:rPr lang="en-US" sz="1800" dirty="0" err="1"/>
              <a:t>lcdgt</a:t>
            </a:r>
            <a:endParaRPr lang="en-US" sz="1800" dirty="0"/>
          </a:p>
          <a:p>
            <a:pPr eaLnBrk="1" hangingPunct="1">
              <a:buNone/>
            </a:pPr>
            <a:r>
              <a:rPr lang="en-US" sz="1800" dirty="0"/>
              <a:t>670	</a:t>
            </a:r>
            <a:r>
              <a:rPr lang="en-US" sz="1800" dirty="0" err="1"/>
              <a:t>Piedra</a:t>
            </a:r>
            <a:r>
              <a:rPr lang="en-US" sz="1800" dirty="0"/>
              <a:t> de sol, 1957?: $b title page (Octavio Paz)</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282A674A-8795-45DF-AFA6-61B92E9EE4C6}" type="slidenum">
              <a:rPr lang="en-US"/>
              <a:pPr>
                <a:defRPr/>
              </a:pPr>
              <a:t>199</a:t>
            </a:fld>
            <a:endParaRPr lang="en-US"/>
          </a:p>
        </p:txBody>
      </p:sp>
      <p:sp>
        <p:nvSpPr>
          <p:cNvPr id="387077"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RDA Authority Record </a:t>
            </a:r>
            <a:r>
              <a:rPr lang="en-US" sz="4000">
                <a:solidFill>
                  <a:srgbClr val="FF0000"/>
                </a:solidFill>
                <a:latin typeface="Calibri" pitchFamily="34" charset="0"/>
              </a:rPr>
              <a:t>Core</a:t>
            </a:r>
            <a:r>
              <a:rPr lang="en-US" sz="4000">
                <a:latin typeface="Calibri" pitchFamily="34" charset="0"/>
              </a:rPr>
              <a:t> and Non-Core: Work Record</a:t>
            </a:r>
          </a:p>
        </p:txBody>
      </p:sp>
    </p:spTree>
  </p:cSld>
  <p:clrMapOvr>
    <a:masterClrMapping/>
  </p:clrMapOvr>
  <p:transition>
    <p:fade/>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Content Placeholder 2"/>
          <p:cNvSpPr>
            <a:spLocks noGrp="1"/>
          </p:cNvSpPr>
          <p:nvPr>
            <p:ph idx="1"/>
          </p:nvPr>
        </p:nvSpPr>
        <p:spPr>
          <a:xfrm>
            <a:off x="457200" y="1752600"/>
            <a:ext cx="8229600" cy="3886200"/>
          </a:xfrm>
          <a:ln>
            <a:solidFill>
              <a:schemeClr val="tx1"/>
            </a:solidFill>
          </a:ln>
        </p:spPr>
        <p:txBody>
          <a:bodyPr/>
          <a:lstStyle/>
          <a:p>
            <a:pPr marL="914400" indent="-914400" eaLnBrk="1" hangingPunct="1">
              <a:buNone/>
            </a:pPr>
            <a:r>
              <a:rPr lang="en-US" sz="1800" dirty="0"/>
              <a:t>040	[MARC library code] $b </a:t>
            </a:r>
            <a:r>
              <a:rPr lang="en-US" sz="1800" dirty="0" err="1"/>
              <a:t>eng</a:t>
            </a:r>
            <a:r>
              <a:rPr lang="en-US" sz="1800" dirty="0"/>
              <a:t> $e </a:t>
            </a:r>
            <a:r>
              <a:rPr lang="en-US" sz="1800" dirty="0" err="1"/>
              <a:t>rda</a:t>
            </a:r>
            <a:r>
              <a:rPr lang="en-US" sz="1800" dirty="0"/>
              <a:t> $c [MARC library code] </a:t>
            </a:r>
          </a:p>
          <a:p>
            <a:pPr marL="914400" indent="-914400" eaLnBrk="1" hangingPunct="1">
              <a:buFont typeface="Arial" charset="0"/>
              <a:buNone/>
            </a:pPr>
            <a:r>
              <a:rPr lang="en-US" sz="1800" dirty="0"/>
              <a:t>046	$k </a:t>
            </a:r>
            <a:r>
              <a:rPr lang="es-ES" sz="1800" dirty="0"/>
              <a:t>-07</a:t>
            </a:r>
            <a:endParaRPr lang="en-US" sz="1800" dirty="0"/>
          </a:p>
          <a:p>
            <a:pPr marL="914400" indent="-914400" eaLnBrk="1" hangingPunct="1">
              <a:buNone/>
            </a:pPr>
            <a:r>
              <a:rPr lang="en-US" sz="1800" dirty="0"/>
              <a:t>100 0_  	Homer. $t </a:t>
            </a:r>
            <a:r>
              <a:rPr lang="en-US" sz="1800" dirty="0">
                <a:solidFill>
                  <a:srgbClr val="FF0000"/>
                </a:solidFill>
              </a:rPr>
              <a:t>Iliad</a:t>
            </a:r>
          </a:p>
          <a:p>
            <a:pPr marL="914400" indent="-914400" eaLnBrk="1" hangingPunct="1">
              <a:buNone/>
            </a:pPr>
            <a:r>
              <a:rPr lang="en-US" sz="1800" dirty="0"/>
              <a:t>370	$g Ionia (Turkey and Greece) $2 </a:t>
            </a:r>
            <a:r>
              <a:rPr lang="en-US" sz="1800" dirty="0" err="1"/>
              <a:t>lcsh</a:t>
            </a:r>
            <a:r>
              <a:rPr lang="en-US" sz="1800" dirty="0"/>
              <a:t> 	</a:t>
            </a:r>
          </a:p>
          <a:p>
            <a:pPr marL="914400" indent="-914400" eaLnBrk="1" hangingPunct="1">
              <a:buNone/>
            </a:pPr>
            <a:r>
              <a:rPr lang="en-US" sz="1800" dirty="0"/>
              <a:t>370	$g Turkey $2 </a:t>
            </a:r>
            <a:r>
              <a:rPr lang="en-US" sz="1800" dirty="0" err="1"/>
              <a:t>naf</a:t>
            </a:r>
            <a:endParaRPr lang="en-US" sz="1800" dirty="0"/>
          </a:p>
          <a:p>
            <a:pPr marL="914400" indent="-914400" eaLnBrk="1" hangingPunct="1">
              <a:buNone/>
            </a:pPr>
            <a:r>
              <a:rPr lang="en-US" sz="1800" dirty="0"/>
              <a:t>380	Epic poetry $2 </a:t>
            </a:r>
            <a:r>
              <a:rPr lang="en-US" sz="1800" dirty="0" err="1"/>
              <a:t>lcgft</a:t>
            </a:r>
            <a:endParaRPr lang="en-US" sz="1800" dirty="0"/>
          </a:p>
          <a:p>
            <a:pPr marL="914400" indent="-914400" eaLnBrk="1" hangingPunct="1">
              <a:buNone/>
            </a:pPr>
            <a:r>
              <a:rPr lang="en-US" sz="1800" dirty="0"/>
              <a:t>386	Greeks $a Men $2 </a:t>
            </a:r>
            <a:r>
              <a:rPr lang="en-US" sz="1800" dirty="0" err="1"/>
              <a:t>lcdgt</a:t>
            </a:r>
            <a:endParaRPr lang="en-US" sz="1800" dirty="0"/>
          </a:p>
          <a:p>
            <a:pPr marL="914400" indent="-914400" eaLnBrk="1" hangingPunct="1">
              <a:buNone/>
            </a:pPr>
            <a:r>
              <a:rPr lang="en-US" sz="1800" dirty="0"/>
              <a:t>670	Iliad, 2011: $b title page (Homer; translated ... by Stephen Mitchell)</a:t>
            </a:r>
          </a:p>
          <a:p>
            <a:pPr marL="914400" indent="-914400" eaLnBrk="1" hangingPunct="1">
              <a:buNone/>
            </a:pPr>
            <a:r>
              <a:rPr lang="en-US" sz="1800" dirty="0"/>
              <a:t>670	Brill’s new </a:t>
            </a:r>
            <a:r>
              <a:rPr lang="en-US" sz="1800" dirty="0" err="1"/>
              <a:t>Pauly</a:t>
            </a:r>
            <a:r>
              <a:rPr lang="en-US" sz="1800" dirty="0"/>
              <a:t> dictionary of Greek and Latin authors and texts, 2009, p. 325-326: $b (Iliad (English); </a:t>
            </a:r>
            <a:r>
              <a:rPr lang="en-US" sz="1800" dirty="0" err="1"/>
              <a:t>Ilias</a:t>
            </a:r>
            <a:r>
              <a:rPr lang="en-US" sz="1800" dirty="0"/>
              <a:t> (Latin); </a:t>
            </a:r>
            <a:r>
              <a:rPr lang="el-GR" sz="1800" dirty="0"/>
              <a:t> Ἰλιάς</a:t>
            </a:r>
            <a:r>
              <a:rPr lang="en-US" sz="1800" dirty="0"/>
              <a:t> (Greek); poem by Homer, second half of 8th century BC, written in Ionia (Asia Minor))</a:t>
            </a:r>
          </a:p>
          <a:p>
            <a:pPr marL="0" indent="0" eaLnBrk="1" hangingPunct="1">
              <a:buNone/>
            </a:pPr>
            <a:endParaRPr lang="en-US" sz="1800" dirty="0"/>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A7F7674F-883C-45F9-8818-7CC1A76F0DBA}" type="slidenum">
              <a:rPr lang="en-US"/>
              <a:pPr>
                <a:defRPr/>
              </a:pPr>
              <a:t>200</a:t>
            </a:fld>
            <a:endParaRPr lang="en-US"/>
          </a:p>
        </p:txBody>
      </p:sp>
      <p:sp>
        <p:nvSpPr>
          <p:cNvPr id="389125"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RDA Authority Record </a:t>
            </a:r>
            <a:r>
              <a:rPr lang="en-US" sz="4000">
                <a:solidFill>
                  <a:srgbClr val="FF0000"/>
                </a:solidFill>
                <a:latin typeface="Calibri" pitchFamily="34" charset="0"/>
              </a:rPr>
              <a:t>Core</a:t>
            </a:r>
            <a:r>
              <a:rPr lang="en-US" sz="4000">
                <a:latin typeface="Calibri" pitchFamily="34" charset="0"/>
              </a:rPr>
              <a:t> and Non-Core: Work Record</a:t>
            </a:r>
          </a:p>
        </p:txBody>
      </p:sp>
    </p:spTree>
    <p:extLst>
      <p:ext uri="{BB962C8B-B14F-4D97-AF65-F5344CB8AC3E}">
        <p14:creationId xmlns:p14="http://schemas.microsoft.com/office/powerpoint/2010/main" val="2810256845"/>
      </p:ext>
    </p:extLst>
  </p:cSld>
  <p:clrMapOvr>
    <a:masterClrMapping/>
  </p:clrMapOvr>
  <p:transition>
    <p:fade/>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Content Placeholder 2"/>
          <p:cNvSpPr>
            <a:spLocks noGrp="1"/>
          </p:cNvSpPr>
          <p:nvPr>
            <p:ph idx="1"/>
          </p:nvPr>
        </p:nvSpPr>
        <p:spPr>
          <a:xfrm>
            <a:off x="457200" y="1752600"/>
            <a:ext cx="8382000" cy="3352800"/>
          </a:xfrm>
          <a:ln>
            <a:solidFill>
              <a:schemeClr val="tx1"/>
            </a:solidFill>
          </a:ln>
        </p:spPr>
        <p:txBody>
          <a:bodyPr/>
          <a:lstStyle/>
          <a:p>
            <a:pPr eaLnBrk="1" hangingPunct="1">
              <a:buNone/>
              <a:tabLst>
                <a:tab pos="892175" algn="l"/>
              </a:tabLst>
            </a:pPr>
            <a:r>
              <a:rPr lang="en-US" sz="1800" dirty="0"/>
              <a:t>040	[MARC library code] $b </a:t>
            </a:r>
            <a:r>
              <a:rPr lang="en-US" sz="1800" dirty="0" err="1"/>
              <a:t>eng</a:t>
            </a:r>
            <a:r>
              <a:rPr lang="en-US" sz="1800" dirty="0"/>
              <a:t> $e </a:t>
            </a:r>
            <a:r>
              <a:rPr lang="en-US" sz="1800" dirty="0" err="1"/>
              <a:t>rda</a:t>
            </a:r>
            <a:r>
              <a:rPr lang="en-US" sz="1800" dirty="0"/>
              <a:t> $c [MARC library code] </a:t>
            </a:r>
          </a:p>
          <a:p>
            <a:pPr eaLnBrk="1" hangingPunct="1">
              <a:buFont typeface="Arial" charset="0"/>
              <a:buNone/>
              <a:tabLst>
                <a:tab pos="892175" algn="l"/>
              </a:tabLst>
            </a:pPr>
            <a:r>
              <a:rPr lang="en-US" sz="1800" dirty="0"/>
              <a:t>046	$k </a:t>
            </a:r>
            <a:r>
              <a:rPr lang="es-ES" sz="1800" dirty="0"/>
              <a:t>1963 $2 </a:t>
            </a:r>
            <a:r>
              <a:rPr lang="es-ES" sz="1800" dirty="0" err="1"/>
              <a:t>edtf</a:t>
            </a:r>
            <a:endParaRPr lang="en-US" sz="1800" dirty="0"/>
          </a:p>
          <a:p>
            <a:pPr eaLnBrk="1" hangingPunct="1">
              <a:buFont typeface="Arial" charset="0"/>
              <a:buNone/>
              <a:tabLst>
                <a:tab pos="892175" algn="l"/>
              </a:tabLst>
            </a:pPr>
            <a:r>
              <a:rPr lang="en-US" sz="1800" dirty="0"/>
              <a:t>100 1_  	Paz, Octavio, $d 1914-1998. $t </a:t>
            </a:r>
            <a:r>
              <a:rPr lang="en-US" sz="1800" dirty="0" err="1"/>
              <a:t>Piedra</a:t>
            </a:r>
            <a:r>
              <a:rPr lang="en-US" sz="1800" dirty="0"/>
              <a:t> de sol. $l </a:t>
            </a:r>
            <a:r>
              <a:rPr lang="en-US" sz="1800" dirty="0">
                <a:solidFill>
                  <a:srgbClr val="FF0000"/>
                </a:solidFill>
              </a:rPr>
              <a:t>English </a:t>
            </a:r>
            <a:r>
              <a:rPr lang="en-US" sz="1800" dirty="0"/>
              <a:t>$s</a:t>
            </a:r>
            <a:r>
              <a:rPr lang="en-US" sz="1800" dirty="0">
                <a:solidFill>
                  <a:srgbClr val="FF0000"/>
                </a:solidFill>
              </a:rPr>
              <a:t> </a:t>
            </a:r>
            <a:r>
              <a:rPr lang="en-US" sz="1800" dirty="0"/>
              <a:t>(</a:t>
            </a:r>
            <a:r>
              <a:rPr lang="en-US" sz="1800" dirty="0">
                <a:solidFill>
                  <a:srgbClr val="FF0000"/>
                </a:solidFill>
              </a:rPr>
              <a:t>Rukeyser</a:t>
            </a:r>
            <a:r>
              <a:rPr lang="en-US" sz="1800" dirty="0"/>
              <a:t>)</a:t>
            </a:r>
          </a:p>
          <a:p>
            <a:pPr eaLnBrk="1" hangingPunct="1">
              <a:buFont typeface="Arial" charset="0"/>
              <a:buNone/>
              <a:tabLst>
                <a:tab pos="892175" algn="l"/>
              </a:tabLst>
            </a:pPr>
            <a:r>
              <a:rPr lang="en-US" sz="1800" dirty="0"/>
              <a:t>336	</a:t>
            </a:r>
            <a:r>
              <a:rPr lang="en-US" sz="1800" dirty="0">
                <a:solidFill>
                  <a:srgbClr val="FF0000"/>
                </a:solidFill>
              </a:rPr>
              <a:t>text</a:t>
            </a:r>
            <a:r>
              <a:rPr lang="en-US" sz="1800" dirty="0"/>
              <a:t> $2 </a:t>
            </a:r>
            <a:r>
              <a:rPr lang="en-US" sz="1800" dirty="0" err="1"/>
              <a:t>rdacontent</a:t>
            </a:r>
            <a:r>
              <a:rPr lang="en-US" sz="1800" dirty="0"/>
              <a:t>  </a:t>
            </a:r>
          </a:p>
          <a:p>
            <a:pPr eaLnBrk="1" hangingPunct="1">
              <a:buFont typeface="Arial" charset="0"/>
              <a:buNone/>
              <a:tabLst>
                <a:tab pos="892175" algn="l"/>
              </a:tabLst>
            </a:pPr>
            <a:r>
              <a:rPr lang="en-US" sz="1800" dirty="0"/>
              <a:t>377	</a:t>
            </a:r>
            <a:r>
              <a:rPr lang="en-US" sz="1800" dirty="0" err="1">
                <a:solidFill>
                  <a:srgbClr val="FF0000"/>
                </a:solidFill>
              </a:rPr>
              <a:t>eng</a:t>
            </a:r>
            <a:r>
              <a:rPr lang="en-US" sz="1800" dirty="0">
                <a:solidFill>
                  <a:srgbClr val="FF0000"/>
                </a:solidFill>
              </a:rPr>
              <a:t> </a:t>
            </a:r>
          </a:p>
          <a:p>
            <a:pPr eaLnBrk="1" hangingPunct="1">
              <a:buNone/>
              <a:tabLst>
                <a:tab pos="892175" algn="l"/>
              </a:tabLst>
            </a:pPr>
            <a:r>
              <a:rPr lang="en-US" sz="1800" dirty="0"/>
              <a:t>381	</a:t>
            </a:r>
            <a:r>
              <a:rPr lang="en-US" sz="1800" dirty="0">
                <a:solidFill>
                  <a:srgbClr val="FF0000"/>
                </a:solidFill>
              </a:rPr>
              <a:t>Rukeyser</a:t>
            </a:r>
          </a:p>
          <a:p>
            <a:pPr eaLnBrk="1" hangingPunct="1">
              <a:buNone/>
              <a:tabLst>
                <a:tab pos="892175" algn="l"/>
              </a:tabLst>
            </a:pPr>
            <a:r>
              <a:rPr lang="en-US" sz="1800" dirty="0"/>
              <a:t>400 1 _ 	Paz, Octavio, $d 1914-1998. $t Sun stone</a:t>
            </a:r>
          </a:p>
          <a:p>
            <a:pPr eaLnBrk="1" hangingPunct="1">
              <a:buFont typeface="Arial" charset="0"/>
              <a:buNone/>
              <a:tabLst>
                <a:tab pos="892175" algn="l"/>
              </a:tabLst>
            </a:pPr>
            <a:r>
              <a:rPr lang="en-US" sz="1800" dirty="0"/>
              <a:t>500 1_	$w r $</a:t>
            </a:r>
            <a:r>
              <a:rPr lang="en-US" sz="1800" dirty="0" err="1"/>
              <a:t>i</a:t>
            </a:r>
            <a:r>
              <a:rPr lang="en-US" sz="1800" dirty="0"/>
              <a:t> Translator: $a Rukeyser, Muriel, $d 1913-1980</a:t>
            </a:r>
          </a:p>
          <a:p>
            <a:pPr marL="892175" indent="-892175" eaLnBrk="1" hangingPunct="1">
              <a:buNone/>
              <a:tabLst>
                <a:tab pos="892175" algn="l"/>
              </a:tabLst>
            </a:pPr>
            <a:r>
              <a:rPr lang="en-US" sz="1800" dirty="0"/>
              <a:t>670	Sun stone = </a:t>
            </a:r>
            <a:r>
              <a:rPr lang="en-US" sz="1800" dirty="0" err="1"/>
              <a:t>Piedra</a:t>
            </a:r>
            <a:r>
              <a:rPr lang="en-US" sz="1800" dirty="0"/>
              <a:t> de sol, 1963?: $b title page (translation by Muriel Rukeyser)</a:t>
            </a:r>
          </a:p>
        </p:txBody>
      </p:sp>
      <p:sp>
        <p:nvSpPr>
          <p:cNvPr id="387074" name="Content Placeholder 2"/>
          <p:cNvSpPr txBox="1">
            <a:spLocks/>
          </p:cNvSpPr>
          <p:nvPr/>
        </p:nvSpPr>
        <p:spPr bwMode="auto">
          <a:xfrm>
            <a:off x="533400" y="5410200"/>
            <a:ext cx="8229600" cy="762000"/>
          </a:xfrm>
          <a:prstGeom prst="rect">
            <a:avLst/>
          </a:prstGeom>
          <a:noFill/>
          <a:ln w="9525">
            <a:solidFill>
              <a:schemeClr val="tx1"/>
            </a:solidFill>
            <a:miter lim="800000"/>
            <a:headEnd/>
            <a:tailEnd/>
          </a:ln>
        </p:spPr>
        <p:txBody>
          <a:bodyPr/>
          <a:lstStyle/>
          <a:p>
            <a:pPr marL="342900" indent="-342900" eaLnBrk="0" hangingPunct="0">
              <a:spcBef>
                <a:spcPct val="20000"/>
              </a:spcBef>
              <a:buFont typeface="Arial" charset="0"/>
              <a:buNone/>
            </a:pPr>
            <a:r>
              <a:rPr lang="en-US" sz="1400" dirty="0">
                <a:latin typeface="Calibri" pitchFamily="34" charset="0"/>
              </a:rPr>
              <a:t>Note: LC would use the following form for this and all English expressions of </a:t>
            </a:r>
            <a:r>
              <a:rPr lang="en-US" sz="1400" dirty="0" err="1">
                <a:latin typeface="Calibri" pitchFamily="34" charset="0"/>
              </a:rPr>
              <a:t>Piedra</a:t>
            </a:r>
            <a:r>
              <a:rPr lang="en-US" sz="1400" dirty="0">
                <a:latin typeface="Calibri" pitchFamily="34" charset="0"/>
              </a:rPr>
              <a:t> de sol, unless they are copy cataloging a record that differentiated the expression. Other catalogers may apply RDA (as above)</a:t>
            </a:r>
          </a:p>
          <a:p>
            <a:pPr marL="342900" indent="-342900" eaLnBrk="0" hangingPunct="0">
              <a:spcBef>
                <a:spcPct val="20000"/>
              </a:spcBef>
              <a:buFont typeface="Arial" charset="0"/>
              <a:buNone/>
            </a:pPr>
            <a:r>
              <a:rPr lang="en-US" sz="1400" dirty="0">
                <a:latin typeface="Calibri" pitchFamily="34" charset="0"/>
              </a:rPr>
              <a:t>100 1 </a:t>
            </a:r>
            <a:r>
              <a:rPr lang="en-US" sz="1400" dirty="0">
                <a:latin typeface="Calibri" panose="020F0502020204030204" pitchFamily="34" charset="0"/>
                <a:cs typeface="Calibri" panose="020F0502020204030204" pitchFamily="34" charset="0"/>
              </a:rPr>
              <a:t>_  </a:t>
            </a:r>
            <a:r>
              <a:rPr lang="en-US" sz="1400" dirty="0">
                <a:latin typeface="Calibri" pitchFamily="34" charset="0"/>
              </a:rPr>
              <a:t>Paz, Octavio, $d 1914-1998. $t </a:t>
            </a:r>
            <a:r>
              <a:rPr lang="en-US" sz="1400" dirty="0" err="1">
                <a:latin typeface="Calibri" pitchFamily="34" charset="0"/>
              </a:rPr>
              <a:t>Piedra</a:t>
            </a:r>
            <a:r>
              <a:rPr lang="en-US" sz="1400" dirty="0">
                <a:latin typeface="Calibri" pitchFamily="34" charset="0"/>
              </a:rPr>
              <a:t> de sol. $l English </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282A674A-8795-45DF-AFA6-61B92E9EE4C6}" type="slidenum">
              <a:rPr lang="en-US"/>
              <a:pPr>
                <a:defRPr/>
              </a:pPr>
              <a:t>201</a:t>
            </a:fld>
            <a:endParaRPr lang="en-US"/>
          </a:p>
        </p:txBody>
      </p:sp>
      <p:sp>
        <p:nvSpPr>
          <p:cNvPr id="387077"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RDA Authority Record </a:t>
            </a:r>
            <a:r>
              <a:rPr lang="en-US" sz="4000">
                <a:solidFill>
                  <a:srgbClr val="FF0000"/>
                </a:solidFill>
                <a:latin typeface="Calibri" pitchFamily="34" charset="0"/>
              </a:rPr>
              <a:t>Core</a:t>
            </a:r>
            <a:r>
              <a:rPr lang="en-US" sz="4000">
                <a:latin typeface="Calibri" pitchFamily="34" charset="0"/>
              </a:rPr>
              <a:t> and Non-Core: Expression Record</a:t>
            </a:r>
          </a:p>
        </p:txBody>
      </p:sp>
    </p:spTree>
    <p:extLst>
      <p:ext uri="{BB962C8B-B14F-4D97-AF65-F5344CB8AC3E}">
        <p14:creationId xmlns:p14="http://schemas.microsoft.com/office/powerpoint/2010/main" val="3570809192"/>
      </p:ext>
    </p:extLst>
  </p:cSld>
  <p:clrMapOvr>
    <a:masterClrMapping/>
  </p:clrMapOvr>
  <p:transition>
    <p:fade/>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Content Placeholder 2"/>
          <p:cNvSpPr>
            <a:spLocks noGrp="1"/>
          </p:cNvSpPr>
          <p:nvPr>
            <p:ph idx="1"/>
          </p:nvPr>
        </p:nvSpPr>
        <p:spPr>
          <a:xfrm>
            <a:off x="457200" y="1752600"/>
            <a:ext cx="8229600" cy="2895600"/>
          </a:xfrm>
          <a:ln>
            <a:solidFill>
              <a:schemeClr val="tx1"/>
            </a:solidFill>
          </a:ln>
        </p:spPr>
        <p:txBody>
          <a:bodyPr/>
          <a:lstStyle/>
          <a:p>
            <a:pPr eaLnBrk="1" hangingPunct="1">
              <a:buNone/>
            </a:pPr>
            <a:r>
              <a:rPr lang="en-US" sz="1800" dirty="0"/>
              <a:t>040	[MARC library code] $b </a:t>
            </a:r>
            <a:r>
              <a:rPr lang="en-US" sz="1800" dirty="0" err="1"/>
              <a:t>eng</a:t>
            </a:r>
            <a:r>
              <a:rPr lang="en-US" sz="1800" dirty="0"/>
              <a:t> $e </a:t>
            </a:r>
            <a:r>
              <a:rPr lang="en-US" sz="1800" dirty="0" err="1"/>
              <a:t>rda</a:t>
            </a:r>
            <a:r>
              <a:rPr lang="en-US" sz="1800" dirty="0"/>
              <a:t> $c [MARC library code] </a:t>
            </a:r>
          </a:p>
          <a:p>
            <a:pPr eaLnBrk="1" hangingPunct="1">
              <a:buFont typeface="Arial" charset="0"/>
              <a:buNone/>
            </a:pPr>
            <a:r>
              <a:rPr lang="en-US" sz="1800" dirty="0"/>
              <a:t>046	$k </a:t>
            </a:r>
            <a:r>
              <a:rPr lang="es-ES" sz="1800" dirty="0"/>
              <a:t>2011 $2 </a:t>
            </a:r>
            <a:r>
              <a:rPr lang="es-ES" sz="1800" dirty="0" err="1"/>
              <a:t>edtf</a:t>
            </a:r>
            <a:endParaRPr lang="en-US" sz="1800" dirty="0"/>
          </a:p>
          <a:p>
            <a:pPr eaLnBrk="1" hangingPunct="1">
              <a:buNone/>
            </a:pPr>
            <a:r>
              <a:rPr lang="en-US" sz="1800" dirty="0"/>
              <a:t>100 0_  	Homer. $t Iliad. $l </a:t>
            </a:r>
            <a:r>
              <a:rPr lang="en-US" sz="1800" dirty="0">
                <a:solidFill>
                  <a:srgbClr val="FF0000"/>
                </a:solidFill>
              </a:rPr>
              <a:t>English </a:t>
            </a:r>
            <a:r>
              <a:rPr lang="en-US" sz="1800" dirty="0"/>
              <a:t>$s</a:t>
            </a:r>
            <a:r>
              <a:rPr lang="en-US" sz="1800" dirty="0">
                <a:solidFill>
                  <a:srgbClr val="FF0000"/>
                </a:solidFill>
              </a:rPr>
              <a:t> </a:t>
            </a:r>
            <a:r>
              <a:rPr lang="en-US" sz="1800" dirty="0"/>
              <a:t>(</a:t>
            </a:r>
            <a:r>
              <a:rPr lang="en-US" sz="1800" dirty="0">
                <a:solidFill>
                  <a:srgbClr val="FF0000"/>
                </a:solidFill>
              </a:rPr>
              <a:t>Mitchell</a:t>
            </a:r>
            <a:r>
              <a:rPr lang="en-US" sz="1800" dirty="0"/>
              <a:t>)</a:t>
            </a:r>
          </a:p>
          <a:p>
            <a:pPr eaLnBrk="1" hangingPunct="1">
              <a:buNone/>
            </a:pPr>
            <a:r>
              <a:rPr lang="en-US" sz="1800" dirty="0"/>
              <a:t>336	</a:t>
            </a:r>
            <a:r>
              <a:rPr lang="en-US" sz="1800" dirty="0">
                <a:solidFill>
                  <a:srgbClr val="FF0000"/>
                </a:solidFill>
              </a:rPr>
              <a:t>text</a:t>
            </a:r>
            <a:r>
              <a:rPr lang="en-US" sz="1800" dirty="0"/>
              <a:t> $2 </a:t>
            </a:r>
            <a:r>
              <a:rPr lang="en-US" sz="1800" dirty="0" err="1"/>
              <a:t>rdacontent</a:t>
            </a:r>
            <a:r>
              <a:rPr lang="en-US" sz="1800" dirty="0"/>
              <a:t> </a:t>
            </a:r>
          </a:p>
          <a:p>
            <a:pPr eaLnBrk="1" hangingPunct="1">
              <a:buNone/>
            </a:pPr>
            <a:r>
              <a:rPr lang="en-US" sz="1800" dirty="0"/>
              <a:t>377	</a:t>
            </a:r>
            <a:r>
              <a:rPr lang="en-US" sz="1800" dirty="0" err="1">
                <a:solidFill>
                  <a:srgbClr val="FF0000"/>
                </a:solidFill>
              </a:rPr>
              <a:t>eng</a:t>
            </a:r>
            <a:r>
              <a:rPr lang="en-US" sz="1800" dirty="0">
                <a:solidFill>
                  <a:srgbClr val="FF0000"/>
                </a:solidFill>
              </a:rPr>
              <a:t> </a:t>
            </a:r>
          </a:p>
          <a:p>
            <a:pPr eaLnBrk="1" hangingPunct="1">
              <a:buNone/>
            </a:pPr>
            <a:r>
              <a:rPr lang="en-US" sz="1800" dirty="0"/>
              <a:t>381	</a:t>
            </a:r>
            <a:r>
              <a:rPr lang="en-US" sz="1800" dirty="0">
                <a:solidFill>
                  <a:srgbClr val="FF0000"/>
                </a:solidFill>
              </a:rPr>
              <a:t>Mitchell</a:t>
            </a:r>
          </a:p>
          <a:p>
            <a:pPr eaLnBrk="1" hangingPunct="1">
              <a:buFont typeface="Arial" charset="0"/>
              <a:buNone/>
            </a:pPr>
            <a:r>
              <a:rPr lang="en-US" sz="1800" dirty="0"/>
              <a:t>500 1_	$w r $</a:t>
            </a:r>
            <a:r>
              <a:rPr lang="en-US" sz="1800" dirty="0" err="1"/>
              <a:t>i</a:t>
            </a:r>
            <a:r>
              <a:rPr lang="en-US" sz="1800" dirty="0"/>
              <a:t> Translator: $a Mitchell, Stephen, $d 1943-</a:t>
            </a:r>
          </a:p>
          <a:p>
            <a:pPr eaLnBrk="1" hangingPunct="1">
              <a:buNone/>
            </a:pPr>
            <a:r>
              <a:rPr lang="en-US" sz="1800" dirty="0"/>
              <a:t>670	Iliad, 2011: $b title page (translated ... by Stephen Mitchell)</a:t>
            </a:r>
          </a:p>
        </p:txBody>
      </p:sp>
      <p:sp>
        <p:nvSpPr>
          <p:cNvPr id="389122" name="Content Placeholder 2"/>
          <p:cNvSpPr txBox="1">
            <a:spLocks/>
          </p:cNvSpPr>
          <p:nvPr/>
        </p:nvSpPr>
        <p:spPr bwMode="auto">
          <a:xfrm>
            <a:off x="533400" y="4953000"/>
            <a:ext cx="8229600" cy="762000"/>
          </a:xfrm>
          <a:prstGeom prst="rect">
            <a:avLst/>
          </a:prstGeom>
          <a:noFill/>
          <a:ln w="9525">
            <a:solidFill>
              <a:schemeClr val="tx1"/>
            </a:solidFill>
            <a:miter lim="800000"/>
            <a:headEnd/>
            <a:tailEnd/>
          </a:ln>
        </p:spPr>
        <p:txBody>
          <a:bodyPr/>
          <a:lstStyle/>
          <a:p>
            <a:pPr marL="342900" indent="-342900" eaLnBrk="0" hangingPunct="0">
              <a:spcBef>
                <a:spcPct val="20000"/>
              </a:spcBef>
              <a:buFont typeface="Arial" charset="0"/>
              <a:buNone/>
            </a:pPr>
            <a:r>
              <a:rPr lang="en-US" sz="1400" dirty="0">
                <a:latin typeface="Calibri" pitchFamily="34" charset="0"/>
              </a:rPr>
              <a:t>Note: LC would use this form for this and all English expressions of the Iliad, unless they are copy cataloging a record that differentiated the expression. Other catalogers may apply RDA (as above)</a:t>
            </a:r>
          </a:p>
          <a:p>
            <a:pPr marL="342900" indent="-342900" eaLnBrk="0" hangingPunct="0">
              <a:spcBef>
                <a:spcPct val="20000"/>
              </a:spcBef>
              <a:buFont typeface="Arial" charset="0"/>
              <a:buNone/>
            </a:pPr>
            <a:r>
              <a:rPr lang="en-US" sz="1400" dirty="0">
                <a:latin typeface="Calibri" pitchFamily="34" charset="0"/>
              </a:rPr>
              <a:t>100 0 _ </a:t>
            </a:r>
            <a:r>
              <a:rPr lang="en-US" sz="1400" dirty="0"/>
              <a:t> </a:t>
            </a:r>
            <a:r>
              <a:rPr lang="en-US" sz="1400" dirty="0">
                <a:latin typeface="Calibri" pitchFamily="34" charset="0"/>
              </a:rPr>
              <a:t>Homer. $t Iliad. $l English</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A7F7674F-883C-45F9-8818-7CC1A76F0DBA}" type="slidenum">
              <a:rPr lang="en-US"/>
              <a:pPr>
                <a:defRPr/>
              </a:pPr>
              <a:t>202</a:t>
            </a:fld>
            <a:endParaRPr lang="en-US"/>
          </a:p>
        </p:txBody>
      </p:sp>
      <p:sp>
        <p:nvSpPr>
          <p:cNvPr id="389125"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RDA Authority Record </a:t>
            </a:r>
            <a:r>
              <a:rPr lang="en-US" sz="4000">
                <a:solidFill>
                  <a:srgbClr val="FF0000"/>
                </a:solidFill>
                <a:latin typeface="Calibri" pitchFamily="34" charset="0"/>
              </a:rPr>
              <a:t>Core</a:t>
            </a:r>
            <a:r>
              <a:rPr lang="en-US" sz="4000">
                <a:latin typeface="Calibri" pitchFamily="34" charset="0"/>
              </a:rPr>
              <a:t> and Non-Core: Expression Record</a:t>
            </a:r>
          </a:p>
        </p:txBody>
      </p:sp>
    </p:spTree>
  </p:cSld>
  <p:clrMapOvr>
    <a:masterClrMapping/>
  </p:clrMapOvr>
  <p:transition>
    <p:fade/>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Content Placeholder 2"/>
          <p:cNvSpPr>
            <a:spLocks noGrp="1"/>
          </p:cNvSpPr>
          <p:nvPr>
            <p:ph idx="1"/>
          </p:nvPr>
        </p:nvSpPr>
        <p:spPr>
          <a:xfrm>
            <a:off x="457200" y="1676400"/>
            <a:ext cx="8229600" cy="3352800"/>
          </a:xfrm>
          <a:ln>
            <a:solidFill>
              <a:schemeClr val="tx1"/>
            </a:solidFill>
          </a:ln>
        </p:spPr>
        <p:txBody>
          <a:bodyPr/>
          <a:lstStyle/>
          <a:p>
            <a:pPr eaLnBrk="1" hangingPunct="1">
              <a:buNone/>
            </a:pPr>
            <a:r>
              <a:rPr lang="en-US" sz="1800" dirty="0"/>
              <a:t>040	[MARC library code] $b </a:t>
            </a:r>
            <a:r>
              <a:rPr lang="en-US" sz="1800" dirty="0" err="1"/>
              <a:t>eng</a:t>
            </a:r>
            <a:r>
              <a:rPr lang="en-US" sz="1800" dirty="0"/>
              <a:t> $e </a:t>
            </a:r>
            <a:r>
              <a:rPr lang="en-US" sz="1800" dirty="0" err="1"/>
              <a:t>rda</a:t>
            </a:r>
            <a:r>
              <a:rPr lang="en-US" sz="1800" dirty="0"/>
              <a:t> $c [MARC library code] </a:t>
            </a:r>
          </a:p>
          <a:p>
            <a:pPr eaLnBrk="1" hangingPunct="1">
              <a:buFont typeface="Arial" charset="0"/>
              <a:buNone/>
            </a:pPr>
            <a:r>
              <a:rPr lang="en-US" sz="1800" dirty="0"/>
              <a:t>046	$k </a:t>
            </a:r>
            <a:r>
              <a:rPr lang="es-ES" sz="1800" dirty="0"/>
              <a:t>2011 $2 </a:t>
            </a:r>
            <a:r>
              <a:rPr lang="es-ES" sz="1800" dirty="0" err="1"/>
              <a:t>edtf</a:t>
            </a:r>
            <a:endParaRPr lang="en-US" sz="1800" dirty="0"/>
          </a:p>
          <a:p>
            <a:pPr eaLnBrk="1" hangingPunct="1">
              <a:buNone/>
            </a:pPr>
            <a:r>
              <a:rPr lang="en-US" sz="1800" dirty="0"/>
              <a:t>100 0_  	Homer. $t Iliad. $l </a:t>
            </a:r>
            <a:r>
              <a:rPr lang="en-US" sz="1800" dirty="0">
                <a:solidFill>
                  <a:srgbClr val="FF0000"/>
                </a:solidFill>
              </a:rPr>
              <a:t>English</a:t>
            </a:r>
            <a:r>
              <a:rPr lang="en-US" sz="1800" dirty="0"/>
              <a:t>.</a:t>
            </a:r>
            <a:r>
              <a:rPr lang="en-US" sz="1800" dirty="0">
                <a:solidFill>
                  <a:srgbClr val="FF0000"/>
                </a:solidFill>
              </a:rPr>
              <a:t> </a:t>
            </a:r>
            <a:r>
              <a:rPr lang="en-US" sz="1800" dirty="0"/>
              <a:t>$h</a:t>
            </a:r>
            <a:r>
              <a:rPr lang="en-US" sz="1800" dirty="0">
                <a:solidFill>
                  <a:srgbClr val="FF0000"/>
                </a:solidFill>
              </a:rPr>
              <a:t> Spoken word</a:t>
            </a:r>
            <a:r>
              <a:rPr lang="en-US" sz="1800" dirty="0"/>
              <a:t> $s (</a:t>
            </a:r>
            <a:r>
              <a:rPr lang="en-US" sz="1800" dirty="0">
                <a:solidFill>
                  <a:srgbClr val="FF0000"/>
                </a:solidFill>
              </a:rPr>
              <a:t>Molina</a:t>
            </a:r>
            <a:r>
              <a:rPr lang="en-US" sz="1800" dirty="0"/>
              <a:t>)</a:t>
            </a:r>
          </a:p>
          <a:p>
            <a:pPr eaLnBrk="1" hangingPunct="1">
              <a:buNone/>
            </a:pPr>
            <a:r>
              <a:rPr lang="en-US" sz="1800" dirty="0"/>
              <a:t>336	</a:t>
            </a:r>
            <a:r>
              <a:rPr lang="en-US" sz="1800" dirty="0">
                <a:solidFill>
                  <a:srgbClr val="FF0000"/>
                </a:solidFill>
              </a:rPr>
              <a:t>spoken word </a:t>
            </a:r>
            <a:r>
              <a:rPr lang="en-US" sz="1800" dirty="0"/>
              <a:t>$2 </a:t>
            </a:r>
            <a:r>
              <a:rPr lang="en-US" sz="1800" dirty="0" err="1"/>
              <a:t>rdacontent</a:t>
            </a:r>
            <a:r>
              <a:rPr lang="en-US" sz="1800" dirty="0"/>
              <a:t> </a:t>
            </a:r>
          </a:p>
          <a:p>
            <a:pPr eaLnBrk="1" hangingPunct="1">
              <a:buNone/>
            </a:pPr>
            <a:r>
              <a:rPr lang="en-US" sz="1800" dirty="0"/>
              <a:t>377	</a:t>
            </a:r>
            <a:r>
              <a:rPr lang="en-US" sz="1800" dirty="0" err="1">
                <a:solidFill>
                  <a:srgbClr val="FF0000"/>
                </a:solidFill>
              </a:rPr>
              <a:t>eng</a:t>
            </a:r>
            <a:r>
              <a:rPr lang="en-US" sz="1800" dirty="0">
                <a:solidFill>
                  <a:srgbClr val="FF0000"/>
                </a:solidFill>
              </a:rPr>
              <a:t> </a:t>
            </a:r>
          </a:p>
          <a:p>
            <a:pPr eaLnBrk="1" hangingPunct="1">
              <a:buNone/>
            </a:pPr>
            <a:r>
              <a:rPr lang="en-US" sz="1800" dirty="0"/>
              <a:t>381	</a:t>
            </a:r>
            <a:r>
              <a:rPr lang="en-US" sz="1800" dirty="0">
                <a:solidFill>
                  <a:srgbClr val="FF0000"/>
                </a:solidFill>
              </a:rPr>
              <a:t>Molina</a:t>
            </a:r>
          </a:p>
          <a:p>
            <a:pPr eaLnBrk="1" hangingPunct="1">
              <a:buFont typeface="Arial" charset="0"/>
              <a:buNone/>
            </a:pPr>
            <a:r>
              <a:rPr lang="en-US" sz="1800" dirty="0"/>
              <a:t>500 1_	$w r $</a:t>
            </a:r>
            <a:r>
              <a:rPr lang="en-US" sz="1800" dirty="0" err="1"/>
              <a:t>i</a:t>
            </a:r>
            <a:r>
              <a:rPr lang="en-US" sz="1800" dirty="0"/>
              <a:t> Narrator: $a Molina, Alfred, $d 1953-</a:t>
            </a:r>
          </a:p>
          <a:p>
            <a:pPr eaLnBrk="1" hangingPunct="1">
              <a:buFont typeface="Arial" charset="0"/>
              <a:buNone/>
            </a:pPr>
            <a:r>
              <a:rPr lang="en-US" sz="1800" dirty="0"/>
              <a:t>500 1_	$w r $</a:t>
            </a:r>
            <a:r>
              <a:rPr lang="en-US" sz="1800" dirty="0" err="1"/>
              <a:t>i</a:t>
            </a:r>
            <a:r>
              <a:rPr lang="en-US" sz="1800" dirty="0"/>
              <a:t> Translator: $a Mitchell, Stephen, $d 1943-</a:t>
            </a:r>
          </a:p>
          <a:p>
            <a:pPr eaLnBrk="1" hangingPunct="1">
              <a:buNone/>
            </a:pPr>
            <a:r>
              <a:rPr lang="en-US" sz="1800" dirty="0"/>
              <a:t>670	The Iliad, 2011: $b container (translated by Stephen Mitchell ; read by 	Alfred Molina)</a:t>
            </a:r>
          </a:p>
        </p:txBody>
      </p:sp>
      <p:sp>
        <p:nvSpPr>
          <p:cNvPr id="391170" name="Content Placeholder 2"/>
          <p:cNvSpPr txBox="1">
            <a:spLocks/>
          </p:cNvSpPr>
          <p:nvPr/>
        </p:nvSpPr>
        <p:spPr bwMode="auto">
          <a:xfrm>
            <a:off x="533400" y="5257800"/>
            <a:ext cx="8229600" cy="762000"/>
          </a:xfrm>
          <a:prstGeom prst="rect">
            <a:avLst/>
          </a:prstGeom>
          <a:noFill/>
          <a:ln w="9525">
            <a:solidFill>
              <a:schemeClr val="tx1"/>
            </a:solidFill>
            <a:miter lim="800000"/>
            <a:headEnd/>
            <a:tailEnd/>
          </a:ln>
        </p:spPr>
        <p:txBody>
          <a:bodyPr/>
          <a:lstStyle/>
          <a:p>
            <a:pPr marL="342900" indent="-342900" eaLnBrk="0" hangingPunct="0">
              <a:spcBef>
                <a:spcPct val="20000"/>
              </a:spcBef>
              <a:buFont typeface="Arial" charset="0"/>
              <a:buNone/>
            </a:pPr>
            <a:r>
              <a:rPr lang="en-US" sz="1400" dirty="0">
                <a:latin typeface="Calibri" pitchFamily="34" charset="0"/>
              </a:rPr>
              <a:t>Note: LC would probably use this form for this and all English expressions of the Iliad, unless they are copy cataloging a record that differentiated the expression. Other catalogers may apply RDA (as above)</a:t>
            </a:r>
          </a:p>
          <a:p>
            <a:pPr marL="342900" indent="-342900" eaLnBrk="0" hangingPunct="0">
              <a:spcBef>
                <a:spcPct val="20000"/>
              </a:spcBef>
              <a:buFont typeface="Arial" charset="0"/>
              <a:buNone/>
            </a:pPr>
            <a:r>
              <a:rPr lang="en-US" sz="1400" dirty="0">
                <a:latin typeface="Calibri" pitchFamily="34" charset="0"/>
              </a:rPr>
              <a:t>100 0</a:t>
            </a:r>
            <a:r>
              <a:rPr lang="en-US" sz="1400">
                <a:latin typeface="Calibri" pitchFamily="34" charset="0"/>
              </a:rPr>
              <a:t>_  Homer</a:t>
            </a:r>
            <a:r>
              <a:rPr lang="en-US" sz="1400" dirty="0">
                <a:latin typeface="Calibri" pitchFamily="34" charset="0"/>
              </a:rPr>
              <a:t>. $t Iliad. $l English</a:t>
            </a:r>
          </a:p>
        </p:txBody>
      </p:sp>
      <p:sp>
        <p:nvSpPr>
          <p:cNvPr id="5" name="Footer Placeholder 4"/>
          <p:cNvSpPr>
            <a:spLocks noGrp="1"/>
          </p:cNvSpPr>
          <p:nvPr>
            <p:ph type="ftr" sz="quarter" idx="11"/>
          </p:nvPr>
        </p:nvSpPr>
        <p:spPr/>
        <p:txBody>
          <a:bodyPr/>
          <a:lstStyle/>
          <a:p>
            <a:pPr>
              <a:defRPr/>
            </a:pPr>
            <a:r>
              <a:rPr lang="en-US"/>
              <a:t>Module 6. Works and Expressions</a:t>
            </a:r>
          </a:p>
        </p:txBody>
      </p:sp>
      <p:sp>
        <p:nvSpPr>
          <p:cNvPr id="6" name="Slide Number Placeholder 5"/>
          <p:cNvSpPr>
            <a:spLocks noGrp="1"/>
          </p:cNvSpPr>
          <p:nvPr>
            <p:ph type="sldNum" sz="quarter" idx="12"/>
          </p:nvPr>
        </p:nvSpPr>
        <p:spPr/>
        <p:txBody>
          <a:bodyPr/>
          <a:lstStyle/>
          <a:p>
            <a:pPr>
              <a:defRPr/>
            </a:pPr>
            <a:fld id="{CA131851-2CD6-44B8-AD95-848A9FD3DDE8}" type="slidenum">
              <a:rPr lang="en-US"/>
              <a:pPr>
                <a:defRPr/>
              </a:pPr>
              <a:t>203</a:t>
            </a:fld>
            <a:endParaRPr lang="en-US"/>
          </a:p>
        </p:txBody>
      </p:sp>
      <p:sp>
        <p:nvSpPr>
          <p:cNvPr id="391173"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en-US" sz="4000">
                <a:latin typeface="Calibri" pitchFamily="34" charset="0"/>
              </a:rPr>
              <a:t>RDA Authority Record </a:t>
            </a:r>
            <a:r>
              <a:rPr lang="en-US" sz="4000">
                <a:solidFill>
                  <a:srgbClr val="FF0000"/>
                </a:solidFill>
                <a:latin typeface="Calibri" pitchFamily="34" charset="0"/>
              </a:rPr>
              <a:t>Core</a:t>
            </a:r>
            <a:r>
              <a:rPr lang="en-US" sz="4000">
                <a:latin typeface="Calibri" pitchFamily="34" charset="0"/>
              </a:rPr>
              <a:t> and Non-Core: Expression Record</a:t>
            </a:r>
          </a:p>
        </p:txBody>
      </p:sp>
    </p:spTree>
  </p:cSld>
  <p:clrMapOvr>
    <a:masterClrMapping/>
  </p:clrMapOvr>
  <p:transition>
    <p:fade/>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p:txBody>
          <a:bodyPr/>
          <a:lstStyle/>
          <a:p>
            <a:pPr eaLnBrk="1" hangingPunct="1"/>
            <a:r>
              <a:rPr lang="en-US" dirty="0"/>
              <a:t>Exercises</a:t>
            </a:r>
          </a:p>
        </p:txBody>
      </p:sp>
      <p:sp>
        <p:nvSpPr>
          <p:cNvPr id="393218" name="Content Placeholder 2"/>
          <p:cNvSpPr>
            <a:spLocks noGrp="1"/>
          </p:cNvSpPr>
          <p:nvPr>
            <p:ph idx="1"/>
          </p:nvPr>
        </p:nvSpPr>
        <p:spPr/>
        <p:txBody>
          <a:bodyPr/>
          <a:lstStyle/>
          <a:p>
            <a:pPr eaLnBrk="1" hangingPunct="1"/>
            <a:r>
              <a:rPr lang="en-US"/>
              <a:t>Update or add authority records for expressions workshop participants have brought</a:t>
            </a:r>
          </a:p>
        </p:txBody>
      </p:sp>
      <p:sp>
        <p:nvSpPr>
          <p:cNvPr id="4" name="Footer Placeholder 3"/>
          <p:cNvSpPr>
            <a:spLocks noGrp="1"/>
          </p:cNvSpPr>
          <p:nvPr>
            <p:ph type="ftr" sz="quarter" idx="11"/>
          </p:nvPr>
        </p:nvSpPr>
        <p:spPr/>
        <p:txBody>
          <a:bodyPr/>
          <a:lstStyle/>
          <a:p>
            <a:pPr>
              <a:defRPr/>
            </a:pPr>
            <a:r>
              <a:rPr lang="en-US"/>
              <a:t>Module 6. Works and Expressions</a:t>
            </a:r>
          </a:p>
        </p:txBody>
      </p:sp>
      <p:sp>
        <p:nvSpPr>
          <p:cNvPr id="5" name="Slide Number Placeholder 4"/>
          <p:cNvSpPr>
            <a:spLocks noGrp="1"/>
          </p:cNvSpPr>
          <p:nvPr>
            <p:ph type="sldNum" sz="quarter" idx="12"/>
          </p:nvPr>
        </p:nvSpPr>
        <p:spPr/>
        <p:txBody>
          <a:bodyPr/>
          <a:lstStyle/>
          <a:p>
            <a:pPr>
              <a:defRPr/>
            </a:pPr>
            <a:fld id="{26CD4AEC-1690-4D42-A3F7-76D10602DC24}" type="slidenum">
              <a:rPr lang="en-US"/>
              <a:pPr>
                <a:defRPr/>
              </a:pPr>
              <a:t>204</a:t>
            </a:fld>
            <a:endParaRPr lang="en-US"/>
          </a:p>
        </p:txBody>
      </p:sp>
    </p:spTree>
  </p:cSld>
  <p:clrMapOvr>
    <a:masterClrMapping/>
  </p:clrMapOvr>
  <p:transition>
    <p:fade/>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Content Placeholder 2"/>
          <p:cNvSpPr>
            <a:spLocks noGrp="1"/>
          </p:cNvSpPr>
          <p:nvPr>
            <p:ph idx="1"/>
          </p:nvPr>
        </p:nvSpPr>
        <p:spPr/>
        <p:txBody>
          <a:bodyPr/>
          <a:lstStyle/>
          <a:p>
            <a:pPr algn="ctr" eaLnBrk="1" hangingPunct="1">
              <a:buFont typeface="Wingdings" pitchFamily="2" charset="2"/>
              <a:buNone/>
            </a:pPr>
            <a:endParaRPr lang="en-US" dirty="0"/>
          </a:p>
          <a:p>
            <a:pPr algn="ctr" eaLnBrk="1" hangingPunct="1">
              <a:buFont typeface="Arial" charset="0"/>
              <a:buNone/>
            </a:pPr>
            <a:endParaRPr lang="en-US" dirty="0"/>
          </a:p>
          <a:p>
            <a:pPr algn="ctr" eaLnBrk="1" hangingPunct="1">
              <a:buFont typeface="Arial" charset="0"/>
              <a:buNone/>
            </a:pPr>
            <a:r>
              <a:rPr lang="en-US" sz="4400" b="1" dirty="0"/>
              <a:t>Questions?</a:t>
            </a:r>
          </a:p>
          <a:p>
            <a:pPr algn="ctr" eaLnBrk="1" hangingPunct="1">
              <a:buFont typeface="Arial" charset="0"/>
              <a:buNone/>
            </a:pPr>
            <a:endParaRPr lang="en-US" sz="4400" b="1" dirty="0"/>
          </a:p>
        </p:txBody>
      </p:sp>
      <p:sp>
        <p:nvSpPr>
          <p:cNvPr id="395266" name="Title 4"/>
          <p:cNvSpPr>
            <a:spLocks noGrp="1"/>
          </p:cNvSpPr>
          <p:nvPr>
            <p:ph type="title"/>
          </p:nvPr>
        </p:nvSpPr>
        <p:spPr>
          <a:xfrm>
            <a:off x="457200" y="1143000"/>
            <a:ext cx="8229600" cy="1143000"/>
          </a:xfrm>
        </p:spPr>
        <p:txBody>
          <a:bodyPr/>
          <a:lstStyle/>
          <a:p>
            <a:pPr eaLnBrk="1" hangingPunct="1"/>
            <a:r>
              <a:rPr lang="en-US" dirty="0"/>
              <a:t>Module 6</a:t>
            </a:r>
            <a:br>
              <a:rPr lang="en-US" dirty="0"/>
            </a:br>
            <a:r>
              <a:rPr lang="en-US" dirty="0"/>
              <a:t>Describing Works and Expressions</a:t>
            </a:r>
            <a:br>
              <a:rPr lang="en-US" dirty="0"/>
            </a:br>
            <a:endParaRPr lang="en-US" dirty="0"/>
          </a:p>
        </p:txBody>
      </p:sp>
      <p:sp>
        <p:nvSpPr>
          <p:cNvPr id="2" name="Footer Placeholder 1"/>
          <p:cNvSpPr>
            <a:spLocks noGrp="1"/>
          </p:cNvSpPr>
          <p:nvPr>
            <p:ph type="ftr" sz="quarter" idx="11"/>
          </p:nvPr>
        </p:nvSpPr>
        <p:spPr/>
        <p:txBody>
          <a:bodyPr/>
          <a:lstStyle/>
          <a:p>
            <a:pPr>
              <a:defRPr/>
            </a:pPr>
            <a:r>
              <a:rPr lang="en-US"/>
              <a:t>Module 6. Works and Expressions</a:t>
            </a:r>
            <a:endParaRPr lang="en-US" dirty="0"/>
          </a:p>
        </p:txBody>
      </p:sp>
      <p:sp>
        <p:nvSpPr>
          <p:cNvPr id="3" name="Slide Number Placeholder 2"/>
          <p:cNvSpPr>
            <a:spLocks noGrp="1"/>
          </p:cNvSpPr>
          <p:nvPr>
            <p:ph type="sldNum" sz="quarter" idx="12"/>
          </p:nvPr>
        </p:nvSpPr>
        <p:spPr/>
        <p:txBody>
          <a:bodyPr/>
          <a:lstStyle/>
          <a:p>
            <a:pPr>
              <a:defRPr/>
            </a:pPr>
            <a:fld id="{57986ADB-F8AF-40C4-8D19-AFE4944A7277}" type="slidenum">
              <a:rPr lang="en-US"/>
              <a:pPr>
                <a:defRPr/>
              </a:pPr>
              <a:t>205</a:t>
            </a:fld>
            <a:endParaRPr lang="en-US"/>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Describing Works and Expressions&amp;quot;&quot;/&gt;&lt;property id=&quot;20307&quot; value=&quot;512&quot;/&gt;&lt;/object&gt;&lt;object type=&quot;3&quot; unique_id=&quot;10004&quot;&gt;&lt;property id=&quot;20148&quot; value=&quot;5&quot;/&gt;&lt;property id=&quot;20300&quot; value=&quot;Slide 2 - &amp;quot;Pertinent Instructions&amp;quot;&quot;/&gt;&lt;property id=&quot;20307&quot; value=&quot;275&quot;/&gt;&lt;/object&gt;&lt;object type=&quot;3&quot; unique_id=&quot;10005&quot;&gt;&lt;property id=&quot;20148&quot; value=&quot;5&quot;/&gt;&lt;property id=&quot;20300&quot; value=&quot;Slide 3 - &amp;quot;Scope&amp;quot;&quot;/&gt;&lt;property id=&quot;20307&quot; value=&quot;257&quot;/&gt;&lt;/object&gt;&lt;object type=&quot;3&quot; unique_id=&quot;10006&quot;&gt;&lt;property id=&quot;20148&quot; value=&quot;5&quot;/&gt;&lt;property id=&quot;20300&quot; value=&quot;Slide 4 - &amp;quot;Definitions (RDA 5.1.2)&amp;quot;&quot;/&gt;&lt;property id=&quot;20307&quot; value=&quot;329&quot;/&gt;&lt;/object&gt;&lt;object type=&quot;3&quot; unique_id=&quot;10007&quot;&gt;&lt;property id=&quot;20148&quot; value=&quot;5&quot;/&gt;&lt;property id=&quot;20300&quot; value=&quot;Slide 5 - &amp;quot;Definitions (RDA 5.1.2)&amp;quot;&quot;/&gt;&lt;property id=&quot;20307&quot; value=&quot;328&quot;/&gt;&lt;/object&gt;&lt;object type=&quot;3&quot; unique_id=&quot;10008&quot;&gt;&lt;property id=&quot;20148&quot; value=&quot;5&quot;/&gt;&lt;property id=&quot;20300&quot; value=&quot;Slide 6 - &amp;quot;Work and Expressions&amp;quot;&quot;/&gt;&lt;property id=&quot;20307&quot; value=&quot;330&quot;/&gt;&lt;/object&gt;&lt;object type=&quot;3&quot; unique_id=&quot;10009&quot;&gt;&lt;property id=&quot;20148&quot; value=&quot;5&quot;/&gt;&lt;property id=&quot;20300&quot; value=&quot;Slide 7&quot;/&gt;&lt;property id=&quot;20307&quot; value=&quot;331&quot;/&gt;&lt;/object&gt;&lt;object type=&quot;3&quot; unique_id=&quot;10010&quot;&gt;&lt;property id=&quot;20148&quot; value=&quot;5&quot;/&gt;&lt;property id=&quot;20300&quot; value=&quot;Slide 8 - &amp;quot;When do you have to create an authority record?&amp;quot;&quot;/&gt;&lt;property id=&quot;20307&quot; value=&quot;284&quot;/&gt;&lt;/object&gt;&lt;object type=&quot;3&quot; unique_id=&quot;10011&quot;&gt;&lt;property id=&quot;20148&quot; value=&quot;5&quot;/&gt;&lt;property id=&quot;20300&quot; value=&quot;Slide 9 - &amp;quot;MARC Coding&amp;quot;&quot;/&gt;&lt;property id=&quot;20307&quot; value=&quot;332&quot;/&gt;&lt;/object&gt;&lt;object type=&quot;3&quot; unique_id=&quot;10012&quot;&gt;&lt;property id=&quot;20148&quot; value=&quot;5&quot;/&gt;&lt;property id=&quot;20300&quot; value=&quot;Slide 10 - &amp;quot;Identifying Works: Core Elements (RDA 0.6.6)&amp;quot;&quot;/&gt;&lt;property id=&quot;20307&quot; value=&quot;333&quot;/&gt;&lt;/object&gt;&lt;object type=&quot;3&quot; unique_id=&quot;10013&quot;&gt;&lt;property id=&quot;20148&quot; value=&quot;5&quot;/&gt;&lt;property id=&quot;20300&quot; value=&quot;Slide 11&quot;/&gt;&lt;property id=&quot;20307&quot; value=&quot;334&quot;/&gt;&lt;/object&gt;&lt;object type=&quot;3&quot; unique_id=&quot;10014&quot;&gt;&lt;property id=&quot;20148&quot; value=&quot;5&quot;/&gt;&lt;property id=&quot;20300&quot; value=&quot;Slide 12 - &amp;quot;Identifying Works: Core Elements&amp;quot;&quot;/&gt;&lt;property id=&quot;20307&quot; value=&quot;336&quot;/&gt;&lt;/object&gt;&lt;object type=&quot;3&quot; unique_id=&quot;10015&quot;&gt;&lt;property id=&quot;20148&quot; value=&quot;5&quot;/&gt;&lt;property id=&quot;20300&quot; value=&quot;Slide 13 - &amp;quot;Identifying Expressions:  Core Elements (RDA 0.6.6)&amp;quot;&quot;/&gt;&lt;property id=&quot;20307&quot; value=&quot;335&quot;/&gt;&lt;/object&gt;&lt;object type=&quot;3&quot; unique_id=&quot;10016&quot;&gt;&lt;property id=&quot;20148&quot; value=&quot;5&quot;/&gt;&lt;property id=&quot;20300&quot; value=&quot;Slide 14 - &amp;quot;Source Consulted (RDA 5.8)&amp;quot;&quot;/&gt;&lt;property id=&quot;20307&quot; value=&quot;337&quot;/&gt;&lt;/object&gt;&lt;object type=&quot;3&quot; unique_id=&quot;10017&quot;&gt;&lt;property id=&quot;20148&quot; value=&quot;5&quot;/&gt;&lt;property id=&quot;20300&quot; value=&quot;Slide 15 - &amp;quot;Exercise: Source Consulted&amp;quot;&quot;/&gt;&lt;property id=&quot;20307&quot; value=&quot;356&quot;/&gt;&lt;/object&gt;&lt;object type=&quot;3&quot; unique_id=&quot;10018&quot;&gt;&lt;property id=&quot;20148&quot; value=&quot;5&quot;/&gt;&lt;property id=&quot;20300&quot; value=&quot;Slide 16 - &amp;quot;RDA 5.8. Source Consulted&amp;quot;&quot;/&gt;&lt;property id=&quot;20307&quot; value=&quot;338&quot;/&gt;&lt;/object&gt;&lt;object type=&quot;3&quot; unique_id=&quot;10019&quot;&gt;&lt;property id=&quot;20148&quot; value=&quot;5&quot;/&gt;&lt;property id=&quot;20300&quot; value=&quot;Slide 17 - &amp;quot;Attributes of Works&amp;quot;&quot;/&gt;&lt;property id=&quot;20307&quot; value=&quot;513&quot;/&gt;&lt;/object&gt;&lt;object type=&quot;3&quot; unique_id=&quot;10020&quot;&gt;&lt;property id=&quot;20148&quot; value=&quot;5&quot;/&gt;&lt;property id=&quot;20300&quot; value=&quot;Slide 18 - &amp;quot;Titles (RDA 6.2.1)&amp;amp;#x09;&amp;quot;&quot;/&gt;&lt;property id=&quot;20307&quot; value=&quot;270&quot;/&gt;&lt;/object&gt;&lt;object type=&quot;3&quot; unique_id=&quot;10021&quot;&gt;&lt;property id=&quot;20148&quot; value=&quot;5&quot;/&gt;&lt;property id=&quot;20300&quot; value=&quot;Slide 19 - &amp;quot;Transcription and Capitalization&amp;quot;&quot;/&gt;&lt;property id=&quot;20307&quot; value=&quot;340&quot;/&gt;&lt;/object&gt;&lt;object type=&quot;3&quot; unique_id=&quot;10022&quot;&gt;&lt;property id=&quot;20148&quot; value=&quot;5&quot;/&gt;&lt;property id=&quot;20300&quot; value=&quot;Slide 20 - &amp;quot;Transcription and Capitalization&amp;quot;&quot;/&gt;&lt;property id=&quot;20307&quot; value=&quot;266&quot;/&gt;&lt;/object&gt;&lt;object type=&quot;3&quot; unique_id=&quot;10023&quot;&gt;&lt;property id=&quot;20148&quot; value=&quot;5&quot;/&gt;&lt;property id=&quot;20300&quot; value=&quot;Slide 21 - &amp;quot;Transcription Example&amp;quot;&quot;/&gt;&lt;property id=&quot;20307&quot; value=&quot;341&quot;/&gt;&lt;/object&gt;&lt;object type=&quot;3&quot; unique_id=&quot;10024&quot;&gt;&lt;property id=&quot;20148&quot; value=&quot;5&quot;/&gt;&lt;property id=&quot;20300&quot; value=&quot;Slide 22&quot;/&gt;&lt;property id=&quot;20307&quot; value=&quot;259&quot;/&gt;&lt;/object&gt;&lt;object type=&quot;3&quot; unique_id=&quot;10025&quot;&gt;&lt;property id=&quot;20148&quot; value=&quot;5&quot;/&gt;&lt;property id=&quot;20300&quot; value=&quot;Slide 23&quot;/&gt;&lt;property id=&quot;20307&quot; value=&quot;272&quot;/&gt;&lt;/object&gt;&lt;object type=&quot;3&quot; unique_id=&quot;10026&quot;&gt;&lt;property id=&quot;20148&quot; value=&quot;5&quot;/&gt;&lt;property id=&quot;20300&quot; value=&quot;Slide 24&quot;/&gt;&lt;property id=&quot;20307&quot; value=&quot;327&quot;/&gt;&lt;/object&gt;&lt;object type=&quot;3&quot; unique_id=&quot;10027&quot;&gt;&lt;property id=&quot;20148&quot; value=&quot;5&quot;/&gt;&lt;property id=&quot;20300&quot; value=&quot;Slide 25&quot;/&gt;&lt;property id=&quot;20307&quot; value=&quot;286&quot;/&gt;&lt;/object&gt;&lt;object type=&quot;3&quot; unique_id=&quot;10028&quot;&gt;&lt;property id=&quot;20148&quot; value=&quot;5&quot;/&gt;&lt;property id=&quot;20300&quot; value=&quot;Slide 26&quot;/&gt;&lt;property id=&quot;20307&quot; value=&quot;271&quot;/&gt;&lt;/object&gt;&lt;object type=&quot;3&quot; unique_id=&quot;10029&quot;&gt;&lt;property id=&quot;20148&quot; value=&quot;5&quot;/&gt;&lt;property id=&quot;20300&quot; value=&quot;Slide 27 - &amp;quot;Exercise What is the preferred title?&amp;quot;&quot;/&gt;&lt;property id=&quot;20307&quot; value=&quot;339&quot;/&gt;&lt;/object&gt;&lt;object type=&quot;3&quot; unique_id=&quot;10030&quot;&gt;&lt;property id=&quot;20148&quot; value=&quot;5&quot;/&gt;&lt;property id=&quot;20300&quot; value=&quot;Slide 28&quot;/&gt;&lt;property id=&quot;20307&quot; value=&quot;273&quot;/&gt;&lt;/object&gt;&lt;object type=&quot;3&quot; unique_id=&quot;10031&quot;&gt;&lt;property id=&quot;20148&quot; value=&quot;5&quot;/&gt;&lt;property id=&quot;20300&quot; value=&quot;Slide 29&quot;/&gt;&lt;property id=&quot;20307&quot; value=&quot;274&quot;/&gt;&lt;/object&gt;&lt;object type=&quot;3&quot; unique_id=&quot;10032&quot;&gt;&lt;property id=&quot;20148&quot; value=&quot;5&quot;/&gt;&lt;property id=&quot;20300&quot; value=&quot;Slide 30 - &amp;quot;Exercise: Preferred title?&amp;quot;&quot;/&gt;&lt;property id=&quot;20307&quot; value=&quot;342&quot;/&gt;&lt;/object&gt;&lt;object type=&quot;3&quot; unique_id=&quot;10033&quot;&gt;&lt;property id=&quot;20148&quot; value=&quot;5&quot;/&gt;&lt;property id=&quot;20300&quot; value=&quot;Slide 31 - &amp;quot;Exercise: Preferred title?&amp;quot;&quot;/&gt;&lt;property id=&quot;20307&quot; value=&quot;343&quot;/&gt;&lt;/object&gt;&lt;object type=&quot;3&quot; unique_id=&quot;10034&quot;&gt;&lt;property id=&quot;20148&quot; value=&quot;5&quot;/&gt;&lt;property id=&quot;20300&quot; value=&quot;Slide 32 - &amp;quot;Exercise: Preferred title?&amp;quot;&quot;/&gt;&lt;property id=&quot;20307&quot; value=&quot;344&quot;/&gt;&lt;/object&gt;&lt;object type=&quot;3&quot; unique_id=&quot;10035&quot;&gt;&lt;property id=&quot;20148&quot; value=&quot;5&quot;/&gt;&lt;property id=&quot;20300&quot; value=&quot;Slide 33&quot;/&gt;&lt;property id=&quot;20307&quot; value=&quot;282&quot;/&gt;&lt;/object&gt;&lt;object type=&quot;3&quot; unique_id=&quot;10036&quot;&gt;&lt;property id=&quot;20148&quot; value=&quot;5&quot;/&gt;&lt;property id=&quot;20300&quot; value=&quot;Slide 34 - &amp;quot;Manuscripts/Manuscript Groups&amp;quot;&quot;/&gt;&lt;property id=&quot;20307&quot; value=&quot;283&quot;/&gt;&lt;/object&gt;&lt;object type=&quot;3&quot; unique_id=&quot;10037&quot;&gt;&lt;property id=&quot;20148&quot; value=&quot;5&quot;/&gt;&lt;property id=&quot;20300&quot; value=&quot;Slide 35&quot;/&gt;&lt;property id=&quot;20307&quot; value=&quot;267&quot;/&gt;&lt;/object&gt;&lt;object type=&quot;3&quot; unique_id=&quot;10038&quot;&gt;&lt;property id=&quot;20148&quot; value=&quot;5&quot;/&gt;&lt;property id=&quot;20300&quot; value=&quot;Slide 36&quot;/&gt;&lt;property id=&quot;20307&quot; value=&quot;345&quot;/&gt;&lt;/object&gt;&lt;object type=&quot;3&quot; unique_id=&quot;10039&quot;&gt;&lt;property id=&quot;20148&quot; value=&quot;5&quot;/&gt;&lt;property id=&quot;20300&quot; value=&quot;Slide 37&quot;/&gt;&lt;property id=&quot;20307&quot; value=&quot;276&quot;/&gt;&lt;/object&gt;&lt;object type=&quot;3&quot; unique_id=&quot;10040&quot;&gt;&lt;property id=&quot;20148&quot; value=&quot;5&quot;/&gt;&lt;property id=&quot;20300&quot; value=&quot;Slide 38&quot;/&gt;&lt;property id=&quot;20307&quot; value=&quot;268&quot;/&gt;&lt;/object&gt;&lt;object type=&quot;3&quot; unique_id=&quot;10041&quot;&gt;&lt;property id=&quot;20148&quot; value=&quot;5&quot;/&gt;&lt;property id=&quot;20300&quot; value=&quot;Slide 39&quot;/&gt;&lt;property id=&quot;20307&quot; value=&quot;289&quot;/&gt;&lt;/object&gt;&lt;object type=&quot;3&quot; unique_id=&quot;10042&quot;&gt;&lt;property id=&quot;20148&quot; value=&quot;5&quot;/&gt;&lt;property id=&quot;20300&quot; value=&quot;Slide 40&quot;/&gt;&lt;property id=&quot;20307&quot; value=&quot;346&quot;/&gt;&lt;/object&gt;&lt;object type=&quot;3&quot; unique_id=&quot;10043&quot;&gt;&lt;property id=&quot;20148&quot; value=&quot;5&quot;/&gt;&lt;property id=&quot;20300&quot; value=&quot;Slide 41 - &amp;quot;Special Rules for Religious Works&amp;quot;&quot;/&gt;&lt;property id=&quot;20307&quot; value=&quot;425&quot;/&gt;&lt;/object&gt;&lt;object type=&quot;3&quot; unique_id=&quot;10044&quot;&gt;&lt;property id=&quot;20148&quot; value=&quot;5&quot;/&gt;&lt;property id=&quot;20300&quot; value=&quot;Slide 42 - &amp;quot;Title of a Religious Work (RDA 6.23)&amp;quot;&quot;/&gt;&lt;property id=&quot;20307&quot; value=&quot;426&quot;/&gt;&lt;/object&gt;&lt;object type=&quot;3&quot; unique_id=&quot;10045&quot;&gt;&lt;property id=&quot;20148&quot; value=&quot;5&quot;/&gt;&lt;property id=&quot;20300&quot; value=&quot;Slide 43 - &amp;quot;Sacred Scriptures&amp;quot;&quot;/&gt;&lt;property id=&quot;20307&quot; value=&quot;427&quot;/&gt;&lt;/object&gt;&lt;object type=&quot;3&quot; unique_id=&quot;10046&quot;&gt;&lt;property id=&quot;20148&quot; value=&quot;5&quot;/&gt;&lt;property id=&quot;20300&quot; value=&quot;Slide 44 - &amp;quot;Parts of Sacred Scriptures&amp;quot;&quot;/&gt;&lt;property id=&quot;20307&quot; value=&quot;428&quot;/&gt;&lt;/object&gt;&lt;object type=&quot;3&quot; unique_id=&quot;10047&quot;&gt;&lt;property id=&quot;20148&quot; value=&quot;5&quot;/&gt;&lt;property id=&quot;20300&quot; value=&quot;Slide 45 - &amp;quot;Parts of the Bible&amp;quot;&quot;/&gt;&lt;property id=&quot;20307&quot; value=&quot;429&quot;/&gt;&lt;/object&gt;&lt;object type=&quot;3&quot; unique_id=&quot;10048&quot;&gt;&lt;property id=&quot;20148&quot; value=&quot;5&quot;/&gt;&lt;property id=&quot;20300&quot; value=&quot;Slide 46 - &amp;quot;Parts of the Bible&amp;quot;&quot;/&gt;&lt;property id=&quot;20307&quot; value=&quot;430&quot;/&gt;&lt;/object&gt;&lt;object type=&quot;3&quot; unique_id=&quot;10049&quot;&gt;&lt;property id=&quot;20148&quot; value=&quot;5&quot;/&gt;&lt;property id=&quot;20300&quot; value=&quot;Slide 47 - &amp;quot;Parts of the Bible&amp;quot;&quot;/&gt;&lt;property id=&quot;20307&quot; value=&quot;432&quot;/&gt;&lt;/object&gt;&lt;object type=&quot;3&quot; unique_id=&quot;10050&quot;&gt;&lt;property id=&quot;20148&quot; value=&quot;5&quot;/&gt;&lt;property id=&quot;20300&quot; value=&quot;Slide 48 - &amp;quot;Recording the Preferred Title (MARC)&amp;quot;&quot;/&gt;&lt;property id=&quot;20307&quot; value=&quot;347&quot;/&gt;&lt;/object&gt;&lt;object type=&quot;3&quot; unique_id=&quot;10051&quot;&gt;&lt;property id=&quot;20148&quot; value=&quot;5&quot;/&gt;&lt;property id=&quot;20300&quot; value=&quot;Slide 49 - &amp;quot;Preferred Title (MARC examples)&amp;quot;&quot;/&gt;&lt;property id=&quot;20307&quot; value=&quot;348&quot;/&gt;&lt;/object&gt;&lt;object type=&quot;3&quot; unique_id=&quot;10052&quot;&gt;&lt;property id=&quot;20148&quot; value=&quot;5&quot;/&gt;&lt;property id=&quot;20300&quot; value=&quot;Slide 50&quot;/&gt;&lt;property id=&quot;20307&quot; value=&quot;269&quot;/&gt;&lt;/object&gt;&lt;object type=&quot;3&quot; unique_id=&quot;10053&quot;&gt;&lt;property id=&quot;20148&quot; value=&quot;5&quot;/&gt;&lt;property id=&quot;20300&quot; value=&quot;Slide 51 - &amp;quot;Variant Titles&amp;quot;&quot;/&gt;&lt;property id=&quot;20307&quot; value=&quot;277&quot;/&gt;&lt;/object&gt;&lt;object type=&quot;3&quot; unique_id=&quot;10054&quot;&gt;&lt;property id=&quot;20148&quot; value=&quot;5&quot;/&gt;&lt;property id=&quot;20300&quot; value=&quot;Slide 52 - &amp;quot;Variant Titles&amp;quot;&quot;/&gt;&lt;property id=&quot;20307&quot; value=&quot;278&quot;/&gt;&lt;/object&gt;&lt;object type=&quot;3&quot; unique_id=&quot;10055&quot;&gt;&lt;property id=&quot;20148&quot; value=&quot;5&quot;/&gt;&lt;property id=&quot;20300&quot; value=&quot;Slide 53 - &amp;quot;Recording a Variant Title (MARC)&amp;quot;&quot;/&gt;&lt;property id=&quot;20307&quot; value=&quot;349&quot;/&gt;&lt;/object&gt;&lt;object type=&quot;3&quot; unique_id=&quot;10056&quot;&gt;&lt;property id=&quot;20148&quot; value=&quot;5&quot;/&gt;&lt;property id=&quot;20300&quot; value=&quot;Slide 54 - &amp;quot;Variant Title (MARC examples)&amp;quot;&quot;/&gt;&lt;property id=&quot;20307&quot; value=&quot;350&quot;/&gt;&lt;/object&gt;&lt;object type=&quot;3&quot; unique_id=&quot;10057&quot;&gt;&lt;property id=&quot;20148&quot; value=&quot;5&quot;/&gt;&lt;property id=&quot;20300&quot; value=&quot;Slide 55 - &amp;quot;Other Identifying Attributes of Works&amp;quot;&quot;/&gt;&lt;property id=&quot;20307&quot; value=&quot;324&quot;/&gt;&lt;/object&gt;&lt;object type=&quot;3&quot; unique_id=&quot;10058&quot;&gt;&lt;property id=&quot;20148&quot; value=&quot;5&quot;/&gt;&lt;property id=&quot;20300&quot; value=&quot;Slide 56 - &amp;quot;Other Identifying Attributes of Works&amp;quot;&quot;/&gt;&lt;property id=&quot;20307&quot; value=&quot;325&quot;/&gt;&lt;/object&gt;&lt;object type=&quot;3&quot; unique_id=&quot;10059&quot;&gt;&lt;property id=&quot;20148&quot; value=&quot;5&quot;/&gt;&lt;property id=&quot;20300&quot; value=&quot;Slide 57 - &amp;quot;Form of Work (RDA 6.3)&amp;quot;&quot;/&gt;&lt;property id=&quot;20307&quot; value=&quot;351&quot;/&gt;&lt;/object&gt;&lt;object type=&quot;3&quot; unique_id=&quot;10060&quot;&gt;&lt;property id=&quot;20148&quot; value=&quot;5&quot;/&gt;&lt;property id=&quot;20300&quot; value=&quot;Slide 58 - &amp;quot;Exercise: Form of work&amp;quot;&quot;/&gt;&lt;property id=&quot;20307&quot; value=&quot;352&quot;/&gt;&lt;/object&gt;&lt;object type=&quot;3&quot; unique_id=&quot;10061&quot;&gt;&lt;property id=&quot;20148&quot; value=&quot;5&quot;/&gt;&lt;property id=&quot;20300&quot; value=&quot;Slide 59 - &amp;quot;Date of Work (RDA 6.4)&amp;quot;&quot;/&gt;&lt;property id=&quot;20307&quot; value=&quot;307&quot;/&gt;&lt;/object&gt;&lt;object type=&quot;3&quot; unique_id=&quot;10062&quot;&gt;&lt;property id=&quot;20148&quot; value=&quot;5&quot;/&gt;&lt;property id=&quot;20300&quot; value=&quot;Slide 60 - &amp;quot;Date of Work (RDA 6.4)&amp;quot;&quot;/&gt;&lt;property id=&quot;20307&quot; value=&quot;353&quot;/&gt;&lt;/object&gt;&lt;object type=&quot;3&quot; unique_id=&quot;10063&quot;&gt;&lt;property id=&quot;20148&quot; value=&quot;5&quot;/&gt;&lt;property id=&quot;20300&quot; value=&quot;Slide 61 - &amp;quot;Exercise Piedra de sol&amp;quot;&quot;/&gt;&lt;property id=&quot;20307&quot; value=&quot;354&quot;/&gt;&lt;/object&gt;&lt;object type=&quot;3&quot; unique_id=&quot;10064&quot;&gt;&lt;property id=&quot;20148&quot; value=&quot;5&quot;/&gt;&lt;property id=&quot;20300&quot; value=&quot;Slide 62 - &amp;quot;Exercise Iliad&amp;quot;&quot;/&gt;&lt;property id=&quot;20307&quot; value=&quot;355&quot;/&gt;&lt;/object&gt;&lt;object type=&quot;3&quot; unique_id=&quot;10065&quot;&gt;&lt;property id=&quot;20148&quot; value=&quot;5&quot;/&gt;&lt;property id=&quot;20300&quot; value=&quot;Slide 63 - &amp;quot;Place of Origin of Work (RDA 6.5)&amp;quot;&quot;/&gt;&lt;property id=&quot;20307&quot; value=&quot;308&quot;/&gt;&lt;/object&gt;&lt;object type=&quot;3&quot; unique_id=&quot;10066&quot;&gt;&lt;property id=&quot;20148&quot; value=&quot;5&quot;/&gt;&lt;property id=&quot;20300&quot; value=&quot;Slide 64 - &amp;quot;Place of Origin of Work (RDA 6.5)&amp;quot;&quot;/&gt;&lt;property id=&quot;20307&quot; value=&quot;357&quot;/&gt;&lt;/object&gt;&lt;object type=&quot;3&quot; unique_id=&quot;10067&quot;&gt;&lt;property id=&quot;20148&quot; value=&quot;5&quot;/&gt;&lt;property id=&quot;20300&quot; value=&quot;Slide 65 - &amp;quot;Exercise Piedra de sol&amp;quot;&quot;/&gt;&lt;property id=&quot;20307&quot; value=&quot;358&quot;/&gt;&lt;/object&gt;&lt;object type=&quot;3&quot; unique_id=&quot;10068&quot;&gt;&lt;property id=&quot;20148&quot; value=&quot;5&quot;/&gt;&lt;property id=&quot;20300&quot; value=&quot;Slide 66 - &amp;quot;Work Authority Record Iliad&amp;quot;&quot;/&gt;&lt;property id=&quot;20307&quot; value=&quot;359&quot;/&gt;&lt;/object&gt;&lt;object type=&quot;3&quot; unique_id=&quot;10069&quot;&gt;&lt;property id=&quot;20148&quot; value=&quot;5&quot;/&gt;&lt;property id=&quot;20300&quot; value=&quot;Slide 67 - &amp;quot;Other Distinguishing Characteristic of Work (RDA 6.6)&amp;quot;&quot;/&gt;&lt;property id=&quot;20307&quot; value=&quot;309&quot;/&gt;&lt;/object&gt;&lt;object type=&quot;3&quot; unique_id=&quot;10070&quot;&gt;&lt;property id=&quot;20148&quot; value=&quot;5&quot;/&gt;&lt;property id=&quot;20300&quot; value=&quot;Slide 68 - &amp;quot;Other Distinguishing Characteristics&amp;quot;&quot;/&gt;&lt;property id=&quot;20307&quot; value=&quot;360&quot;/&gt;&lt;/object&gt;&lt;object type=&quot;3&quot; unique_id=&quot;10071&quot;&gt;&lt;property id=&quot;20148&quot; value=&quot;5&quot;/&gt;&lt;property id=&quot;20300&quot; value=&quot;Slide 69 - &amp;quot;Other Distinguishing Characteristics&amp;quot;&quot;/&gt;&lt;property id=&quot;20307&quot; value=&quot;361&quot;/&gt;&lt;/object&gt;&lt;object type=&quot;3&quot; unique_id=&quot;10072&quot;&gt;&lt;property id=&quot;20148&quot; value=&quot;5&quot;/&gt;&lt;property id=&quot;20300&quot; value=&quot;Slide 70 - &amp;quot;History of Work (RDA 6.7)&amp;quot;&quot;/&gt;&lt;property id=&quot;20307&quot; value=&quot;310&quot;/&gt;&lt;/object&gt;&lt;object type=&quot;3&quot; unique_id=&quot;10073&quot;&gt;&lt;property id=&quot;20148&quot; value=&quot;5&quot;/&gt;&lt;property id=&quot;20300&quot; value=&quot;Slide 71 - &amp;quot;History of Work (RDA 6.7)&amp;quot;&quot;/&gt;&lt;property id=&quot;20307&quot; value=&quot;362&quot;/&gt;&lt;/object&gt;&lt;object type=&quot;3&quot; unique_id=&quot;10074&quot;&gt;&lt;property id=&quot;20148&quot; value=&quot;5&quot;/&gt;&lt;property id=&quot;20300&quot; value=&quot;Slide 72 - &amp;quot;Identifier for Work (RDA 6.8)&amp;quot;&quot;/&gt;&lt;property id=&quot;20307&quot; value=&quot;311&quot;/&gt;&lt;/object&gt;&lt;object type=&quot;3&quot; unique_id=&quot;10075&quot;&gt;&lt;property id=&quot;20148&quot; value=&quot;5&quot;/&gt;&lt;property id=&quot;20300&quot; value=&quot;Slide 73 - &amp;quot;Identifier for Work – 024 *&amp;quot;&quot;/&gt;&lt;property id=&quot;20307&quot; value=&quot;508&quot;/&gt;&lt;/object&gt;&lt;object type=&quot;3&quot; unique_id=&quot;10076&quot;&gt;&lt;property id=&quot;20148&quot; value=&quot;5&quot;/&gt;&lt;property id=&quot;20300&quot; value=&quot;Slide 74 - &amp;quot;Non-RDA Attributes of Works&amp;quot;&quot;/&gt;&lt;property id=&quot;20307&quot; value=&quot;485&quot;/&gt;&lt;/object&gt;&lt;object type=&quot;3&quot; unique_id=&quot;10077&quot;&gt;&lt;property id=&quot;20148&quot; value=&quot;5&quot;/&gt;&lt;property id=&quot;20300&quot; value=&quot;Slide 75 - &amp;quot;MARC 385 – Audience Characteristics&amp;quot;&quot;/&gt;&lt;property id=&quot;20307&quot; value=&quot;486&quot;/&gt;&lt;/object&gt;&lt;object type=&quot;3&quot; unique_id=&quot;10078&quot;&gt;&lt;property id=&quot;20148&quot; value=&quot;5&quot;/&gt;&lt;property id=&quot;20300&quot; value=&quot;Slide 76 - &amp;quot;MARC 386 – Creator/ Contributor Characteristics&amp;quot;&quot;/&gt;&lt;property id=&quot;20307&quot; value=&quot;487&quot;/&gt;&lt;/object&gt;&lt;object type=&quot;3&quot; unique_id=&quot;10079&quot;&gt;&lt;property id=&quot;20148&quot; value=&quot;5&quot;/&gt;&lt;property id=&quot;20300&quot; value=&quot;Slide 77 - &amp;quot;MARC 385/386 $m and $n&amp;quot;&quot;/&gt;&lt;property id=&quot;20307&quot; value=&quot;488&quot;/&gt;&lt;/object&gt;&lt;object type=&quot;3&quot; unique_id=&quot;10080&quot;&gt;&lt;property id=&quot;20148&quot; value=&quot;5&quot;/&gt;&lt;property id=&quot;20300&quot; value=&quot;Slide 78&quot;/&gt;&lt;property id=&quot;20307&quot; value=&quot;489&quot;/&gt;&lt;/object&gt;&lt;object type=&quot;3&quot; unique_id=&quot;10081&quot;&gt;&lt;property id=&quot;20148&quot; value=&quot;5&quot;/&gt;&lt;property id=&quot;20300&quot; value=&quot;Slide 79 - &amp;quot;385/386 Fields&amp;quot;&quot;/&gt;&lt;property id=&quot;20307&quot; value=&quot;490&quot;/&gt;&lt;/object&gt;&lt;object type=&quot;3&quot; unique_id=&quot;10082&quot;&gt;&lt;property id=&quot;20148&quot; value=&quot;5&quot;/&gt;&lt;property id=&quot;20300&quot; value=&quot;Slide 80 - &amp;quot;385/386 Fields&amp;quot;&quot;/&gt;&lt;property id=&quot;20307&quot; value=&quot;491&quot;/&gt;&lt;/object&gt;&lt;object type=&quot;3&quot; unique_id=&quot;10083&quot;&gt;&lt;property id=&quot;20148&quot; value=&quot;5&quot;/&gt;&lt;property id=&quot;20300&quot; value=&quot;Slide 81 - &amp;quot;385/386 Fields&amp;quot;&quot;/&gt;&lt;property id=&quot;20307&quot; value=&quot;492&quot;/&gt;&lt;/object&gt;&lt;object type=&quot;3&quot; unique_id=&quot;10084&quot;&gt;&lt;property id=&quot;20148&quot; value=&quot;5&quot;/&gt;&lt;property id=&quot;20300&quot; value=&quot;Slide 82 - &amp;quot;Which Vocabularies to Use?&amp;quot;&quot;/&gt;&lt;property id=&quot;20307&quot; value=&quot;493&quot;/&gt;&lt;/object&gt;&lt;object type=&quot;3&quot; unique_id=&quot;10085&quot;&gt;&lt;property id=&quot;20148&quot; value=&quot;5&quot;/&gt;&lt;property id=&quot;20300&quot; value=&quot;Slide 83&quot;/&gt;&lt;property id=&quot;20307&quot; value=&quot;494&quot;/&gt;&lt;/object&gt;&lt;object type=&quot;3&quot; unique_id=&quot;10086&quot;&gt;&lt;property id=&quot;20148&quot; value=&quot;5&quot;/&gt;&lt;property id=&quot;20300&quot; value=&quot;Slide 84 - &amp;quot;Which Vocabularies to Use? - LCDGT&amp;quot;&quot;/&gt;&lt;property id=&quot;20307&quot; value=&quot;495&quot;/&gt;&lt;/object&gt;&lt;object type=&quot;3&quot; unique_id=&quot;10087&quot;&gt;&lt;property id=&quot;20148&quot; value=&quot;5&quot;/&gt;&lt;property id=&quot;20300&quot; value=&quot;Slide 85 - &amp;quot;Which Vocabularies to Use? - LCDGT&amp;quot;&quot;/&gt;&lt;property id=&quot;20307&quot; value=&quot;507&quot;/&gt;&lt;/object&gt;&lt;object type=&quot;3&quot; unique_id=&quot;10088&quot;&gt;&lt;property id=&quot;20148&quot; value=&quot;5&quot;/&gt;&lt;property id=&quot;20300&quot; value=&quot;Slide 86&quot;/&gt;&lt;property id=&quot;20307&quot; value=&quot;503&quot;/&gt;&lt;/object&gt;&lt;object type=&quot;3&quot; unique_id=&quot;10089&quot;&gt;&lt;property id=&quot;20148&quot; value=&quot;5&quot;/&gt;&lt;property id=&quot;20300&quot; value=&quot;Slide 87&quot;/&gt;&lt;property id=&quot;20307&quot; value=&quot;504&quot;/&gt;&lt;/object&gt;&lt;object type=&quot;3&quot; unique_id=&quot;10090&quot;&gt;&lt;property id=&quot;20148&quot; value=&quot;5&quot;/&gt;&lt;property id=&quot;20300&quot; value=&quot;Slide 88&quot;/&gt;&lt;property id=&quot;20307&quot; value=&quot;505&quot;/&gt;&lt;/object&gt;&lt;object type=&quot;3&quot; unique_id=&quot;10091&quot;&gt;&lt;property id=&quot;20148&quot; value=&quot;5&quot;/&gt;&lt;property id=&quot;20300&quot; value=&quot;Slide 89&quot;/&gt;&lt;property id=&quot;20307&quot; value=&quot;506&quot;/&gt;&lt;/object&gt;&lt;object type=&quot;3&quot; unique_id=&quot;10092&quot;&gt;&lt;property id=&quot;20148&quot; value=&quot;5&quot;/&gt;&lt;property id=&quot;20300&quot; value=&quot;Slide 90 - &amp;quot;Recording Audience and Creator/Contributor Characteristics&amp;quot;&quot;/&gt;&lt;property id=&quot;20307&quot; value=&quot;497&quot;/&gt;&lt;/object&gt;&lt;object type=&quot;3&quot; unique_id=&quot;10093&quot;&gt;&lt;property id=&quot;20148&quot; value=&quot;5&quot;/&gt;&lt;property id=&quot;20300&quot; value=&quot;Slide 91 - &amp;quot;Recording Audience and Creator/Contributor Characteristics&amp;quot;&quot;/&gt;&lt;property id=&quot;20307&quot; value=&quot;498&quot;/&gt;&lt;/object&gt;&lt;object type=&quot;3&quot; unique_id=&quot;10094&quot;&gt;&lt;property id=&quot;20148&quot; value=&quot;5&quot;/&gt;&lt;property id=&quot;20300&quot; value=&quot;Slide 92 - &amp;quot;Recording Audience and Creator/Contributor Characteristics&amp;quot;&quot;/&gt;&lt;property id=&quot;20307&quot; value=&quot;499&quot;/&gt;&lt;/object&gt;&lt;object type=&quot;3&quot; unique_id=&quot;10095&quot;&gt;&lt;property id=&quot;20148&quot; value=&quot;5&quot;/&gt;&lt;property id=&quot;20300&quot; value=&quot;Slide 93 - &amp;quot;Recording Audience and Creator/Contributor Characteristics&amp;quot;&quot;/&gt;&lt;property id=&quot;20307&quot; value=&quot;500&quot;/&gt;&lt;/object&gt;&lt;object type=&quot;3&quot; unique_id=&quot;10096&quot;&gt;&lt;property id=&quot;20148&quot; value=&quot;5&quot;/&gt;&lt;property id=&quot;20300&quot; value=&quot;Slide 94 - &amp;quot;Attributes of Expressions&amp;quot;&quot;/&gt;&lt;property id=&quot;20307&quot; value=&quot;514&quot;/&gt;&lt;/object&gt;&lt;object type=&quot;3&quot; unique_id=&quot;10097&quot;&gt;&lt;property id=&quot;20148&quot; value=&quot;5&quot;/&gt;&lt;property id=&quot;20300&quot; value=&quot;Slide 95 - &amp;quot;RDA and LC Practice&amp;quot;&quot;/&gt;&lt;property id=&quot;20307&quot; value=&quot;365&quot;/&gt;&lt;/object&gt;&lt;object type=&quot;3&quot; unique_id=&quot;10098&quot;&gt;&lt;property id=&quot;20148&quot; value=&quot;5&quot;/&gt;&lt;property id=&quot;20300&quot; value=&quot;Slide 96 - &amp;quot;RDA and LC Practice&amp;quot;&quot;/&gt;&lt;property id=&quot;20307&quot; value=&quot;366&quot;/&gt;&lt;/object&gt;&lt;object type=&quot;3&quot; unique_id=&quot;10099&quot;&gt;&lt;property id=&quot;20148&quot; value=&quot;5&quot;/&gt;&lt;property id=&quot;20300&quot; value=&quot;Slide 97 - &amp;quot;RDA and LC Practice&amp;quot;&quot;/&gt;&lt;property id=&quot;20307&quot; value=&quot;367&quot;/&gt;&lt;/object&gt;&lt;object type=&quot;3&quot; unique_id=&quot;10100&quot;&gt;&lt;property id=&quot;20148&quot; value=&quot;5&quot;/&gt;&lt;property id=&quot;20300&quot; value=&quot;Slide 98 - &amp;quot;RDA and LC Practice&amp;quot;&quot;/&gt;&lt;property id=&quot;20307&quot; value=&quot;368&quot;/&gt;&lt;/object&gt;&lt;object type=&quot;3&quot; unique_id=&quot;10101&quot;&gt;&lt;property id=&quot;20148&quot; value=&quot;5&quot;/&gt;&lt;property id=&quot;20300&quot; value=&quot;Slide 99 - &amp;quot;RDA and LC Practice&amp;quot;&quot;/&gt;&lt;property id=&quot;20307&quot; value=&quot;369&quot;/&gt;&lt;/object&gt;&lt;object type=&quot;3&quot; unique_id=&quot;10102&quot;&gt;&lt;property id=&quot;20148&quot; value=&quot;5&quot;/&gt;&lt;property id=&quot;20300&quot; value=&quot;Slide 100 - &amp;quot;Attributes of Expressions&amp;quot;&quot;/&gt;&lt;property id=&quot;20307&quot; value=&quot;386&quot;/&gt;&lt;/object&gt;&lt;object type=&quot;3&quot; unique_id=&quot;10103&quot;&gt;&lt;property id=&quot;20148&quot; value=&quot;5&quot;/&gt;&lt;property id=&quot;20300&quot; value=&quot;Slide 101 - &amp;quot;Content Type (RDA 6.9)&amp;quot;&quot;/&gt;&lt;property id=&quot;20307&quot; value=&quot;312&quot;/&gt;&lt;/object&gt;&lt;object type=&quot;3&quot; unique_id=&quot;10104&quot;&gt;&lt;property id=&quot;20148&quot; value=&quot;5&quot;/&gt;&lt;property id=&quot;20300&quot; value=&quot;Slide 102 - &amp;quot;Content Type (RDA 6.9)&amp;quot;&quot;/&gt;&lt;property id=&quot;20307&quot; value=&quot;370&quot;/&gt;&lt;/object&gt;&lt;object type=&quot;3&quot; unique_id=&quot;10105&quot;&gt;&lt;property id=&quot;20148&quot; value=&quot;5&quot;/&gt;&lt;property id=&quot;20300&quot; value=&quot;Slide 103 - &amp;quot;Exercise: Content Type&amp;quot;&quot;/&gt;&lt;property id=&quot;20307&quot; value=&quot;371&quot;/&gt;&lt;/object&gt;&lt;object type=&quot;3&quot; unique_id=&quot;10106&quot;&gt;&lt;property id=&quot;20148&quot; value=&quot;5&quot;/&gt;&lt;property id=&quot;20300&quot; value=&quot;Slide 104 - &amp;quot;Exercise: Content Type&amp;quot;&quot;/&gt;&lt;property id=&quot;20307&quot; value=&quot;372&quot;/&gt;&lt;/object&gt;&lt;object type=&quot;3&quot; unique_id=&quot;10107&quot;&gt;&lt;property id=&quot;20148&quot; value=&quot;5&quot;/&gt;&lt;property id=&quot;20300&quot; value=&quot;Slide 105 - &amp;quot;Date of Expression (RDA 6.10)&amp;quot;&quot;/&gt;&lt;property id=&quot;20307&quot; value=&quot;313&quot;/&gt;&lt;/object&gt;&lt;object type=&quot;3&quot; unique_id=&quot;10108&quot;&gt;&lt;property id=&quot;20148&quot; value=&quot;5&quot;/&gt;&lt;property id=&quot;20300&quot; value=&quot;Slide 106 - &amp;quot;Attributes of Expressions: Date&amp;quot;&quot;/&gt;&lt;property id=&quot;20307&quot; value=&quot;502&quot;/&gt;&lt;/object&gt;&lt;object type=&quot;3&quot; unique_id=&quot;10109&quot;&gt;&lt;property id=&quot;20148&quot; value=&quot;5&quot;/&gt;&lt;property id=&quot;20300&quot; value=&quot;Slide 107 - &amp;quot;Exercise: Date of Expression&amp;quot;&quot;/&gt;&lt;property id=&quot;20307&quot; value=&quot;373&quot;/&gt;&lt;/object&gt;&lt;object type=&quot;3&quot; unique_id=&quot;10110&quot;&gt;&lt;property id=&quot;20148&quot; value=&quot;5&quot;/&gt;&lt;property id=&quot;20300&quot; value=&quot;Slide 108 - &amp;quot;Language of Expression (RDA 6.11)&amp;quot;&quot;/&gt;&lt;property id=&quot;20307&quot; value=&quot;314&quot;/&gt;&lt;/object&gt;&lt;object type=&quot;3&quot; unique_id=&quot;10111&quot;&gt;&lt;property id=&quot;20148&quot; value=&quot;5&quot;/&gt;&lt;property id=&quot;20300&quot; value=&quot;Slide 109 - &amp;quot;Language of Expression (RDA 6.11)&amp;quot;&quot;/&gt;&lt;property id=&quot;20307&quot; value=&quot;378&quot;/&gt;&lt;/object&gt;&lt;object type=&quot;3&quot; unique_id=&quot;10112&quot;&gt;&lt;property id=&quot;20148&quot; value=&quot;5&quot;/&gt;&lt;property id=&quot;20300&quot; value=&quot;Slide 110 - &amp;quot;Exercise: Language of Expression&amp;quot;&quot;/&gt;&lt;property id=&quot;20307&quot; value=&quot;374&quot;/&gt;&lt;/object&gt;&lt;object type=&quot;3&quot; unique_id=&quot;10113&quot;&gt;&lt;property id=&quot;20148&quot; value=&quot;5&quot;/&gt;&lt;property id=&quot;20300&quot; value=&quot;Slide 111 - &amp;quot;Other Distinguishing Characteristic of Expression (RDA 6.12)&amp;quot;&quot;/&gt;&lt;property id=&quot;20307&quot; value=&quot;315&quot;/&gt;&lt;/object&gt;&lt;object type=&quot;3&quot; unique_id=&quot;10114&quot;&gt;&lt;property id=&quot;20148&quot; value=&quot;5&quot;/&gt;&lt;property id=&quot;20300&quot; value=&quot;Slide 112 - &amp;quot;Other Distinguishing Characteristic of Expression (RDA 6.12)&amp;quot;&quot;/&gt;&lt;property id=&quot;20307&quot; value=&quot;375&quot;/&gt;&lt;/object&gt;&lt;object type=&quot;3&quot; unique_id=&quot;10115&quot;&gt;&lt;property id=&quot;20148&quot; value=&quot;5&quot;/&gt;&lt;property id=&quot;20300&quot; value=&quot;Slide 113 - &amp;quot;Exercise: Other Distinguishing Characteristic of Expression&amp;quot;&quot;/&gt;&lt;property id=&quot;20307&quot; value=&quot;376&quot;/&gt;&lt;/object&gt;&lt;object type=&quot;3&quot; unique_id=&quot;10116&quot;&gt;&lt;property id=&quot;20148&quot; value=&quot;5&quot;/&gt;&lt;property id=&quot;20300&quot; value=&quot;Slide 114 - &amp;quot;Exercise: Other Distinguishing Characteristic of Expression&amp;quot;&quot;/&gt;&lt;property id=&quot;20307&quot; value=&quot;377&quot;/&gt;&lt;/object&gt;&lt;object type=&quot;3&quot; unique_id=&quot;10117&quot;&gt;&lt;property id=&quot;20148&quot; value=&quot;5&quot;/&gt;&lt;property id=&quot;20300&quot; value=&quot;Slide 115 - &amp;quot;Special Rules for Expressions of Religious Works&amp;quot;&quot;/&gt;&lt;property id=&quot;20307&quot; value=&quot;387&quot;/&gt;&lt;/object&gt;&lt;object type=&quot;3&quot; unique_id=&quot;10118&quot;&gt;&lt;property id=&quot;20148&quot; value=&quot;5&quot;/&gt;&lt;property id=&quot;20300&quot; value=&quot;Slide 116 - &amp;quot;Date of Expression of a Religious Work (RDA 6.24)&amp;quot;&quot;/&gt;&lt;property id=&quot;20307&quot; value=&quot;389&quot;/&gt;&lt;/object&gt;&lt;object type=&quot;3&quot; unique_id=&quot;10119&quot;&gt;&lt;property id=&quot;20148&quot; value=&quot;5&quot;/&gt;&lt;property id=&quot;20300&quot; value=&quot;Slide 117 - &amp;quot;Other Distinguishing Characteristic of Expression of a Religious Work (RDA 6.25)&amp;quot;&quot;/&gt;&lt;property id=&quot;20307&quot; value=&quot;390&quot;/&gt;&lt;/object&gt;&lt;object type=&quot;3&quot; unique_id=&quot;10120&quot;&gt;&lt;property id=&quot;20148&quot; value=&quot;5&quot;/&gt;&lt;property id=&quot;20300&quot; value=&quot;Slide 118 - &amp;quot;Authorized Access Points&amp;quot;&quot;/&gt;&lt;property id=&quot;20307&quot; value=&quot;298&quot;/&gt;&lt;/object&gt;&lt;object type=&quot;3&quot; unique_id=&quot;10121&quot;&gt;&lt;property id=&quot;20148&quot; value=&quot;5&quot;/&gt;&lt;property id=&quot;20300&quot; value=&quot;Slide 119&quot;/&gt;&lt;property id=&quot;20307&quot; value=&quot;260&quot;/&gt;&lt;/object&gt;&lt;object type=&quot;3&quot; unique_id=&quot;10122&quot;&gt;&lt;property id=&quot;20148&quot; value=&quot;5&quot;/&gt;&lt;property id=&quot;20300&quot; value=&quot;Slide 120 - &amp;quot;Constructing the Authorized Access Point for a Work (RDA 6.27.1)&amp;quot;&quot;/&gt;&lt;property id=&quot;20307&quot; value=&quot;261&quot;/&gt;&lt;/object&gt;&lt;object type=&quot;3&quot; unique_id=&quot;10123&quot;&gt;&lt;property id=&quot;20148&quot; value=&quot;5&quot;/&gt;&lt;property id=&quot;20300&quot; value=&quot;Slide 121 - &amp;quot;Constructing the Authorized Access Point for a Work (RDA 6.27.1)&amp;quot;&quot;/&gt;&lt;property id=&quot;20307&quot; value=&quot;393&quot;/&gt;&lt;/object&gt;&lt;object type=&quot;3&quot; unique_id=&quot;10124&quot;&gt;&lt;property id=&quot;20148&quot; value=&quot;5&quot;/&gt;&lt;property id=&quot;20300&quot; value=&quot;Slide 122 - &amp;quot;Constructing the Authorized Access Point for a Work (RDA 6.27.1)&amp;quot;&quot;/&gt;&lt;property id=&quot;20307&quot; value=&quot;281&quot;/&gt;&lt;/object&gt;&lt;object type=&quot;3&quot; unique_id=&quot;10125&quot;&gt;&lt;property id=&quot;20148&quot; value=&quot;5&quot;/&gt;&lt;property id=&quot;20300&quot; value=&quot;Slide 123 - &amp;quot;Constructing the Authorized Access Point for a Work (RDA 6.27.1)&amp;quot;&quot;/&gt;&lt;property id=&quot;20307&quot; value=&quot;471&quot;/&gt;&lt;/object&gt;&lt;object type=&quot;3&quot; unique_id=&quot;10126&quot;&gt;&lt;property id=&quot;20148&quot; value=&quot;5&quot;/&gt;&lt;property id=&quot;20300&quot; value=&quot;Slide 124 - &amp;quot;Constructing the Authorized Access Point for a Work (RDA 6.27.1)&amp;quot;&quot;/&gt;&lt;property id=&quot;20307&quot; value=&quot;392&quot;/&gt;&lt;/object&gt;&lt;object type=&quot;3&quot; unique_id=&quot;10127&quot;&gt;&lt;property id=&quot;20148&quot; value=&quot;5&quot;/&gt;&lt;property id=&quot;20300&quot; value=&quot;Slide 125 - &amp;quot;Constructing the Authorized Access Point for a Work (RDA 6.27.1)&amp;quot;&quot;/&gt;&lt;property id=&quot;20307&quot; value=&quot;394&quot;/&gt;&lt;/object&gt;&lt;object type=&quot;3&quot; unique_id=&quot;10128&quot;&gt;&lt;property id=&quot;20148&quot; value=&quot;5&quot;/&gt;&lt;property id=&quot;20300&quot; value=&quot;Slide 126 - &amp;quot;Constructing the Authorized Access Point for a Work (RDA 6.27.1)&amp;quot;&quot;/&gt;&lt;property id=&quot;20307&quot; value=&quot;262&quot;/&gt;&lt;/object&gt;&lt;object type=&quot;3&quot; unique_id=&quot;10129&quot;&gt;&lt;property id=&quot;20148&quot; value=&quot;5&quot;/&gt;&lt;property id=&quot;20300&quot; value=&quot;Slide 127 - &amp;quot;Constructing the Authorized Access Point for Part of a Work&amp;quot;&quot;/&gt;&lt;property id=&quot;20307&quot; value=&quot;442&quot;/&gt;&lt;/object&gt;&lt;object type=&quot;3&quot; unique_id=&quot;10130&quot;&gt;&lt;property id=&quot;20148&quot; value=&quot;5&quot;/&gt;&lt;property id=&quot;20300&quot; value=&quot;Slide 128 - &amp;quot;Constructing the Authorized Access Point for Part of a Work&amp;quot;&quot;/&gt;&lt;property id=&quot;20307&quot; value=&quot;443&quot;/&gt;&lt;/object&gt;&lt;object type=&quot;3&quot; unique_id=&quot;10131&quot;&gt;&lt;property id=&quot;20148&quot; value=&quot;5&quot;/&gt;&lt;property id=&quot;20300&quot; value=&quot;Slide 129 - &amp;quot;Constructing the Authorized Access Point for Part of a Work&amp;quot;&quot;/&gt;&lt;property id=&quot;20307&quot; value=&quot;444&quot;/&gt;&lt;/object&gt;&lt;object type=&quot;3&quot; unique_id=&quot;10132&quot;&gt;&lt;property id=&quot;20148&quot; value=&quot;5&quot;/&gt;&lt;property id=&quot;20300&quot; value=&quot;Slide 130 - &amp;quot;Additions to Authorized Access Points for Works&amp;quot;&quot;/&gt;&lt;property id=&quot;20307&quot; value=&quot;263&quot;/&gt;&lt;/object&gt;&lt;object type=&quot;3&quot; unique_id=&quot;10133&quot;&gt;&lt;property id=&quot;20148&quot; value=&quot;5&quot;/&gt;&lt;property id=&quot;20300&quot; value=&quot;Slide 131&quot;/&gt;&lt;property id=&quot;20307&quot; value=&quot;462&quot;/&gt;&lt;/object&gt;&lt;object type=&quot;3&quot; unique_id=&quot;10134&quot;&gt;&lt;property id=&quot;20148&quot; value=&quot;5&quot;/&gt;&lt;property id=&quot;20300&quot; value=&quot;Slide 132&quot;/&gt;&lt;property id=&quot;20307&quot; value=&quot;463&quot;/&gt;&lt;/object&gt;&lt;object type=&quot;3&quot; unique_id=&quot;10135&quot;&gt;&lt;property id=&quot;20148&quot; value=&quot;5&quot;/&gt;&lt;property id=&quot;20300&quot; value=&quot;Slide 133&quot;/&gt;&lt;property id=&quot;20307&quot; value=&quot;464&quot;/&gt;&lt;/object&gt;&lt;object type=&quot;3&quot; unique_id=&quot;10136&quot;&gt;&lt;property id=&quot;20148&quot; value=&quot;5&quot;/&gt;&lt;property id=&quot;20300&quot; value=&quot;Slide 134&quot;/&gt;&lt;property id=&quot;20307&quot; value=&quot;465&quot;/&gt;&lt;/object&gt;&lt;object type=&quot;3&quot; unique_id=&quot;10137&quot;&gt;&lt;property id=&quot;20148&quot; value=&quot;5&quot;/&gt;&lt;property id=&quot;20300&quot; value=&quot;Slide 135&quot;/&gt;&lt;property id=&quot;20307&quot; value=&quot;466&quot;/&gt;&lt;/object&gt;&lt;object type=&quot;3&quot; unique_id=&quot;10138&quot;&gt;&lt;property id=&quot;20148&quot; value=&quot;5&quot;/&gt;&lt;property id=&quot;20300&quot; value=&quot;Slide 136 - &amp;quot;Additions to Authorized Access Points for Works&amp;quot;&quot;/&gt;&lt;property id=&quot;20307&quot; value=&quot;279&quot;/&gt;&lt;/object&gt;&lt;object type=&quot;3&quot; unique_id=&quot;10139&quot;&gt;&lt;property id=&quot;20148&quot; value=&quot;5&quot;/&gt;&lt;property id=&quot;20300&quot; value=&quot;Slide 137 - &amp;quot;Additions to Authorized Access Points for Works: What to Add&amp;quot;&quot;/&gt;&lt;property id=&quot;20307&quot; value=&quot;280&quot;/&gt;&lt;/object&gt;&lt;object type=&quot;3&quot; unique_id=&quot;10140&quot;&gt;&lt;property id=&quot;20148&quot; value=&quot;5&quot;/&gt;&lt;property id=&quot;20300&quot; value=&quot;Slide 138 - &amp;quot;Additions to Authorized Access Points for Works&amp;quot;&quot;/&gt;&lt;property id=&quot;20307&quot; value=&quot;433&quot;/&gt;&lt;/object&gt;&lt;object type=&quot;3&quot; unique_id=&quot;10141&quot;&gt;&lt;property id=&quot;20148&quot; value=&quot;5&quot;/&gt;&lt;property id=&quot;20300&quot; value=&quot;Slide 139 - &amp;quot;Additions to Authorized Access Points for Works: Conventional Collective Titles&amp;quot;&quot;/&gt;&lt;property id=&quot;20307&quot; value=&quot;434&quot;/&gt;&lt;/object&gt;&lt;object type=&quot;3&quot; unique_id=&quot;10142&quot;&gt;&lt;property id=&quot;20148&quot; value=&quot;5&quot;/&gt;&lt;property id=&quot;20300&quot; value=&quot;Slide 140 - &amp;quot;Additions to Authorized Access Points for Works: Conventional Collective Titles&amp;quot;&quot;/&gt;&lt;property id=&quot;20307&quot; value=&quot;435&quot;/&gt;&lt;/object&gt;&lt;object type=&quot;3&quot; unique_id=&quot;10143&quot;&gt;&lt;property id=&quot;20148&quot; value=&quot;5&quot;/&gt;&lt;property id=&quot;20300&quot; value=&quot;Slide 141 - &amp;quot;Additions to Authorized Access Points for Works: Conventional Collective Titles&amp;quot;&quot;/&gt;&lt;property id=&quot;20307&quot; value=&quot;436&quot;/&gt;&lt;/object&gt;&lt;object type=&quot;3&quot; unique_id=&quot;10144&quot;&gt;&lt;property id=&quot;20148&quot; value=&quot;5&quot;/&gt;&lt;property id=&quot;20300&quot; value=&quot;Slide 142 - &amp;quot;Additions to Authorized Access Points for Works: Conventional Collective Titles&amp;quot;&quot;/&gt;&lt;property id=&quot;20307&quot; value=&quot;437&quot;/&gt;&lt;/object&gt;&lt;object type=&quot;3&quot; unique_id=&quot;10145&quot;&gt;&lt;property id=&quot;20148&quot; value=&quot;5&quot;/&gt;&lt;property id=&quot;20300&quot; value=&quot;Slide 143 - &amp;quot;Additions to Authorized Access Points for Works: Conventional Collective Titles&amp;quot;&quot;/&gt;&lt;property id=&quot;20307&quot; value=&quot;438&quot;/&gt;&lt;/object&gt;&lt;object type=&quot;3&quot; unique_id=&quot;10146&quot;&gt;&lt;property id=&quot;20148&quot; value=&quot;5&quot;/&gt;&lt;property id=&quot;20300&quot; value=&quot;Slide 144 - &amp;quot;Additions to Authorized Access Points for Works: Conventional Collective Titles&amp;quot;&quot;/&gt;&lt;property id=&quot;20307&quot; value=&quot;439&quot;/&gt;&lt;/object&gt;&lt;object type=&quot;3&quot; unique_id=&quot;10147&quot;&gt;&lt;property id=&quot;20148&quot; value=&quot;5&quot;/&gt;&lt;property id=&quot;20300&quot; value=&quot;Slide 145 - &amp;quot;Additions to Authorized Access Points for Works: Conventional Collective Titles&amp;quot;&quot;/&gt;&lt;property id=&quot;20307&quot; value=&quot;441&quot;/&gt;&lt;/object&gt;&lt;object type=&quot;3&quot; unique_id=&quot;10148&quot;&gt;&lt;property id=&quot;20148&quot; value=&quot;5&quot;/&gt;&lt;property id=&quot;20300&quot; value=&quot;Slide 146 - &amp;quot;Additions to Authorized Access Points for Works: Conventional Collective Titles&amp;quot;&quot;/&gt;&lt;property id=&quot;20307&quot; value=&quot;440&quot;/&gt;&lt;/object&gt;&lt;object type=&quot;3&quot; unique_id=&quot;10149&quot;&gt;&lt;property id=&quot;20148&quot; value=&quot;5&quot;/&gt;&lt;property id=&quot;20300&quot; value=&quot;Slide 147 - &amp;quot;Additions to Authorized Access Points for Works: Conventional Collective Titles&amp;quot;&quot;/&gt;&lt;property id=&quot;20307&quot; value=&quot;446&quot;/&gt;&lt;/object&gt;&lt;object type=&quot;3&quot; unique_id=&quot;10150&quot;&gt;&lt;property id=&quot;20148&quot; value=&quot;5&quot;/&gt;&lt;property id=&quot;20300&quot; value=&quot;Slide 148 - &amp;quot;Additions to Authorized Access Points for Works: Conventional Collective Titles&amp;quot;&quot;/&gt;&lt;property id=&quot;20307&quot; value=&quot;447&quot;/&gt;&lt;/object&gt;&lt;object type=&quot;3&quot; unique_id=&quot;10151&quot;&gt;&lt;property id=&quot;20148&quot; value=&quot;5&quot;/&gt;&lt;property id=&quot;20300&quot; value=&quot;Slide 149 - &amp;quot;Authorized Access Point for a Work (MARC)&amp;quot;&quot;/&gt;&lt;property id=&quot;20307&quot; value=&quot;395&quot;/&gt;&lt;/object&gt;&lt;object type=&quot;3&quot; unique_id=&quot;10152&quot;&gt;&lt;property id=&quot;20148&quot; value=&quot;5&quot;/&gt;&lt;property id=&quot;20300&quot; value=&quot;Slide 150 - &amp;quot;Variant Access Points for a Work  (RDA 6.27.4)&amp;quot;&quot;/&gt;&lt;property id=&quot;20307&quot; value=&quot;415&quot;/&gt;&lt;/object&gt;&lt;object type=&quot;3&quot; unique_id=&quot;10153&quot;&gt;&lt;property id=&quot;20148&quot; value=&quot;5&quot;/&gt;&lt;property id=&quot;20300&quot; value=&quot;Slide 151 - &amp;quot;Variant Access Point for a Work (MARC)&amp;quot;&quot;/&gt;&lt;property id=&quot;20307&quot; value=&quot;501&quot;/&gt;&lt;/object&gt;&lt;object type=&quot;3&quot; unique_id=&quot;10154&quot;&gt;&lt;property id=&quot;20148&quot; value=&quot;5&quot;/&gt;&lt;property id=&quot;20300&quot; value=&quot;Slide 152 - &amp;quot;Exercises&amp;quot;&quot;/&gt;&lt;property id=&quot;20307&quot; value=&quot;398&quot;/&gt;&lt;/object&gt;&lt;object type=&quot;3&quot; unique_id=&quot;10155&quot;&gt;&lt;property id=&quot;20148&quot; value=&quot;5&quot;/&gt;&lt;property id=&quot;20300&quot; value=&quot;Slide 153 - &amp;quot;Constructing the Authorized Access Point for an Expression (RDA 6.27.3)&amp;quot;&quot;/&gt;&lt;property id=&quot;20307&quot; value=&quot;399&quot;/&gt;&lt;/object&gt;&lt;object type=&quot;3&quot; unique_id=&quot;10156&quot;&gt;&lt;property id=&quot;20148&quot; value=&quot;5&quot;/&gt;&lt;property id=&quot;20300&quot; value=&quot;Slide 154 - &amp;quot;Constructing the Authorized Access Point for an Expression (RDA 6.27.3)&amp;quot;&quot;/&gt;&lt;property id=&quot;20307&quot; value=&quot;416&quot;/&gt;&lt;/object&gt;&lt;object type=&quot;3&quot; unique_id=&quot;10157&quot;&gt;&lt;property id=&quot;20148&quot; value=&quot;5&quot;/&gt;&lt;property id=&quot;20300&quot; value=&quot;Slide 155 - &amp;quot;Constructing the Authorized Access Point for an Expression (RDA 6.27.3)&amp;quot;&quot;/&gt;&lt;property id=&quot;20307&quot; value=&quot;400&quot;/&gt;&lt;/object&gt;&lt;object type=&quot;3&quot; unique_id=&quot;10158&quot;&gt;&lt;property id=&quot;20148&quot; value=&quot;5&quot;/&gt;&lt;property id=&quot;20300&quot; value=&quot;Slide 156 - &amp;quot;Constructing the Authorized Access Point for an Expression (RDA 6.27.3)&amp;quot;&quot;/&gt;&lt;property id=&quot;20307&quot; value=&quot;417&quot;/&gt;&lt;/object&gt;&lt;object type=&quot;3&quot; unique_id=&quot;10159&quot;&gt;&lt;property id=&quot;20148&quot; value=&quot;5&quot;/&gt;&lt;property id=&quot;20300&quot; value=&quot;Slide 157 - &amp;quot;Constructing the Authorized Access Point for an Expression (RDA 6.27.3)&amp;quot;&quot;/&gt;&lt;property id=&quot;20307&quot; value=&quot;401&quot;/&gt;&lt;/object&gt;&lt;object type=&quot;3&quot; unique_id=&quot;10160&quot;&gt;&lt;property id=&quot;20148&quot; value=&quot;5&quot;/&gt;&lt;property id=&quot;20300&quot; value=&quot;Slide 158 - &amp;quot;Constructing the Authorized Access Point for an Expression (RDA 6.27.3)&amp;quot;&quot;/&gt;&lt;property id=&quot;20307&quot; value=&quot;418&quot;/&gt;&lt;/object&gt;&lt;object type=&quot;3&quot; unique_id=&quot;10161&quot;&gt;&lt;property id=&quot;20148&quot; value=&quot;5&quot;/&gt;&lt;property id=&quot;20300&quot; value=&quot;Slide 159 - &amp;quot;Constructing the Authorized Access Point for an Expression (RDA 6.27.3)&amp;quot;&quot;/&gt;&lt;property id=&quot;20307&quot; value=&quot;420&quot;/&gt;&lt;/object&gt;&lt;object type=&quot;3&quot; unique_id=&quot;10162&quot;&gt;&lt;property id=&quot;20148&quot; value=&quot;5&quot;/&gt;&lt;property id=&quot;20300&quot; value=&quot;Slide 160 - &amp;quot;Constructing the Authorized Access Point for an Expression (RDA 6.27.3)&amp;quot;&quot;/&gt;&lt;property id=&quot;20307&quot; value=&quot;421&quot;/&gt;&lt;/object&gt;&lt;object type=&quot;3&quot; unique_id=&quot;10163&quot;&gt;&lt;property id=&quot;20148&quot; value=&quot;5&quot;/&gt;&lt;property id=&quot;20300&quot; value=&quot;Slide 161 - &amp;quot;Constructing the Authorized Access Point for an Expression (RDA 6.27.3)&amp;quot;&quot;/&gt;&lt;property id=&quot;20307&quot; value=&quot;422&quot;/&gt;&lt;/object&gt;&lt;object type=&quot;3&quot; unique_id=&quot;10164&quot;&gt;&lt;property id=&quot;20148&quot; value=&quot;5&quot;/&gt;&lt;property id=&quot;20300&quot; value=&quot;Slide 162 - &amp;quot;Constructing the Authorized Access Point for an Expression (RDA 6.27.3)&amp;quot;&quot;/&gt;&lt;property id=&quot;20307&quot; value=&quot;423&quot;/&gt;&lt;/object&gt;&lt;object type=&quot;3&quot; unique_id=&quot;10165&quot;&gt;&lt;property id=&quot;20148&quot; value=&quot;5&quot;/&gt;&lt;property id=&quot;20300&quot; value=&quot;Slide 163 - &amp;quot;Additions to Authorized Access Points for Expressions: Conventional Collective Titles&amp;quot;&quot;/&gt;&lt;property id=&quot;20307&quot; value=&quot;472&quot;/&gt;&lt;/object&gt;&lt;object type=&quot;3&quot; unique_id=&quot;10166&quot;&gt;&lt;property id=&quot;20148&quot; value=&quot;5&quot;/&gt;&lt;property id=&quot;20300&quot; value=&quot;Slide 164 - &amp;quot;Additions to Authorized Access Points for Expressions: Conventional Collective Titles&amp;quot;&quot;/&gt;&lt;property id=&quot;20307&quot; value=&quot;473&quot;/&gt;&lt;/object&gt;&lt;object type=&quot;3&quot; unique_id=&quot;10167&quot;&gt;&lt;property id=&quot;20148&quot; value=&quot;5&quot;/&gt;&lt;property id=&quot;20300&quot; value=&quot;Slide 165 - &amp;quot;Additions to Authorized Access Points for Expressions: Conventional Collective Titles&amp;quot;&quot;/&gt;&lt;property id=&quot;20307&quot; value=&quot;474&quot;/&gt;&lt;/object&gt;&lt;object type=&quot;3&quot; unique_id=&quot;10168&quot;&gt;&lt;property id=&quot;20148&quot; value=&quot;5&quot;/&gt;&lt;property id=&quot;20300&quot; value=&quot;Slide 166 - &amp;quot;Additions to Authorized Access Points for Expressions: Conventional Collective Titles&amp;quot;&quot;/&gt;&lt;property id=&quot;20307&quot; value=&quot;475&quot;/&gt;&lt;/object&gt;&lt;object type=&quot;3&quot; unique_id=&quot;10169&quot;&gt;&lt;property id=&quot;20148&quot; value=&quot;5&quot;/&gt;&lt;property id=&quot;20300&quot; value=&quot;Slide 167 - &amp;quot;Additions to Authorized Access Points for Expressions: Conventional Collective Titles&amp;quot;&quot;/&gt;&lt;property id=&quot;20307&quot; value=&quot;476&quot;/&gt;&lt;/object&gt;&lt;object type=&quot;3&quot; unique_id=&quot;10170&quot;&gt;&lt;property id=&quot;20148&quot; value=&quot;5&quot;/&gt;&lt;property id=&quot;20300&quot; value=&quot;Slide 168 - &amp;quot;Additions to Authorized Access Points for Expressions: Conventional Collective Titles&amp;quot;&quot;/&gt;&lt;property id=&quot;20307&quot; value=&quot;477&quot;/&gt;&lt;/object&gt;&lt;object type=&quot;3&quot; unique_id=&quot;10171&quot;&gt;&lt;property id=&quot;20148&quot; value=&quot;5&quot;/&gt;&lt;property id=&quot;20300&quot; value=&quot;Slide 169 - &amp;quot;Additions to Authorized Access Points for Expressions: Conventional Collective Titles&amp;quot;&quot;/&gt;&lt;property id=&quot;20307&quot; value=&quot;478&quot;/&gt;&lt;/object&gt;&lt;object type=&quot;3&quot; unique_id=&quot;10172&quot;&gt;&lt;property id=&quot;20148&quot; value=&quot;5&quot;/&gt;&lt;property id=&quot;20300&quot; value=&quot;Slide 170 - &amp;quot;Additions to Authorized Access Points for Expressions: Conventional Collective Titles&amp;quot;&quot;/&gt;&lt;property id=&quot;20307&quot; value=&quot;479&quot;/&gt;&lt;/object&gt;&lt;object type=&quot;3&quot; unique_id=&quot;10173&quot;&gt;&lt;property id=&quot;20148&quot; value=&quot;5&quot;/&gt;&lt;property id=&quot;20300&quot; value=&quot;Slide 171 - &amp;quot;Additions to Authorized Access Points for Expressions: Conventional Collective Titles&amp;quot;&quot;/&gt;&lt;property id=&quot;20307&quot; value=&quot;480&quot;/&gt;&lt;/object&gt;&lt;object type=&quot;3&quot; unique_id=&quot;10174&quot;&gt;&lt;property id=&quot;20148&quot; value=&quot;5&quot;/&gt;&lt;property id=&quot;20300&quot; value=&quot;Slide 172 - &amp;quot;Additions to Authorized Access Points for Expressions: Conventional Collective Titles&amp;quot;&quot;/&gt;&lt;property id=&quot;20307&quot; value=&quot;481&quot;/&gt;&lt;/object&gt;&lt;object type=&quot;3&quot; unique_id=&quot;10175&quot;&gt;&lt;property id=&quot;20148&quot; value=&quot;5&quot;/&gt;&lt;property id=&quot;20300&quot; value=&quot;Slide 173 - &amp;quot;Additions to Authorized Access Points for Expressions: Conventional Collective Titles&amp;quot;&quot;/&gt;&lt;property id=&quot;20307&quot; value=&quot;482&quot;/&gt;&lt;/object&gt;&lt;object type=&quot;3&quot; unique_id=&quot;10176&quot;&gt;&lt;property id=&quot;20148&quot; value=&quot;5&quot;/&gt;&lt;property id=&quot;20300&quot; value=&quot;Slide 174 - &amp;quot;Additions to Authorized Access Points for Expressions: Conventional Collective Titles&amp;quot;&quot;/&gt;&lt;property id=&quot;20307&quot; value=&quot;483&quot;/&gt;&lt;/object&gt;&lt;object type=&quot;3&quot; unique_id=&quot;10177&quot;&gt;&lt;property id=&quot;20148&quot; value=&quot;5&quot;/&gt;&lt;property id=&quot;20300&quot; value=&quot;Slide 175 - &amp;quot;Constructing a Variant Access Point for an Expression (RDA 6.27.4.5)&amp;quot;&quot;/&gt;&lt;property id=&quot;20307&quot; value=&quot;484&quot;/&gt;&lt;/object&gt;&lt;object type=&quot;3&quot; unique_id=&quot;10178&quot;&gt;&lt;property id=&quot;20148&quot; value=&quot;5&quot;/&gt;&lt;property id=&quot;20300&quot; value=&quot;Slide 176 - &amp;quot;Constructing the Authorized Access Point for a Religious Expression (RDA 6.30.3.2) (Bible)&amp;quot;&quot;/&gt;&lt;property id=&quot;20307&quot; value=&quot;406&quot;/&gt;&lt;/object&gt;&lt;object type=&quot;3&quot; unique_id=&quot;10179&quot;&gt;&lt;property id=&quot;20148&quot; value=&quot;5&quot;/&gt;&lt;property id=&quot;20300&quot; value=&quot;Slide 177 - &amp;quot;Constructing the Authorized Access Point for a Religious Expression (RDA 6.30.3.2) (Bible)&amp;quot;&quot;/&gt;&lt;property id=&quot;20307&quot; value=&quot;407&quot;/&gt;&lt;/object&gt;&lt;object type=&quot;3&quot; unique_id=&quot;10180&quot;&gt;&lt;property id=&quot;20148&quot; value=&quot;5&quot;/&gt;&lt;property id=&quot;20300&quot; value=&quot;Slide 178 - &amp;quot;Related Works (RDA 25)&amp;quot;&quot;/&gt;&lt;property id=&quot;20307&quot; value=&quot;459&quot;/&gt;&lt;/object&gt;&lt;object type=&quot;3&quot; unique_id=&quot;10181&quot;&gt;&lt;property id=&quot;20148&quot; value=&quot;5&quot;/&gt;&lt;property id=&quot;20300&quot; value=&quot;Slide 179 - &amp;quot;Related Expressions (RDA 26)&amp;quot;&quot;/&gt;&lt;property id=&quot;20307&quot; value=&quot;460&quot;/&gt;&lt;/object&gt;&lt;object type=&quot;3&quot; unique_id=&quot;10182&quot;&gt;&lt;property id=&quot;20148&quot; value=&quot;5&quot;/&gt;&lt;property id=&quot;20300&quot; value=&quot;Slide 180 - &amp;quot;Agents Associated with a Work or an Expression (RDA 19-20)&amp;quot;&quot;/&gt;&lt;property id=&quot;20307&quot; value=&quot;409&quot;/&gt;&lt;/object&gt;&lt;object type=&quot;3&quot; unique_id=&quot;10183&quot;&gt;&lt;property id=&quot;20148&quot; value=&quot;5&quot;/&gt;&lt;property id=&quot;20300&quot; value=&quot;Slide 181 - &amp;quot;Related Subjects (RDA 33-37)&amp;quot;&quot;/&gt;&lt;property id=&quot;20307&quot; value=&quot;509&quot;/&gt;&lt;/object&gt;&lt;object type=&quot;3&quot; unique_id=&quot;10184&quot;&gt;&lt;property id=&quot;20148&quot; value=&quot;5&quot;/&gt;&lt;property id=&quot;20300&quot; value=&quot;Slide 182&quot;/&gt;&lt;property id=&quot;20307&quot; value=&quot;411&quot;/&gt;&lt;/object&gt;&lt;object type=&quot;3&quot; unique_id=&quot;10185&quot;&gt;&lt;property id=&quot;20148&quot; value=&quot;5&quot;/&gt;&lt;property id=&quot;20300&quot; value=&quot;Slide 183&quot;/&gt;&lt;property id=&quot;20307&quot; value=&quot;511&quot;/&gt;&lt;/object&gt;&lt;object type=&quot;3&quot; unique_id=&quot;10186&quot;&gt;&lt;property id=&quot;20148&quot; value=&quot;5&quot;/&gt;&lt;property id=&quot;20300&quot; value=&quot;Slide 184&quot;/&gt;&lt;property id=&quot;20307&quot; value=&quot;510&quot;/&gt;&lt;/object&gt;&lt;object type=&quot;3&quot; unique_id=&quot;10187&quot;&gt;&lt;property id=&quot;20148&quot; value=&quot;5&quot;/&gt;&lt;property id=&quot;20300&quot; value=&quot;Slide 185&quot;/&gt;&lt;property id=&quot;20307&quot; value=&quot;412&quot;/&gt;&lt;/object&gt;&lt;object type=&quot;3&quot; unique_id=&quot;10188&quot;&gt;&lt;property id=&quot;20148&quot; value=&quot;5&quot;/&gt;&lt;property id=&quot;20300&quot; value=&quot;Slide 186&quot;/&gt;&lt;property id=&quot;20307&quot; value=&quot;413&quot;/&gt;&lt;/object&gt;&lt;object type=&quot;3&quot; unique_id=&quot;10189&quot;&gt;&lt;property id=&quot;20148&quot; value=&quot;5&quot;/&gt;&lt;property id=&quot;20300&quot; value=&quot;Slide 187 - &amp;quot;Exercises&amp;quot;&quot;/&gt;&lt;property id=&quot;20307&quot; value=&quot;414&quot;/&gt;&lt;/object&gt;&lt;object type=&quot;3&quot; unique_id=&quot;10190&quot;&gt;&lt;property id=&quot;20148&quot; value=&quot;5&quot;/&gt;&lt;property id=&quot;20300&quot; value=&quot;Slide 188 - &amp;quot;Module 6 Describing Works and Expressions &amp;quot;&quot;/&gt;&lt;property id=&quot;20307&quot; value=&quot;468&quot;/&gt;&lt;/object&gt;&lt;/object&gt;&lt;/object&gt;&lt;/database&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8666</TotalTime>
  <Words>30181</Words>
  <Application>Microsoft Office PowerPoint</Application>
  <PresentationFormat>On-screen Show (4:3)</PresentationFormat>
  <Paragraphs>2799</Paragraphs>
  <Slides>205</Slides>
  <Notes>205</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205</vt:i4>
      </vt:variant>
    </vt:vector>
  </HeadingPairs>
  <TitlesOfParts>
    <vt:vector size="213" baseType="lpstr">
      <vt:lpstr>Arial</vt:lpstr>
      <vt:lpstr>Calibri</vt:lpstr>
      <vt:lpstr>Wingdings</vt:lpstr>
      <vt:lpstr>Office Theme</vt:lpstr>
      <vt:lpstr>1_Office Theme</vt:lpstr>
      <vt:lpstr>2_Office Theme</vt:lpstr>
      <vt:lpstr>3_Office Theme</vt:lpstr>
      <vt:lpstr>4_Office Theme</vt:lpstr>
      <vt:lpstr>Describing Works and Expressions</vt:lpstr>
      <vt:lpstr>Pertinent Instructions</vt:lpstr>
      <vt:lpstr>Scope</vt:lpstr>
      <vt:lpstr>Definitions (RDA 5.1.2)</vt:lpstr>
      <vt:lpstr>Definitions (RDA 5.1.2)</vt:lpstr>
      <vt:lpstr>Work and Expressions</vt:lpstr>
      <vt:lpstr>PowerPoint Presentation</vt:lpstr>
      <vt:lpstr>When do you have to create an authority record?</vt:lpstr>
      <vt:lpstr>MARC Coding</vt:lpstr>
      <vt:lpstr>Identifying Works: Core Elements (RDA 0.6.6)</vt:lpstr>
      <vt:lpstr>PowerPoint Presentation</vt:lpstr>
      <vt:lpstr>Identifying Works: Core Elements</vt:lpstr>
      <vt:lpstr>Identifying Expressions:  Core Elements (RDA 0.6.6)</vt:lpstr>
      <vt:lpstr>Source Consulted (RDA 5.8)</vt:lpstr>
      <vt:lpstr>Exercise: Source Consulted</vt:lpstr>
      <vt:lpstr>RDA 5.8. Source Consulted</vt:lpstr>
      <vt:lpstr>Attributes of Works</vt:lpstr>
      <vt:lpstr>Titles (RDA 6.2.1) </vt:lpstr>
      <vt:lpstr>Transcription and Capitalization</vt:lpstr>
      <vt:lpstr>Transcription and Capitalization</vt:lpstr>
      <vt:lpstr>Transcription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 What is the preferred title?</vt:lpstr>
      <vt:lpstr>PowerPoint Presentation</vt:lpstr>
      <vt:lpstr>PowerPoint Presentation</vt:lpstr>
      <vt:lpstr>Exercise: Preferred title?</vt:lpstr>
      <vt:lpstr>Exercise: Preferred title?</vt:lpstr>
      <vt:lpstr>Exercise: Preferred title?</vt:lpstr>
      <vt:lpstr>PowerPoint Presentation</vt:lpstr>
      <vt:lpstr>Manuscripts/Manuscript Groups</vt:lpstr>
      <vt:lpstr>PowerPoint Presentation</vt:lpstr>
      <vt:lpstr>PowerPoint Presentation</vt:lpstr>
      <vt:lpstr>PowerPoint Presentation</vt:lpstr>
      <vt:lpstr>PowerPoint Presentation</vt:lpstr>
      <vt:lpstr>PowerPoint Presentation</vt:lpstr>
      <vt:lpstr>PowerPoint Presentation</vt:lpstr>
      <vt:lpstr>PCC Policy for Partial Compilations of Works by One Agent</vt:lpstr>
      <vt:lpstr>Partial Compilations</vt:lpstr>
      <vt:lpstr>Partial Compilations</vt:lpstr>
      <vt:lpstr>Partial Compilations: Exceptions to the PCC Policy</vt:lpstr>
      <vt:lpstr>Special Rules for Religious Works</vt:lpstr>
      <vt:lpstr>Title of a Religious Work (RDA 6.23)</vt:lpstr>
      <vt:lpstr>Sacred Scriptures</vt:lpstr>
      <vt:lpstr>Parts of Sacred Scriptures</vt:lpstr>
      <vt:lpstr>Parts of the Bible</vt:lpstr>
      <vt:lpstr>Parts of the Bible</vt:lpstr>
      <vt:lpstr>Parts of the Bible</vt:lpstr>
      <vt:lpstr>Recording the Preferred Title (MARC)</vt:lpstr>
      <vt:lpstr>Preferred Title (MARC examples)</vt:lpstr>
      <vt:lpstr>PowerPoint Presentation</vt:lpstr>
      <vt:lpstr>Variant Titles</vt:lpstr>
      <vt:lpstr>Variant Titles</vt:lpstr>
      <vt:lpstr>Recording a Variant Title (MARC)</vt:lpstr>
      <vt:lpstr>Variant Title (MARC examples)</vt:lpstr>
      <vt:lpstr>Other Identifying Attributes of Works</vt:lpstr>
      <vt:lpstr>Other Identifying Attributes of Works</vt:lpstr>
      <vt:lpstr>Form of Work (RDA 6.3)</vt:lpstr>
      <vt:lpstr>PowerPoint Presentation</vt:lpstr>
      <vt:lpstr>PowerPoint Presentation</vt:lpstr>
      <vt:lpstr>Exercise: Form of work</vt:lpstr>
      <vt:lpstr>Date of Work (RDA 6.4)</vt:lpstr>
      <vt:lpstr>PowerPoint Presentation</vt:lpstr>
      <vt:lpstr>Date of Work (RDA 6.4)</vt:lpstr>
      <vt:lpstr>Date of Work  Aggregates/Compilations</vt:lpstr>
      <vt:lpstr>Exercise Piedra de sol</vt:lpstr>
      <vt:lpstr>Exercise Iliad</vt:lpstr>
      <vt:lpstr>Place of Origin of Work (RDA 6.5)</vt:lpstr>
      <vt:lpstr>Place of Origin of Work (RDA 6.5)</vt:lpstr>
      <vt:lpstr>PowerPoint Presentation</vt:lpstr>
      <vt:lpstr>PowerPoint Presentation</vt:lpstr>
      <vt:lpstr>PowerPoint Presentation</vt:lpstr>
      <vt:lpstr>PowerPoint Presentation</vt:lpstr>
      <vt:lpstr>Exercise Piedra de sol</vt:lpstr>
      <vt:lpstr>Work Authority Record Iliad</vt:lpstr>
      <vt:lpstr>Other Distinguishing Characteristic of Work (RDA 6.6)</vt:lpstr>
      <vt:lpstr>Other Distinguishing Characteristics</vt:lpstr>
      <vt:lpstr>Other Distinguishing Characteristics</vt:lpstr>
      <vt:lpstr>History of Work (RDA 6.7)</vt:lpstr>
      <vt:lpstr>History of Work (RDA 6.7)</vt:lpstr>
      <vt:lpstr>Identifier for Work (RDA 6.8)</vt:lpstr>
      <vt:lpstr>Identifier for Work – 024 Field</vt:lpstr>
      <vt:lpstr>Non-RDA Attributes of Works</vt:lpstr>
      <vt:lpstr>MARC 385 – Audience Characteristics</vt:lpstr>
      <vt:lpstr>MARC 386 – Creator/ Contributor Characteristics</vt:lpstr>
      <vt:lpstr>MARC 385/386 $m and $n</vt:lpstr>
      <vt:lpstr>PowerPoint Presentation</vt:lpstr>
      <vt:lpstr>385/386 Fields</vt:lpstr>
      <vt:lpstr>385/386 Fields</vt:lpstr>
      <vt:lpstr>385/386 Fields</vt:lpstr>
      <vt:lpstr>Which Vocabularies to Use?</vt:lpstr>
      <vt:lpstr>PowerPoint Presentation</vt:lpstr>
      <vt:lpstr>Which Vocabularies to Use? - LCDGT</vt:lpstr>
      <vt:lpstr>Which Vocabularies to Use? - LCDGT</vt:lpstr>
      <vt:lpstr>PowerPoint Presentation</vt:lpstr>
      <vt:lpstr>PowerPoint Presentation</vt:lpstr>
      <vt:lpstr>PowerPoint Presentation</vt:lpstr>
      <vt:lpstr>PowerPoint Presentation</vt:lpstr>
      <vt:lpstr>Recording Audience and Creator/Contributor Characteristics</vt:lpstr>
      <vt:lpstr>Recording Audience and Creator/Contributor Characteristics</vt:lpstr>
      <vt:lpstr>Recording Audience and Creator/Contributor Characteristics</vt:lpstr>
      <vt:lpstr>Recording Audience and Creator/Contributor Characteristics</vt:lpstr>
      <vt:lpstr>Attributes of Expressions</vt:lpstr>
      <vt:lpstr>RDA and LC Practice</vt:lpstr>
      <vt:lpstr>RDA and LC Practice</vt:lpstr>
      <vt:lpstr>RDA and LC Practice</vt:lpstr>
      <vt:lpstr>RDA and LC Practice</vt:lpstr>
      <vt:lpstr>RDA and LC Practice</vt:lpstr>
      <vt:lpstr>Attributes of Expressions</vt:lpstr>
      <vt:lpstr>Content Type (RDA 6.9)</vt:lpstr>
      <vt:lpstr>Content Type (RDA 6.9)</vt:lpstr>
      <vt:lpstr>Content Type (RDA 6.9)</vt:lpstr>
      <vt:lpstr>PowerPoint Presentation</vt:lpstr>
      <vt:lpstr>Exercise: Content Type</vt:lpstr>
      <vt:lpstr>Exercise: Content Type</vt:lpstr>
      <vt:lpstr>Date of Expression (RDA 6.10)</vt:lpstr>
      <vt:lpstr>Attributes of Expressions: Date</vt:lpstr>
      <vt:lpstr>Exercise: Date of Expression</vt:lpstr>
      <vt:lpstr>Language of Expression (RDA 6.11)</vt:lpstr>
      <vt:lpstr>Language of Expression (RDA 6.11)</vt:lpstr>
      <vt:lpstr>Exercise: Language of Expression</vt:lpstr>
      <vt:lpstr>Other Distinguishing Characteristic of Expression (RDA 6.12)</vt:lpstr>
      <vt:lpstr>Other Distinguishing Characteristic of Expression (RDA 6.12)</vt:lpstr>
      <vt:lpstr>Exercise: Other Distinguishing Characteristic of Expression</vt:lpstr>
      <vt:lpstr>Exercise: Other Distinguishing Characteristic of Expression</vt:lpstr>
      <vt:lpstr>Special Rules for Expressions of Religious Works</vt:lpstr>
      <vt:lpstr>Date of Expression of a Religious Work (RDA 6.24)</vt:lpstr>
      <vt:lpstr>Other Distinguishing Characteristic of Expression of a Religious Work (RDA 6.25)</vt:lpstr>
      <vt:lpstr>Authorized Access Points</vt:lpstr>
      <vt:lpstr>PowerPoint Presentation</vt:lpstr>
      <vt:lpstr>Constructing the Authorized Access Point for a Work (RDA 6.27.1)</vt:lpstr>
      <vt:lpstr>Constructing the Authorized Access Point for a Work (RDA 6.27.1)</vt:lpstr>
      <vt:lpstr>Constructing the Authorized Access Point for a Work (RDA 6.27.1)</vt:lpstr>
      <vt:lpstr>Constructing the Authorized Access Point for a Work (RDA 6.27.1)</vt:lpstr>
      <vt:lpstr>Constructing the Authorized Access Point for a Work (RDA 6.27.1)</vt:lpstr>
      <vt:lpstr>Constructing the Authorized Access Point for a Work (RDA 6.27.1)</vt:lpstr>
      <vt:lpstr>Constructing the Authorized Access Point for a Work (RDA 6.27.1)</vt:lpstr>
      <vt:lpstr>Constructing the Authorized Access Point for Part of a Work</vt:lpstr>
      <vt:lpstr>Constructing the Authorized Access Point for Part of a Work</vt:lpstr>
      <vt:lpstr>Constructing the Authorized Access Point for Part of a Work</vt:lpstr>
      <vt:lpstr>Additions to Authorized Access Points for Works</vt:lpstr>
      <vt:lpstr>PowerPoint Presentation</vt:lpstr>
      <vt:lpstr>PowerPoint Presentation</vt:lpstr>
      <vt:lpstr>PowerPoint Presentation</vt:lpstr>
      <vt:lpstr>PowerPoint Presentation</vt:lpstr>
      <vt:lpstr>PowerPoint Presentation</vt:lpstr>
      <vt:lpstr>Additions to Authorized Access Points for Works</vt:lpstr>
      <vt:lpstr>Additions to Authorized Access Points for Works: What to Add</vt:lpstr>
      <vt:lpstr>Additions to Authorized Access Points for Works</vt:lpstr>
      <vt:lpstr>Additions to Authorized Access Points for Works: Conventional Collective Titles</vt:lpstr>
      <vt:lpstr>Additions to Authorized Access Points for Works: Selections</vt:lpstr>
      <vt:lpstr>Additions to Authorized Access Points for Works: Selections</vt:lpstr>
      <vt:lpstr>Additions to Authorized Access Points for Works: Selections</vt:lpstr>
      <vt:lpstr>Additions to Authorized Access Points for Works: Selections</vt:lpstr>
      <vt:lpstr>Additions to Authorized Access Points for Works: Selections</vt:lpstr>
      <vt:lpstr>Additions to Authorized Access Points for Works: Selections</vt:lpstr>
      <vt:lpstr>Additions to Authorized Access Points for Works: Selections</vt:lpstr>
      <vt:lpstr>Additions to Authorized Access Points for Works: Selections</vt:lpstr>
      <vt:lpstr>Additions to Authorized Access Points for Works: Selections</vt:lpstr>
      <vt:lpstr>Examples of Authorized Access Point for a Work (MARC)</vt:lpstr>
      <vt:lpstr>Variant Access Points for a Work  (RDA 6.27.4)</vt:lpstr>
      <vt:lpstr>Variant Access Point for a Work (MARC)</vt:lpstr>
      <vt:lpstr>Exercises</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Constructing the Authorized Access Point for an Expression (RDA 6.27.3)</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Additions to Authorized Access Points for Expressions: Conventional Collective Titles</vt:lpstr>
      <vt:lpstr>Constructing a Variant Access Point for an Expression (RDA 6.27.4.5)</vt:lpstr>
      <vt:lpstr>Constructing the Authorized Access Point for a Religious Expression (RDA 6.30.3.2) (Bible)</vt:lpstr>
      <vt:lpstr>Constructing the Authorized Access Point for a Religious Expression (RDA 6.30.3.2) (Bible)</vt:lpstr>
      <vt:lpstr>Related Works (RDA 25)</vt:lpstr>
      <vt:lpstr>Related Expressions (RDA 26)</vt:lpstr>
      <vt:lpstr>Agents Associated with a Work or an Expression (RDA 19-20)</vt:lpstr>
      <vt:lpstr>Related Subjects (RDA 33-37)</vt:lpstr>
      <vt:lpstr>URIs in 3XX and 5XX</vt:lpstr>
      <vt:lpstr>PowerPoint Presentation</vt:lpstr>
      <vt:lpstr>PowerPoint Presentation</vt:lpstr>
      <vt:lpstr>PowerPoint Presentation</vt:lpstr>
      <vt:lpstr>PowerPoint Presentation</vt:lpstr>
      <vt:lpstr>PowerPoint Presentation</vt:lpstr>
      <vt:lpstr>Exercises</vt:lpstr>
      <vt:lpstr>Module 6 Describing Works and Expressions </vt:lpstr>
    </vt:vector>
  </TitlesOfParts>
  <Company>Washington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Titles</dc:title>
  <dc:creator>Windows User</dc:creator>
  <cp:lastModifiedBy>Adam L Schiff</cp:lastModifiedBy>
  <cp:revision>607</cp:revision>
  <cp:lastPrinted>2019-12-17T23:29:39Z</cp:lastPrinted>
  <dcterms:created xsi:type="dcterms:W3CDTF">2012-10-22T20:36:19Z</dcterms:created>
  <dcterms:modified xsi:type="dcterms:W3CDTF">2025-07-30T22:48:01Z</dcterms:modified>
</cp:coreProperties>
</file>